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8" r:id="rId2"/>
    <p:sldId id="259" r:id="rId3"/>
    <p:sldId id="261" r:id="rId4"/>
    <p:sldId id="262" r:id="rId5"/>
    <p:sldId id="263" r:id="rId6"/>
    <p:sldId id="264" r:id="rId7"/>
    <p:sldId id="265" r:id="rId8"/>
    <p:sldId id="318" r:id="rId9"/>
    <p:sldId id="273" r:id="rId10"/>
    <p:sldId id="270" r:id="rId11"/>
    <p:sldId id="311" r:id="rId12"/>
    <p:sldId id="313" r:id="rId13"/>
    <p:sldId id="266" r:id="rId14"/>
    <p:sldId id="267" r:id="rId15"/>
    <p:sldId id="274" r:id="rId16"/>
    <p:sldId id="275" r:id="rId17"/>
    <p:sldId id="304" r:id="rId18"/>
    <p:sldId id="277" r:id="rId19"/>
    <p:sldId id="306" r:id="rId20"/>
    <p:sldId id="278" r:id="rId21"/>
    <p:sldId id="279" r:id="rId22"/>
    <p:sldId id="303" r:id="rId23"/>
    <p:sldId id="280" r:id="rId24"/>
    <p:sldId id="301" r:id="rId25"/>
    <p:sldId id="314" r:id="rId26"/>
    <p:sldId id="282" r:id="rId27"/>
    <p:sldId id="283" r:id="rId28"/>
    <p:sldId id="307" r:id="rId29"/>
    <p:sldId id="284" r:id="rId30"/>
    <p:sldId id="300" r:id="rId31"/>
    <p:sldId id="286" r:id="rId32"/>
    <p:sldId id="287" r:id="rId33"/>
    <p:sldId id="315" r:id="rId34"/>
    <p:sldId id="288" r:id="rId35"/>
    <p:sldId id="289" r:id="rId36"/>
    <p:sldId id="290" r:id="rId37"/>
    <p:sldId id="291" r:id="rId38"/>
    <p:sldId id="317" r:id="rId39"/>
    <p:sldId id="292" r:id="rId40"/>
    <p:sldId id="293" r:id="rId41"/>
    <p:sldId id="316" r:id="rId42"/>
    <p:sldId id="294" r:id="rId43"/>
    <p:sldId id="295" r:id="rId44"/>
    <p:sldId id="302" r:id="rId4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00"/>
    <a:srgbClr val="0000FF"/>
    <a:srgbClr val="F9C801"/>
    <a:srgbClr val="F6C803"/>
    <a:srgbClr val="F057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2" autoAdjust="0"/>
    <p:restoredTop sz="77682" autoAdjust="0"/>
  </p:normalViewPr>
  <p:slideViewPr>
    <p:cSldViewPr snapToGrid="0">
      <p:cViewPr>
        <p:scale>
          <a:sx n="66" d="100"/>
          <a:sy n="66" d="100"/>
        </p:scale>
        <p:origin x="1584" y="144"/>
      </p:cViewPr>
      <p:guideLst>
        <p:guide orient="horz" pos="2160"/>
        <p:guide pos="3840"/>
        <p:guide pos="2880"/>
      </p:guideLst>
    </p:cSldViewPr>
  </p:slideViewPr>
  <p:notesTextViewPr>
    <p:cViewPr>
      <p:scale>
        <a:sx n="100" d="100"/>
        <a:sy n="100" d="100"/>
      </p:scale>
      <p:origin x="0" y="0"/>
    </p:cViewPr>
  </p:notesTextViewPr>
  <p:notesViewPr>
    <p:cSldViewPr snapToGrid="0">
      <p:cViewPr varScale="1">
        <p:scale>
          <a:sx n="71" d="100"/>
          <a:sy n="71" d="100"/>
        </p:scale>
        <p:origin x="20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6C6D3-E19D-4DF8-9700-EF35BFA83A8B}" type="datetimeFigureOut">
              <a:rPr lang="de-CH" smtClean="0"/>
              <a:t>10.05.2016</a:t>
            </a:fld>
            <a:endParaRPr lang="de-CH"/>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E3D69-16DA-46CF-BFCD-1A27B9377ED4}" type="slidenum">
              <a:rPr lang="de-CH" smtClean="0"/>
              <a:t>‹Nr.›</a:t>
            </a:fld>
            <a:endParaRPr lang="de-CH"/>
          </a:p>
        </p:txBody>
      </p:sp>
    </p:spTree>
    <p:extLst>
      <p:ext uri="{BB962C8B-B14F-4D97-AF65-F5344CB8AC3E}">
        <p14:creationId xmlns:p14="http://schemas.microsoft.com/office/powerpoint/2010/main" val="2184319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t>1</a:t>
            </a:fld>
            <a:endParaRPr lang="de-CH"/>
          </a:p>
        </p:txBody>
      </p:sp>
    </p:spTree>
    <p:extLst>
      <p:ext uri="{BB962C8B-B14F-4D97-AF65-F5344CB8AC3E}">
        <p14:creationId xmlns:p14="http://schemas.microsoft.com/office/powerpoint/2010/main" val="1479748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approach is heavily inspired by image</a:t>
            </a:r>
            <a:r>
              <a:rPr lang="en-US" baseline="0" dirty="0" smtClean="0"/>
              <a:t> space </a:t>
            </a:r>
            <a:r>
              <a:rPr lang="en-US" baseline="0" dirty="0" err="1" smtClean="0"/>
              <a:t>denoising</a:t>
            </a:r>
            <a:r>
              <a:rPr lang="en-US" baseline="0" dirty="0" smtClean="0"/>
              <a:t> methods. These methods try to remove the noise from the rendered image in a post processing step.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figure here you can see the result of the “Robust </a:t>
            </a:r>
            <a:r>
              <a:rPr lang="en-US" baseline="0" dirty="0" err="1" smtClean="0"/>
              <a:t>Denoising</a:t>
            </a:r>
            <a:r>
              <a:rPr lang="en-US" baseline="0" dirty="0" smtClean="0"/>
              <a:t> using Feature and Color Information” algorithm by </a:t>
            </a:r>
            <a:r>
              <a:rPr lang="en-US" baseline="0" dirty="0" err="1" smtClean="0"/>
              <a:t>Rousselle</a:t>
            </a:r>
            <a:r>
              <a:rPr lang="en-US" baseline="0" dirty="0" smtClean="0"/>
              <a:t> et al. compared to standard path tracing at equal rendering time.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EDE3D69-16DA-46CF-BFCD-1A27B9377ED4}" type="slidenum">
              <a:rPr lang="de-CH" smtClean="0"/>
              <a:t>10</a:t>
            </a:fld>
            <a:endParaRPr lang="de-CH"/>
          </a:p>
        </p:txBody>
      </p:sp>
    </p:spTree>
    <p:extLst>
      <p:ext uri="{BB962C8B-B14F-4D97-AF65-F5344CB8AC3E}">
        <p14:creationId xmlns:p14="http://schemas.microsoft.com/office/powerpoint/2010/main" val="796187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denoised</a:t>
            </a:r>
            <a:r>
              <a:rPr lang="en-US" baseline="0" dirty="0" smtClean="0"/>
              <a:t> result is fairly close to the ground truth, despite being rendered in only 1 minute.</a:t>
            </a:r>
            <a:endParaRPr lang="en-US" dirty="0"/>
          </a:p>
        </p:txBody>
      </p:sp>
      <p:sp>
        <p:nvSpPr>
          <p:cNvPr id="4" name="Slide Number Placeholder 3"/>
          <p:cNvSpPr>
            <a:spLocks noGrp="1"/>
          </p:cNvSpPr>
          <p:nvPr>
            <p:ph type="sldNum" sz="quarter" idx="10"/>
          </p:nvPr>
        </p:nvSpPr>
        <p:spPr/>
        <p:txBody>
          <a:bodyPr/>
          <a:lstStyle/>
          <a:p>
            <a:fld id="{7EDE3D69-16DA-46CF-BFCD-1A27B9377ED4}" type="slidenum">
              <a:rPr lang="de-CH" smtClean="0"/>
              <a:t>11</a:t>
            </a:fld>
            <a:endParaRPr lang="de-CH"/>
          </a:p>
        </p:txBody>
      </p:sp>
    </p:spTree>
    <p:extLst>
      <p:ext uri="{BB962C8B-B14F-4D97-AF65-F5344CB8AC3E}">
        <p14:creationId xmlns:p14="http://schemas.microsoft.com/office/powerpoint/2010/main" val="1476544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space </a:t>
            </a:r>
            <a:r>
              <a:rPr lang="en-US" dirty="0" err="1" smtClean="0"/>
              <a:t>denoising</a:t>
            </a:r>
            <a:r>
              <a:rPr lang="en-US" dirty="0" smtClean="0"/>
              <a:t> </a:t>
            </a:r>
            <a:r>
              <a:rPr lang="en-US" baseline="0" dirty="0" smtClean="0"/>
              <a:t>methods make use of so called feature buffers. These buffers contain information about the scene which we can collect nearly for free during the rendering process. For instance </a:t>
            </a:r>
            <a:r>
              <a:rPr lang="en-US" baseline="0" dirty="0" err="1" smtClean="0"/>
              <a:t>normals</a:t>
            </a:r>
            <a:r>
              <a:rPr lang="en-US" baseline="0" dirty="0" smtClean="0"/>
              <a:t> or albedo buffers, as shown here. These features contain a lot of information about the scene and are much easier to sample than the actual image, which means that the level of noise in them is much lower than in the actual image. The feature buffers can thus be used to guide the filtering process.</a:t>
            </a:r>
          </a:p>
          <a:p>
            <a:endParaRPr lang="en-US" baseline="0" dirty="0" smtClean="0"/>
          </a:p>
          <a:p>
            <a:r>
              <a:rPr lang="en-US" baseline="0" dirty="0" smtClean="0"/>
              <a:t>In our work we make use of this to regularize the </a:t>
            </a:r>
            <a:r>
              <a:rPr lang="en-US" baseline="0" dirty="0" err="1" smtClean="0"/>
              <a:t>poisson</a:t>
            </a:r>
            <a:r>
              <a:rPr lang="en-US" baseline="0" dirty="0" smtClean="0"/>
              <a:t> reconstruction for gradient-domain rendering.</a:t>
            </a:r>
          </a:p>
        </p:txBody>
      </p:sp>
      <p:sp>
        <p:nvSpPr>
          <p:cNvPr id="4" name="Slide Number Placeholder 3"/>
          <p:cNvSpPr>
            <a:spLocks noGrp="1"/>
          </p:cNvSpPr>
          <p:nvPr>
            <p:ph type="sldNum" sz="quarter" idx="10"/>
          </p:nvPr>
        </p:nvSpPr>
        <p:spPr/>
        <p:txBody>
          <a:bodyPr/>
          <a:lstStyle/>
          <a:p>
            <a:fld id="{7EDE3D69-16DA-46CF-BFCD-1A27B9377ED4}" type="slidenum">
              <a:rPr lang="de-CH" smtClean="0"/>
              <a:t>12</a:t>
            </a:fld>
            <a:endParaRPr lang="de-CH"/>
          </a:p>
        </p:txBody>
      </p:sp>
    </p:spTree>
    <p:extLst>
      <p:ext uri="{BB962C8B-B14F-4D97-AF65-F5344CB8AC3E}">
        <p14:creationId xmlns:p14="http://schemas.microsoft.com/office/powerpoint/2010/main" val="75395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de-CH" dirty="0" err="1" smtClean="0"/>
              <a:t>To</a:t>
            </a:r>
            <a:r>
              <a:rPr lang="de-CH" dirty="0" smtClean="0"/>
              <a:t> </a:t>
            </a:r>
            <a:r>
              <a:rPr lang="de-CH" dirty="0" err="1" smtClean="0"/>
              <a:t>obtain</a:t>
            </a:r>
            <a:r>
              <a:rPr lang="de-CH" dirty="0" smtClean="0"/>
              <a:t> </a:t>
            </a:r>
            <a:r>
              <a:rPr lang="de-CH" dirty="0" err="1" smtClean="0"/>
              <a:t>the</a:t>
            </a:r>
            <a:r>
              <a:rPr lang="de-CH" dirty="0" smtClean="0"/>
              <a:t> final </a:t>
            </a:r>
            <a:r>
              <a:rPr lang="de-CH" dirty="0" err="1" smtClean="0"/>
              <a:t>image</a:t>
            </a:r>
            <a:r>
              <a:rPr lang="de-CH" dirty="0" smtClean="0"/>
              <a:t> in </a:t>
            </a:r>
            <a:r>
              <a:rPr lang="de-CH" dirty="0" err="1" smtClean="0"/>
              <a:t>gradient</a:t>
            </a:r>
            <a:r>
              <a:rPr lang="de-CH" dirty="0" smtClean="0"/>
              <a:t>-domain </a:t>
            </a:r>
            <a:r>
              <a:rPr lang="de-CH" dirty="0" err="1" smtClean="0"/>
              <a:t>rendering</a:t>
            </a:r>
            <a:r>
              <a:rPr lang="de-CH" dirty="0" smtClean="0"/>
              <a:t> </a:t>
            </a:r>
            <a:r>
              <a:rPr lang="de-CH" dirty="0" err="1" smtClean="0"/>
              <a:t>the</a:t>
            </a:r>
            <a:r>
              <a:rPr lang="de-CH" dirty="0" smtClean="0"/>
              <a:t> </a:t>
            </a:r>
            <a:r>
              <a:rPr lang="de-CH" dirty="0" err="1" smtClean="0"/>
              <a:t>generated</a:t>
            </a:r>
            <a:r>
              <a:rPr lang="de-CH" baseline="0" dirty="0" smtClean="0"/>
              <a:t> </a:t>
            </a:r>
            <a:r>
              <a:rPr lang="de-CH" baseline="0" dirty="0" err="1" smtClean="0"/>
              <a:t>base</a:t>
            </a:r>
            <a:r>
              <a:rPr lang="de-CH" baseline="0" dirty="0" smtClean="0"/>
              <a:t> </a:t>
            </a:r>
            <a:r>
              <a:rPr lang="de-CH" baseline="0" dirty="0" err="1" smtClean="0"/>
              <a:t>and</a:t>
            </a:r>
            <a:r>
              <a:rPr lang="de-CH" baseline="0" dirty="0" smtClean="0"/>
              <a:t> </a:t>
            </a:r>
            <a:r>
              <a:rPr lang="de-CH" baseline="0" dirty="0" err="1" smtClean="0"/>
              <a:t>gradient</a:t>
            </a:r>
            <a:r>
              <a:rPr lang="de-CH" baseline="0" dirty="0" smtClean="0"/>
              <a:t> </a:t>
            </a:r>
            <a:r>
              <a:rPr lang="de-CH" baseline="0" dirty="0" err="1" smtClean="0"/>
              <a:t>images</a:t>
            </a:r>
            <a:r>
              <a:rPr lang="de-CH" baseline="0" dirty="0" smtClean="0"/>
              <a:t> </a:t>
            </a:r>
            <a:r>
              <a:rPr lang="de-CH" baseline="0" dirty="0" err="1" smtClean="0"/>
              <a:t>are</a:t>
            </a:r>
            <a:r>
              <a:rPr lang="de-CH" baseline="0" dirty="0" smtClean="0"/>
              <a:t> </a:t>
            </a:r>
            <a:r>
              <a:rPr lang="de-CH" baseline="0" dirty="0" err="1" smtClean="0"/>
              <a:t>used</a:t>
            </a:r>
            <a:r>
              <a:rPr lang="de-CH" baseline="0" dirty="0" smtClean="0"/>
              <a:t> </a:t>
            </a:r>
            <a:r>
              <a:rPr lang="de-CH" baseline="0" dirty="0" err="1" smtClean="0"/>
              <a:t>to</a:t>
            </a:r>
            <a:r>
              <a:rPr lang="de-CH" baseline="0" dirty="0" smtClean="0"/>
              <a:t> </a:t>
            </a:r>
            <a:r>
              <a:rPr lang="de-CH" baseline="0" dirty="0" err="1" smtClean="0"/>
              <a:t>guide</a:t>
            </a:r>
            <a:r>
              <a:rPr lang="de-CH" baseline="0" dirty="0" smtClean="0"/>
              <a:t> </a:t>
            </a:r>
            <a:r>
              <a:rPr lang="de-CH" baseline="0" dirty="0" err="1" smtClean="0"/>
              <a:t>the</a:t>
            </a:r>
            <a:r>
              <a:rPr lang="de-CH" baseline="0" dirty="0" smtClean="0"/>
              <a:t> </a:t>
            </a:r>
            <a:r>
              <a:rPr lang="de-CH" baseline="0" dirty="0" err="1" smtClean="0"/>
              <a:t>reconstruction</a:t>
            </a:r>
            <a:r>
              <a:rPr lang="de-CH" baseline="0" dirty="0" smtClean="0"/>
              <a:t> </a:t>
            </a:r>
            <a:r>
              <a:rPr lang="de-CH" baseline="0" dirty="0" err="1" smtClean="0"/>
              <a:t>process</a:t>
            </a:r>
            <a:r>
              <a:rPr lang="de-CH" baseline="0" dirty="0" smtClean="0"/>
              <a:t> </a:t>
            </a:r>
            <a:r>
              <a:rPr lang="de-CH" baseline="0" dirty="0" err="1" smtClean="0"/>
              <a:t>for</a:t>
            </a:r>
            <a:r>
              <a:rPr lang="de-CH" baseline="0" dirty="0" smtClean="0"/>
              <a:t> </a:t>
            </a:r>
            <a:r>
              <a:rPr lang="de-CH" baseline="0" dirty="0" err="1" smtClean="0"/>
              <a:t>the</a:t>
            </a:r>
            <a:r>
              <a:rPr lang="de-CH" baseline="0" dirty="0" smtClean="0"/>
              <a:t> </a:t>
            </a:r>
            <a:r>
              <a:rPr lang="de-CH" baseline="0" dirty="0" err="1" smtClean="0"/>
              <a:t>output</a:t>
            </a:r>
            <a:r>
              <a:rPr lang="de-CH" baseline="0" dirty="0" smtClean="0"/>
              <a:t> </a:t>
            </a:r>
            <a:r>
              <a:rPr lang="de-CH" baseline="0" dirty="0" err="1" smtClean="0"/>
              <a:t>image</a:t>
            </a:r>
            <a:r>
              <a:rPr lang="de-CH" baseline="0" dirty="0" smtClean="0"/>
              <a:t>.</a:t>
            </a:r>
          </a:p>
          <a:p>
            <a:r>
              <a:rPr lang="de-CH" baseline="0" dirty="0" smtClean="0"/>
              <a:t>This </a:t>
            </a:r>
            <a:r>
              <a:rPr lang="de-CH" baseline="0" dirty="0" err="1" smtClean="0"/>
              <a:t>is</a:t>
            </a:r>
            <a:r>
              <a:rPr lang="de-CH" baseline="0" dirty="0" smtClean="0"/>
              <a:t> done by using a </a:t>
            </a:r>
            <a:r>
              <a:rPr lang="de-CH" b="1" baseline="0" dirty="0" err="1" smtClean="0"/>
              <a:t>screened</a:t>
            </a:r>
            <a:r>
              <a:rPr lang="de-CH" b="1" baseline="0" dirty="0" smtClean="0"/>
              <a:t> poisson reconstruction. </a:t>
            </a:r>
          </a:p>
          <a:p>
            <a:r>
              <a:rPr lang="de-CH" baseline="0" dirty="0" smtClean="0"/>
              <a:t>In the equation below you see that we minimize a equation system to find a image I that is as similar as possible to </a:t>
            </a:r>
            <a:r>
              <a:rPr lang="de-CH" baseline="0" dirty="0" err="1" smtClean="0"/>
              <a:t>the</a:t>
            </a:r>
            <a:r>
              <a:rPr lang="de-CH" baseline="0" dirty="0" smtClean="0"/>
              <a:t> </a:t>
            </a:r>
            <a:r>
              <a:rPr lang="de-CH" baseline="0" dirty="0" err="1" smtClean="0"/>
              <a:t>base</a:t>
            </a:r>
            <a:r>
              <a:rPr lang="de-CH" baseline="0" dirty="0" smtClean="0"/>
              <a:t> </a:t>
            </a:r>
            <a:r>
              <a:rPr lang="de-CH" baseline="0" dirty="0" err="1" smtClean="0"/>
              <a:t>image</a:t>
            </a:r>
            <a:r>
              <a:rPr lang="de-CH" baseline="0" dirty="0" smtClean="0"/>
              <a:t> </a:t>
            </a:r>
            <a:r>
              <a:rPr lang="de-CH" baseline="0" dirty="0" err="1" smtClean="0"/>
              <a:t>I_g</a:t>
            </a:r>
            <a:r>
              <a:rPr lang="de-CH" baseline="0" dirty="0" smtClean="0"/>
              <a:t> and that has also gradients that are as similar as possible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sampled</a:t>
            </a:r>
            <a:r>
              <a:rPr lang="de-CH" baseline="0" dirty="0" smtClean="0"/>
              <a:t> </a:t>
            </a:r>
            <a:r>
              <a:rPr lang="de-CH" baseline="0" dirty="0" err="1" smtClean="0"/>
              <a:t>gradients</a:t>
            </a:r>
            <a:r>
              <a:rPr lang="de-CH" baseline="0" dirty="0" smtClean="0"/>
              <a:t> </a:t>
            </a:r>
            <a:r>
              <a:rPr lang="de-CH" baseline="0" dirty="0" err="1" smtClean="0"/>
              <a:t>I_dx</a:t>
            </a:r>
            <a:r>
              <a:rPr lang="de-CH" baseline="0" dirty="0" smtClean="0"/>
              <a:t> </a:t>
            </a:r>
            <a:r>
              <a:rPr lang="de-CH" baseline="0" dirty="0" err="1" smtClean="0"/>
              <a:t>and</a:t>
            </a:r>
            <a:r>
              <a:rPr lang="de-CH" baseline="0" dirty="0" smtClean="0"/>
              <a:t> </a:t>
            </a:r>
            <a:r>
              <a:rPr lang="de-CH" baseline="0" dirty="0" err="1" smtClean="0"/>
              <a:t>I_dy</a:t>
            </a:r>
            <a:r>
              <a:rPr lang="de-CH" baseline="0" dirty="0" smtClean="0"/>
              <a:t>. </a:t>
            </a:r>
          </a:p>
          <a:p>
            <a:r>
              <a:rPr lang="de-CH" baseline="0" dirty="0" err="1" smtClean="0"/>
              <a:t>H^dx</a:t>
            </a:r>
            <a:r>
              <a:rPr lang="de-CH" baseline="0" dirty="0" smtClean="0"/>
              <a:t> </a:t>
            </a:r>
            <a:r>
              <a:rPr lang="de-CH" baseline="0" dirty="0" err="1" smtClean="0"/>
              <a:t>and</a:t>
            </a:r>
            <a:r>
              <a:rPr lang="de-CH" baseline="0" dirty="0" smtClean="0"/>
              <a:t> </a:t>
            </a:r>
            <a:r>
              <a:rPr lang="de-CH" baseline="0" dirty="0" err="1" smtClean="0"/>
              <a:t>H^dy</a:t>
            </a:r>
            <a:r>
              <a:rPr lang="de-CH" baseline="0" dirty="0" smtClean="0"/>
              <a:t> </a:t>
            </a:r>
            <a:r>
              <a:rPr lang="de-CH" baseline="0" dirty="0" err="1" smtClean="0"/>
              <a:t>are</a:t>
            </a:r>
            <a:r>
              <a:rPr lang="de-CH" baseline="0" dirty="0" smtClean="0"/>
              <a:t> </a:t>
            </a:r>
            <a:r>
              <a:rPr lang="de-CH" baseline="0" dirty="0" err="1" smtClean="0"/>
              <a:t>the</a:t>
            </a:r>
            <a:r>
              <a:rPr lang="de-CH" baseline="0" dirty="0" smtClean="0"/>
              <a:t> horizontal </a:t>
            </a:r>
            <a:r>
              <a:rPr lang="de-CH" baseline="0" dirty="0" err="1" smtClean="0"/>
              <a:t>and</a:t>
            </a:r>
            <a:r>
              <a:rPr lang="de-CH" baseline="0" dirty="0" smtClean="0"/>
              <a:t> </a:t>
            </a:r>
            <a:r>
              <a:rPr lang="de-CH" baseline="0" dirty="0" err="1" smtClean="0"/>
              <a:t>vertical</a:t>
            </a:r>
            <a:r>
              <a:rPr lang="de-CH" baseline="0" dirty="0" smtClean="0"/>
              <a:t> </a:t>
            </a:r>
            <a:r>
              <a:rPr lang="de-CH" baseline="0" dirty="0" err="1" smtClean="0"/>
              <a:t>gradient</a:t>
            </a:r>
            <a:r>
              <a:rPr lang="de-CH" baseline="0" dirty="0" smtClean="0"/>
              <a:t> </a:t>
            </a:r>
            <a:r>
              <a:rPr lang="de-CH" baseline="0" dirty="0" err="1" smtClean="0"/>
              <a:t>operators</a:t>
            </a:r>
            <a:r>
              <a:rPr lang="de-CH" baseline="0" dirty="0" smtClean="0"/>
              <a:t>, </a:t>
            </a:r>
            <a:r>
              <a:rPr lang="de-CH" baseline="0" dirty="0" err="1" smtClean="0"/>
              <a:t>producing</a:t>
            </a:r>
            <a:r>
              <a:rPr lang="de-CH" baseline="0" dirty="0" smtClean="0"/>
              <a:t> finite </a:t>
            </a:r>
            <a:r>
              <a:rPr lang="de-CH" baseline="0" dirty="0" err="1" smtClean="0"/>
              <a:t>difference</a:t>
            </a:r>
            <a:r>
              <a:rPr lang="de-CH" baseline="0" dirty="0" smtClean="0"/>
              <a:t> </a:t>
            </a:r>
            <a:r>
              <a:rPr lang="de-CH" baseline="0" dirty="0" err="1" smtClean="0"/>
              <a:t>gradients</a:t>
            </a:r>
            <a:r>
              <a:rPr lang="de-CH" baseline="0" dirty="0" smtClean="0"/>
              <a:t> </a:t>
            </a:r>
            <a:r>
              <a:rPr lang="de-CH" baseline="0" dirty="0" err="1" smtClean="0"/>
              <a:t>of</a:t>
            </a:r>
            <a:r>
              <a:rPr lang="de-CH" baseline="0" dirty="0" smtClean="0"/>
              <a:t> an </a:t>
            </a:r>
            <a:r>
              <a:rPr lang="de-CH" baseline="0" dirty="0" err="1" smtClean="0"/>
              <a:t>input</a:t>
            </a:r>
            <a:r>
              <a:rPr lang="de-CH" baseline="0" dirty="0" smtClean="0"/>
              <a:t> </a:t>
            </a:r>
            <a:r>
              <a:rPr lang="de-CH" baseline="0" dirty="0" err="1" smtClean="0"/>
              <a:t>image</a:t>
            </a:r>
            <a:r>
              <a:rPr lang="de-CH" baseline="0" dirty="0" smtClean="0"/>
              <a:t>.</a:t>
            </a:r>
          </a:p>
          <a:p>
            <a:r>
              <a:rPr lang="de-CH" baseline="0" dirty="0" smtClean="0"/>
              <a:t>The </a:t>
            </a:r>
            <a:r>
              <a:rPr lang="de-CH" baseline="0" dirty="0" err="1" smtClean="0"/>
              <a:t>scalar</a:t>
            </a:r>
            <a:r>
              <a:rPr lang="de-CH" baseline="0" dirty="0" smtClean="0"/>
              <a:t> </a:t>
            </a:r>
            <a:r>
              <a:rPr lang="de-CH" baseline="0" dirty="0" err="1" smtClean="0"/>
              <a:t>constant</a:t>
            </a:r>
            <a:r>
              <a:rPr lang="de-CH" baseline="0" dirty="0" smtClean="0"/>
              <a:t> </a:t>
            </a:r>
            <a:r>
              <a:rPr lang="de-CH" baseline="0" dirty="0" err="1" smtClean="0"/>
              <a:t>alpha</a:t>
            </a:r>
            <a:r>
              <a:rPr lang="de-CH" baseline="0" dirty="0" smtClean="0"/>
              <a:t> </a:t>
            </a:r>
            <a:r>
              <a:rPr lang="de-CH" baseline="0" dirty="0" err="1" smtClean="0"/>
              <a:t>controls</a:t>
            </a:r>
            <a:r>
              <a:rPr lang="de-CH" baseline="0" dirty="0" smtClean="0"/>
              <a:t> </a:t>
            </a:r>
            <a:r>
              <a:rPr lang="de-CH" baseline="0" dirty="0" err="1" smtClean="0"/>
              <a:t>how</a:t>
            </a:r>
            <a:r>
              <a:rPr lang="de-CH" baseline="0" dirty="0" smtClean="0"/>
              <a:t> </a:t>
            </a:r>
            <a:r>
              <a:rPr lang="de-CH" baseline="0" dirty="0" err="1" smtClean="0"/>
              <a:t>much</a:t>
            </a:r>
            <a:r>
              <a:rPr lang="de-CH" baseline="0" dirty="0" smtClean="0"/>
              <a:t> </a:t>
            </a:r>
            <a:r>
              <a:rPr lang="de-CH" baseline="0" dirty="0" err="1" smtClean="0"/>
              <a:t>we</a:t>
            </a:r>
            <a:r>
              <a:rPr lang="de-CH" baseline="0" dirty="0" smtClean="0"/>
              <a:t> </a:t>
            </a:r>
            <a:r>
              <a:rPr lang="de-CH" baseline="0" dirty="0" err="1" smtClean="0"/>
              <a:t>weight</a:t>
            </a:r>
            <a:r>
              <a:rPr lang="de-CH" baseline="0" dirty="0" smtClean="0"/>
              <a:t> </a:t>
            </a:r>
            <a:r>
              <a:rPr lang="de-CH" baseline="0" dirty="0" err="1" smtClean="0"/>
              <a:t>the</a:t>
            </a:r>
            <a:r>
              <a:rPr lang="de-CH" baseline="0" dirty="0" smtClean="0"/>
              <a:t> </a:t>
            </a:r>
            <a:r>
              <a:rPr lang="de-CH" baseline="0" dirty="0" err="1" smtClean="0"/>
              <a:t>base</a:t>
            </a:r>
            <a:r>
              <a:rPr lang="de-CH" baseline="0" dirty="0" smtClean="0"/>
              <a:t> </a:t>
            </a:r>
            <a:r>
              <a:rPr lang="de-CH" baseline="0" dirty="0" err="1" smtClean="0"/>
              <a:t>image</a:t>
            </a:r>
            <a:r>
              <a:rPr lang="de-CH" baseline="0" dirty="0" smtClean="0"/>
              <a:t> </a:t>
            </a:r>
            <a:r>
              <a:rPr lang="de-CH" baseline="0" dirty="0" err="1" smtClean="0"/>
              <a:t>compared</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gradient</a:t>
            </a:r>
            <a:r>
              <a:rPr lang="de-CH" baseline="0" dirty="0" smtClean="0"/>
              <a:t> </a:t>
            </a:r>
            <a:r>
              <a:rPr lang="de-CH" baseline="0" dirty="0" err="1" smtClean="0"/>
              <a:t>information</a:t>
            </a:r>
            <a:r>
              <a:rPr lang="de-CH" baseline="0" dirty="0" smtClean="0"/>
              <a:t>.</a:t>
            </a:r>
          </a:p>
          <a:p>
            <a:endParaRPr lang="de-CH" baseline="0" dirty="0" smtClean="0"/>
          </a:p>
          <a:p>
            <a:r>
              <a:rPr lang="de-CH" baseline="0" dirty="0" err="1" smtClean="0"/>
              <a:t>Under</a:t>
            </a:r>
            <a:r>
              <a:rPr lang="de-CH" baseline="0" dirty="0" smtClean="0"/>
              <a:t> </a:t>
            </a:r>
            <a:r>
              <a:rPr lang="de-CH" baseline="0" dirty="0" err="1" smtClean="0"/>
              <a:t>the</a:t>
            </a:r>
            <a:r>
              <a:rPr lang="de-CH" baseline="0" dirty="0" smtClean="0"/>
              <a:t> L2 norm, </a:t>
            </a:r>
            <a:r>
              <a:rPr lang="de-CH" baseline="0" dirty="0" err="1" smtClean="0"/>
              <a:t>this</a:t>
            </a:r>
            <a:r>
              <a:rPr lang="de-CH" baseline="0" dirty="0" smtClean="0"/>
              <a:t> </a:t>
            </a:r>
            <a:r>
              <a:rPr lang="de-CH" baseline="0" dirty="0" err="1" smtClean="0"/>
              <a:t>reconstruction</a:t>
            </a:r>
            <a:r>
              <a:rPr lang="de-CH" baseline="0" dirty="0" smtClean="0"/>
              <a:t> </a:t>
            </a:r>
            <a:r>
              <a:rPr lang="de-CH" baseline="0" dirty="0" err="1" smtClean="0"/>
              <a:t>gives</a:t>
            </a:r>
            <a:r>
              <a:rPr lang="de-CH" baseline="0" dirty="0" smtClean="0"/>
              <a:t> </a:t>
            </a:r>
            <a:r>
              <a:rPr lang="de-CH" baseline="0" dirty="0" err="1" smtClean="0"/>
              <a:t>us</a:t>
            </a:r>
            <a:r>
              <a:rPr lang="de-CH" baseline="0" dirty="0" smtClean="0"/>
              <a:t> an </a:t>
            </a:r>
            <a:r>
              <a:rPr lang="de-CH" baseline="0" dirty="0" err="1" smtClean="0"/>
              <a:t>unbiased</a:t>
            </a:r>
            <a:r>
              <a:rPr lang="de-CH" baseline="0" dirty="0" smtClean="0"/>
              <a:t> </a:t>
            </a:r>
            <a:r>
              <a:rPr lang="de-CH" baseline="0" dirty="0" err="1" smtClean="0"/>
              <a:t>estiamte</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true</a:t>
            </a:r>
            <a:r>
              <a:rPr lang="de-CH" baseline="0" dirty="0" smtClean="0"/>
              <a:t> </a:t>
            </a:r>
            <a:r>
              <a:rPr lang="de-CH" baseline="0" dirty="0" err="1" smtClean="0"/>
              <a:t>image</a:t>
            </a:r>
            <a:r>
              <a:rPr lang="de-CH" baseline="0" dirty="0" smtClean="0"/>
              <a:t>.</a:t>
            </a:r>
          </a:p>
        </p:txBody>
      </p:sp>
      <p:sp>
        <p:nvSpPr>
          <p:cNvPr id="4" name="Slide Number Placeholder 3"/>
          <p:cNvSpPr>
            <a:spLocks noGrp="1"/>
          </p:cNvSpPr>
          <p:nvPr>
            <p:ph type="sldNum" sz="quarter" idx="10"/>
          </p:nvPr>
        </p:nvSpPr>
        <p:spPr/>
        <p:txBody>
          <a:bodyPr/>
          <a:lstStyle/>
          <a:p>
            <a:fld id="{25B858B2-02CE-4843-82A3-CB467A013A2E}" type="slidenum">
              <a:rPr lang="de-CH" smtClean="0"/>
              <a:pPr/>
              <a:t>13</a:t>
            </a:fld>
            <a:endParaRPr lang="de-CH"/>
          </a:p>
        </p:txBody>
      </p:sp>
    </p:spTree>
    <p:extLst>
      <p:ext uri="{BB962C8B-B14F-4D97-AF65-F5344CB8AC3E}">
        <p14:creationId xmlns:p14="http://schemas.microsoft.com/office/powerpoint/2010/main" val="439413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0" baseline="0" dirty="0" smtClean="0"/>
              <a:t>Even </a:t>
            </a:r>
            <a:r>
              <a:rPr lang="de-CH" b="0" baseline="0" dirty="0" err="1" smtClean="0"/>
              <a:t>though</a:t>
            </a:r>
            <a:r>
              <a:rPr lang="de-CH" b="0" baseline="0" dirty="0" smtClean="0"/>
              <a:t> </a:t>
            </a:r>
            <a:r>
              <a:rPr lang="de-CH" b="0" baseline="0" dirty="0" err="1" smtClean="0"/>
              <a:t>unbiased</a:t>
            </a:r>
            <a:r>
              <a:rPr lang="de-CH" b="0" baseline="0" dirty="0" smtClean="0"/>
              <a:t>, </a:t>
            </a:r>
            <a:r>
              <a:rPr lang="de-CH" b="0" baseline="0" dirty="0" err="1" smtClean="0"/>
              <a:t>the</a:t>
            </a:r>
            <a:r>
              <a:rPr lang="de-CH" b="0" baseline="0" dirty="0" smtClean="0"/>
              <a:t> </a:t>
            </a:r>
            <a:r>
              <a:rPr lang="de-CH" b="0" baseline="0" dirty="0" err="1" smtClean="0"/>
              <a:t>reconstructed</a:t>
            </a:r>
            <a:r>
              <a:rPr lang="de-CH" b="0" baseline="0" dirty="0" smtClean="0"/>
              <a:t> </a:t>
            </a:r>
            <a:r>
              <a:rPr lang="de-CH" b="0" baseline="0" dirty="0" err="1" smtClean="0"/>
              <a:t>image</a:t>
            </a:r>
            <a:r>
              <a:rPr lang="de-CH" b="0" baseline="0" dirty="0" smtClean="0"/>
              <a:t> </a:t>
            </a:r>
            <a:r>
              <a:rPr lang="de-CH" b="0" baseline="0" dirty="0" err="1" smtClean="0"/>
              <a:t>can</a:t>
            </a:r>
            <a:r>
              <a:rPr lang="de-CH" b="0" baseline="0" dirty="0" smtClean="0"/>
              <a:t> </a:t>
            </a:r>
            <a:r>
              <a:rPr lang="de-CH" b="0" baseline="0" dirty="0" err="1" smtClean="0"/>
              <a:t>suffer</a:t>
            </a:r>
            <a:r>
              <a:rPr lang="de-CH" b="0" baseline="0" dirty="0" smtClean="0"/>
              <a:t> </a:t>
            </a:r>
            <a:r>
              <a:rPr lang="de-CH" b="0" baseline="0" dirty="0" err="1" smtClean="0"/>
              <a:t>from</a:t>
            </a:r>
            <a:r>
              <a:rPr lang="de-CH" b="0" baseline="0" dirty="0" smtClean="0"/>
              <a:t> strong </a:t>
            </a:r>
            <a:r>
              <a:rPr lang="de-CH" b="0" baseline="0" dirty="0" err="1" smtClean="0"/>
              <a:t>artifacts</a:t>
            </a:r>
            <a:r>
              <a:rPr lang="de-CH" b="0" baseline="0" dirty="0" smtClean="0"/>
              <a:t>, </a:t>
            </a:r>
            <a:r>
              <a:rPr lang="de-CH" b="0" baseline="0" dirty="0" err="1" smtClean="0"/>
              <a:t>as</a:t>
            </a:r>
            <a:r>
              <a:rPr lang="de-CH" b="0" baseline="0" dirty="0" smtClean="0"/>
              <a:t> </a:t>
            </a:r>
            <a:r>
              <a:rPr lang="de-CH" b="0" baseline="0" dirty="0" err="1" smtClean="0"/>
              <a:t>shown</a:t>
            </a:r>
            <a:r>
              <a:rPr lang="de-CH" b="0" baseline="0" dirty="0" smtClean="0"/>
              <a:t> in </a:t>
            </a:r>
            <a:r>
              <a:rPr lang="de-CH" b="0" baseline="0" dirty="0" err="1" smtClean="0"/>
              <a:t>the</a:t>
            </a:r>
            <a:r>
              <a:rPr lang="de-CH" b="0" baseline="0" dirty="0" smtClean="0"/>
              <a:t> </a:t>
            </a:r>
            <a:r>
              <a:rPr lang="de-CH" b="0" baseline="0" dirty="0" err="1" smtClean="0"/>
              <a:t>image</a:t>
            </a:r>
            <a:r>
              <a:rPr lang="de-CH" b="0" baseline="0" dirty="0" smtClean="0"/>
              <a:t> on </a:t>
            </a:r>
            <a:r>
              <a:rPr lang="de-CH" b="0" baseline="0" dirty="0" err="1" smtClean="0"/>
              <a:t>the</a:t>
            </a:r>
            <a:r>
              <a:rPr lang="de-CH" b="0" baseline="0" dirty="0" smtClean="0"/>
              <a:t> </a:t>
            </a:r>
            <a:r>
              <a:rPr lang="de-CH" b="0" baseline="0" dirty="0" err="1" smtClean="0"/>
              <a:t>left</a:t>
            </a:r>
            <a:r>
              <a:rPr lang="de-CH" b="0" baseline="0" dirty="0" smtClean="0"/>
              <a:t>. In </a:t>
            </a:r>
            <a:r>
              <a:rPr lang="de-CH" b="0" baseline="0" dirty="0" err="1" smtClean="0"/>
              <a:t>practice</a:t>
            </a:r>
            <a:r>
              <a:rPr lang="de-CH" b="0" baseline="0" dirty="0" smtClean="0"/>
              <a:t> </a:t>
            </a:r>
            <a:r>
              <a:rPr lang="de-CH" b="0" baseline="0" dirty="0" err="1" smtClean="0"/>
              <a:t>it’s</a:t>
            </a:r>
            <a:r>
              <a:rPr lang="de-CH" b="0" baseline="0" dirty="0" smtClean="0"/>
              <a:t> </a:t>
            </a:r>
            <a:r>
              <a:rPr lang="de-CH" b="0" baseline="0" dirty="0" err="1" smtClean="0"/>
              <a:t>beneficial</a:t>
            </a:r>
            <a:r>
              <a:rPr lang="de-CH" b="0" baseline="0" dirty="0" smtClean="0"/>
              <a:t> </a:t>
            </a:r>
            <a:r>
              <a:rPr lang="de-CH" b="0" baseline="0" dirty="0" err="1" smtClean="0"/>
              <a:t>to</a:t>
            </a:r>
            <a:r>
              <a:rPr lang="de-CH" b="0" baseline="0" dirty="0" smtClean="0"/>
              <a:t> </a:t>
            </a:r>
            <a:r>
              <a:rPr lang="de-CH" b="0" baseline="0" dirty="0" err="1" smtClean="0"/>
              <a:t>use</a:t>
            </a:r>
            <a:r>
              <a:rPr lang="de-CH" b="0" baseline="0" dirty="0" smtClean="0"/>
              <a:t> </a:t>
            </a:r>
            <a:r>
              <a:rPr lang="de-CH" b="0" baseline="0" dirty="0" err="1" smtClean="0"/>
              <a:t>the</a:t>
            </a:r>
            <a:r>
              <a:rPr lang="de-CH" b="0" baseline="0" dirty="0" smtClean="0"/>
              <a:t> </a:t>
            </a:r>
            <a:r>
              <a:rPr lang="de-CH" b="1" baseline="0" dirty="0" smtClean="0"/>
              <a:t>L1-norm </a:t>
            </a:r>
            <a:r>
              <a:rPr lang="de-CH" b="0" baseline="0" dirty="0" err="1" smtClean="0"/>
              <a:t>instead</a:t>
            </a:r>
            <a:r>
              <a:rPr lang="de-CH" b="0" baseline="0" dirty="0" smtClean="0"/>
              <a:t>. This </a:t>
            </a:r>
            <a:r>
              <a:rPr lang="de-CH" b="0" baseline="0" dirty="0" err="1" smtClean="0"/>
              <a:t>adds</a:t>
            </a:r>
            <a:r>
              <a:rPr lang="de-CH" b="0" baseline="0" dirty="0" smtClean="0"/>
              <a:t> a </a:t>
            </a:r>
            <a:r>
              <a:rPr lang="de-CH" b="0" baseline="0" dirty="0" err="1" smtClean="0"/>
              <a:t>small</a:t>
            </a:r>
            <a:r>
              <a:rPr lang="de-CH" b="0" baseline="0" dirty="0" smtClean="0"/>
              <a:t> </a:t>
            </a:r>
            <a:r>
              <a:rPr lang="de-CH" b="0" baseline="0" dirty="0" err="1" smtClean="0"/>
              <a:t>amount</a:t>
            </a:r>
            <a:r>
              <a:rPr lang="de-CH" b="0" baseline="0" dirty="0" smtClean="0"/>
              <a:t> </a:t>
            </a:r>
            <a:r>
              <a:rPr lang="de-CH" b="0" baseline="0" dirty="0" err="1" smtClean="0"/>
              <a:t>of</a:t>
            </a:r>
            <a:r>
              <a:rPr lang="de-CH" b="0" baseline="0" dirty="0" smtClean="0"/>
              <a:t> </a:t>
            </a:r>
            <a:r>
              <a:rPr lang="de-CH" b="0" baseline="0" dirty="0" err="1" smtClean="0"/>
              <a:t>bias</a:t>
            </a:r>
            <a:r>
              <a:rPr lang="de-CH" b="0" baseline="0" dirty="0" smtClean="0"/>
              <a:t>, but </a:t>
            </a:r>
            <a:r>
              <a:rPr lang="de-CH" b="0" baseline="0" dirty="0" err="1" smtClean="0"/>
              <a:t>removes</a:t>
            </a:r>
            <a:r>
              <a:rPr lang="de-CH" b="0" baseline="0" dirty="0" smtClean="0"/>
              <a:t> </a:t>
            </a:r>
            <a:r>
              <a:rPr lang="de-CH" b="0" baseline="0" dirty="0" err="1" smtClean="0"/>
              <a:t>many</a:t>
            </a:r>
            <a:r>
              <a:rPr lang="de-CH" b="0" baseline="0" dirty="0" smtClean="0"/>
              <a:t> </a:t>
            </a:r>
            <a:r>
              <a:rPr lang="de-CH" b="0" baseline="0" dirty="0" err="1" smtClean="0"/>
              <a:t>artifacts</a:t>
            </a:r>
            <a:r>
              <a:rPr lang="de-CH" b="0" baseline="0" dirty="0" smtClean="0"/>
              <a:t> in </a:t>
            </a:r>
            <a:r>
              <a:rPr lang="de-CH" b="0" baseline="0" dirty="0" err="1" smtClean="0"/>
              <a:t>the</a:t>
            </a:r>
            <a:r>
              <a:rPr lang="de-CH" b="0" baseline="0" dirty="0" smtClean="0"/>
              <a:t> </a:t>
            </a:r>
            <a:r>
              <a:rPr lang="de-CH" b="0" baseline="0" dirty="0" err="1" smtClean="0"/>
              <a:t>reconstruction</a:t>
            </a:r>
            <a:r>
              <a:rPr lang="de-CH" b="0" baseline="0" dirty="0" smtClean="0"/>
              <a:t>.</a:t>
            </a:r>
            <a:endParaRPr lang="de-CH" baseline="0" dirty="0" smtClean="0"/>
          </a:p>
          <a:p>
            <a:endParaRPr lang="de-CH" dirty="0"/>
          </a:p>
        </p:txBody>
      </p:sp>
      <p:sp>
        <p:nvSpPr>
          <p:cNvPr id="4" name="Slide Number Placeholder 3"/>
          <p:cNvSpPr>
            <a:spLocks noGrp="1"/>
          </p:cNvSpPr>
          <p:nvPr>
            <p:ph type="sldNum" sz="quarter" idx="10"/>
          </p:nvPr>
        </p:nvSpPr>
        <p:spPr/>
        <p:txBody>
          <a:bodyPr/>
          <a:lstStyle/>
          <a:p>
            <a:fld id="{1D079FE1-E66A-4B4D-9760-05A421C39791}" type="slidenum">
              <a:rPr lang="de-CH" smtClean="0"/>
              <a:t>14</a:t>
            </a:fld>
            <a:endParaRPr lang="de-CH"/>
          </a:p>
        </p:txBody>
      </p:sp>
    </p:spTree>
    <p:extLst>
      <p:ext uri="{BB962C8B-B14F-4D97-AF65-F5344CB8AC3E}">
        <p14:creationId xmlns:p14="http://schemas.microsoft.com/office/powerpoint/2010/main" val="4286035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err="1" smtClean="0"/>
              <a:t>To</a:t>
            </a:r>
            <a:r>
              <a:rPr lang="de-CH" baseline="0" dirty="0" smtClean="0"/>
              <a:t> </a:t>
            </a:r>
            <a:r>
              <a:rPr lang="de-CH" baseline="0" dirty="0" err="1" smtClean="0"/>
              <a:t>make</a:t>
            </a:r>
            <a:r>
              <a:rPr lang="de-CH" baseline="0" dirty="0" smtClean="0"/>
              <a:t> </a:t>
            </a:r>
            <a:r>
              <a:rPr lang="de-CH" baseline="0" dirty="0" err="1" smtClean="0"/>
              <a:t>the</a:t>
            </a:r>
            <a:r>
              <a:rPr lang="de-CH" baseline="0" dirty="0" smtClean="0"/>
              <a:t> </a:t>
            </a:r>
            <a:r>
              <a:rPr lang="de-CH" baseline="0" dirty="0" err="1" smtClean="0"/>
              <a:t>output</a:t>
            </a:r>
            <a:r>
              <a:rPr lang="de-CH" baseline="0" dirty="0" smtClean="0"/>
              <a:t> smoother, </a:t>
            </a:r>
            <a:r>
              <a:rPr lang="de-CH" baseline="0" dirty="0" err="1" smtClean="0"/>
              <a:t>we</a:t>
            </a:r>
            <a:r>
              <a:rPr lang="de-CH" baseline="0" dirty="0" smtClean="0"/>
              <a:t> </a:t>
            </a:r>
            <a:r>
              <a:rPr lang="de-CH" baseline="0" dirty="0" err="1" smtClean="0"/>
              <a:t>add</a:t>
            </a:r>
            <a:r>
              <a:rPr lang="de-CH" baseline="0" dirty="0" smtClean="0"/>
              <a:t> a </a:t>
            </a:r>
            <a:r>
              <a:rPr lang="de-CH" baseline="0" dirty="0" err="1" smtClean="0"/>
              <a:t>new</a:t>
            </a:r>
            <a:r>
              <a:rPr lang="de-CH" baseline="0" dirty="0" smtClean="0"/>
              <a:t> </a:t>
            </a:r>
            <a:r>
              <a:rPr lang="de-CH" baseline="0" dirty="0" err="1" smtClean="0"/>
              <a:t>constraint</a:t>
            </a:r>
            <a:r>
              <a:rPr lang="de-CH" baseline="0" dirty="0" smtClean="0"/>
              <a:t> </a:t>
            </a:r>
            <a:r>
              <a:rPr lang="de-CH" baseline="0" dirty="0" err="1" smtClean="0"/>
              <a:t>to</a:t>
            </a:r>
            <a:r>
              <a:rPr lang="de-CH" baseline="0" dirty="0" smtClean="0"/>
              <a:t> </a:t>
            </a:r>
            <a:r>
              <a:rPr lang="de-CH" baseline="0" dirty="0" err="1" smtClean="0"/>
              <a:t>our</a:t>
            </a:r>
            <a:r>
              <a:rPr lang="de-CH" baseline="0" dirty="0" smtClean="0"/>
              <a:t> </a:t>
            </a:r>
            <a:r>
              <a:rPr lang="de-CH" baseline="0" dirty="0" err="1" smtClean="0"/>
              <a:t>poisson</a:t>
            </a:r>
            <a:r>
              <a:rPr lang="de-CH" baseline="0" dirty="0" smtClean="0"/>
              <a:t> </a:t>
            </a:r>
            <a:r>
              <a:rPr lang="de-CH" baseline="0" dirty="0" err="1" smtClean="0"/>
              <a:t>reconstruction</a:t>
            </a:r>
            <a:r>
              <a:rPr lang="de-CH" baseline="0" dirty="0" smtClean="0"/>
              <a:t>. </a:t>
            </a:r>
            <a:r>
              <a:rPr lang="de-CH" baseline="0" dirty="0" err="1" smtClean="0"/>
              <a:t>We</a:t>
            </a:r>
            <a:r>
              <a:rPr lang="de-CH" baseline="0" dirty="0" smtClean="0"/>
              <a:t> </a:t>
            </a:r>
            <a:r>
              <a:rPr lang="de-CH" baseline="0" dirty="0" err="1" smtClean="0"/>
              <a:t>base</a:t>
            </a:r>
            <a:r>
              <a:rPr lang="de-CH" baseline="0" dirty="0" smtClean="0"/>
              <a:t> </a:t>
            </a:r>
            <a:r>
              <a:rPr lang="de-CH" baseline="0" dirty="0" err="1" smtClean="0"/>
              <a:t>this</a:t>
            </a:r>
            <a:r>
              <a:rPr lang="de-CH" baseline="0" dirty="0" smtClean="0"/>
              <a:t> </a:t>
            </a:r>
            <a:r>
              <a:rPr lang="de-CH" baseline="0" dirty="0" err="1" smtClean="0"/>
              <a:t>constraint</a:t>
            </a:r>
            <a:r>
              <a:rPr lang="de-CH" baseline="0" dirty="0" smtClean="0"/>
              <a:t> on </a:t>
            </a:r>
            <a:r>
              <a:rPr lang="de-CH" baseline="0" dirty="0" err="1" smtClean="0"/>
              <a:t>the</a:t>
            </a:r>
            <a:r>
              <a:rPr lang="de-CH" baseline="0" dirty="0" smtClean="0"/>
              <a:t> </a:t>
            </a:r>
            <a:r>
              <a:rPr lang="de-CH" baseline="0" dirty="0" err="1" smtClean="0"/>
              <a:t>image</a:t>
            </a:r>
            <a:r>
              <a:rPr lang="de-CH" baseline="0" dirty="0" smtClean="0"/>
              <a:t> </a:t>
            </a:r>
            <a:r>
              <a:rPr lang="de-CH" baseline="0" dirty="0" err="1" smtClean="0"/>
              <a:t>features</a:t>
            </a:r>
            <a:r>
              <a:rPr lang="de-CH" baseline="0" dirty="0" smtClean="0"/>
              <a:t> </a:t>
            </a:r>
            <a:r>
              <a:rPr lang="de-CH" baseline="0" dirty="0" err="1" smtClean="0"/>
              <a:t>we</a:t>
            </a:r>
            <a:r>
              <a:rPr lang="de-CH" baseline="0" dirty="0" smtClean="0"/>
              <a:t> sample </a:t>
            </a:r>
            <a:r>
              <a:rPr lang="de-CH" baseline="0" dirty="0" err="1" smtClean="0"/>
              <a:t>alongside</a:t>
            </a:r>
            <a:r>
              <a:rPr lang="de-CH" baseline="0" dirty="0" smtClean="0"/>
              <a:t> </a:t>
            </a:r>
            <a:r>
              <a:rPr lang="de-CH" baseline="0" dirty="0" err="1" smtClean="0"/>
              <a:t>the</a:t>
            </a:r>
            <a:r>
              <a:rPr lang="de-CH" baseline="0" dirty="0" smtClean="0"/>
              <a:t> </a:t>
            </a:r>
            <a:r>
              <a:rPr lang="de-CH" baseline="0" dirty="0" err="1" smtClean="0"/>
              <a:t>rendering</a:t>
            </a:r>
            <a:r>
              <a:rPr lang="de-CH" baseline="0" dirty="0" smtClean="0"/>
              <a:t> </a:t>
            </a:r>
            <a:r>
              <a:rPr lang="de-CH" baseline="0" dirty="0" err="1" smtClean="0"/>
              <a:t>process</a:t>
            </a:r>
            <a:r>
              <a:rPr lang="de-CH" baseline="0" dirty="0" smtClean="0"/>
              <a:t>.</a:t>
            </a:r>
          </a:p>
        </p:txBody>
      </p:sp>
      <p:sp>
        <p:nvSpPr>
          <p:cNvPr id="4" name="Slide Number Placeholder 3"/>
          <p:cNvSpPr>
            <a:spLocks noGrp="1"/>
          </p:cNvSpPr>
          <p:nvPr>
            <p:ph type="sldNum" sz="quarter" idx="10"/>
          </p:nvPr>
        </p:nvSpPr>
        <p:spPr/>
        <p:txBody>
          <a:bodyPr/>
          <a:lstStyle/>
          <a:p>
            <a:fld id="{1D079FE1-E66A-4B4D-9760-05A421C39791}" type="slidenum">
              <a:rPr lang="de-CH" smtClean="0"/>
              <a:t>15</a:t>
            </a:fld>
            <a:endParaRPr lang="de-CH"/>
          </a:p>
        </p:txBody>
      </p:sp>
    </p:spTree>
    <p:extLst>
      <p:ext uri="{BB962C8B-B14F-4D97-AF65-F5344CB8AC3E}">
        <p14:creationId xmlns:p14="http://schemas.microsoft.com/office/powerpoint/2010/main" val="4161892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We</a:t>
            </a:r>
            <a:r>
              <a:rPr lang="de-CH" dirty="0" smtClean="0"/>
              <a:t> </a:t>
            </a:r>
            <a:r>
              <a:rPr lang="de-CH" dirty="0" err="1" smtClean="0"/>
              <a:t>regularize</a:t>
            </a:r>
            <a:r>
              <a:rPr lang="de-CH" baseline="0" dirty="0" smtClean="0"/>
              <a:t> </a:t>
            </a:r>
            <a:r>
              <a:rPr lang="de-CH" baseline="0" dirty="0" err="1" smtClean="0"/>
              <a:t>the</a:t>
            </a:r>
            <a:r>
              <a:rPr lang="de-CH" baseline="0" dirty="0" smtClean="0"/>
              <a:t> </a:t>
            </a:r>
            <a:r>
              <a:rPr lang="de-CH" baseline="0" dirty="0" err="1" smtClean="0"/>
              <a:t>reconstruction</a:t>
            </a:r>
            <a:r>
              <a:rPr lang="de-CH" baseline="0" dirty="0" smtClean="0"/>
              <a:t> in </a:t>
            </a:r>
            <a:r>
              <a:rPr lang="de-CH" baseline="0" dirty="0" err="1" smtClean="0"/>
              <a:t>the</a:t>
            </a:r>
            <a:r>
              <a:rPr lang="de-CH" baseline="0" dirty="0" smtClean="0"/>
              <a:t> </a:t>
            </a:r>
            <a:r>
              <a:rPr lang="de-CH" baseline="0" dirty="0" err="1" smtClean="0"/>
              <a:t>following</a:t>
            </a:r>
            <a:r>
              <a:rPr lang="de-CH" baseline="0" dirty="0" smtClean="0"/>
              <a:t> </a:t>
            </a:r>
            <a:r>
              <a:rPr lang="de-CH" baseline="0" dirty="0" err="1" smtClean="0"/>
              <a:t>way</a:t>
            </a:r>
            <a:r>
              <a:rPr lang="de-CH" baseline="0" dirty="0" smtClean="0"/>
              <a:t>. In </a:t>
            </a:r>
            <a:r>
              <a:rPr lang="de-CH" baseline="0" dirty="0" err="1" smtClean="0"/>
              <a:t>the</a:t>
            </a:r>
            <a:r>
              <a:rPr lang="de-CH" baseline="0" dirty="0" smtClean="0"/>
              <a:t> </a:t>
            </a:r>
            <a:r>
              <a:rPr lang="de-CH" baseline="0" dirty="0" err="1" smtClean="0"/>
              <a:t>unknown</a:t>
            </a:r>
            <a:r>
              <a:rPr lang="de-CH" baseline="0" dirty="0" smtClean="0"/>
              <a:t> </a:t>
            </a:r>
            <a:r>
              <a:rPr lang="de-CH" baseline="0" dirty="0" err="1" smtClean="0"/>
              <a:t>image</a:t>
            </a:r>
            <a:r>
              <a:rPr lang="de-CH" baseline="0" dirty="0" smtClean="0"/>
              <a:t> on </a:t>
            </a:r>
            <a:r>
              <a:rPr lang="de-CH" baseline="0" dirty="0" err="1" smtClean="0"/>
              <a:t>the</a:t>
            </a:r>
            <a:r>
              <a:rPr lang="de-CH" baseline="0" dirty="0" smtClean="0"/>
              <a:t> </a:t>
            </a:r>
            <a:r>
              <a:rPr lang="de-CH" baseline="0" dirty="0" err="1" smtClean="0"/>
              <a:t>left</a:t>
            </a:r>
            <a:r>
              <a:rPr lang="de-CH" baseline="0" dirty="0" smtClean="0"/>
              <a:t> </a:t>
            </a:r>
            <a:r>
              <a:rPr lang="de-CH" baseline="0" dirty="0" err="1" smtClean="0"/>
              <a:t>and</a:t>
            </a:r>
            <a:r>
              <a:rPr lang="de-CH" baseline="0" dirty="0" smtClean="0"/>
              <a:t> </a:t>
            </a:r>
            <a:r>
              <a:rPr lang="de-CH" baseline="0" dirty="0" err="1" smtClean="0"/>
              <a:t>the</a:t>
            </a:r>
            <a:r>
              <a:rPr lang="de-CH" baseline="0" dirty="0" smtClean="0"/>
              <a:t> </a:t>
            </a:r>
            <a:r>
              <a:rPr lang="de-CH" baseline="0" dirty="0" err="1" smtClean="0"/>
              <a:t>sampled</a:t>
            </a:r>
            <a:r>
              <a:rPr lang="de-CH" baseline="0" dirty="0" smtClean="0"/>
              <a:t> </a:t>
            </a:r>
            <a:r>
              <a:rPr lang="de-CH" baseline="0" dirty="0" err="1" smtClean="0"/>
              <a:t>features</a:t>
            </a:r>
            <a:r>
              <a:rPr lang="de-CH" baseline="0" dirty="0" smtClean="0"/>
              <a:t> on </a:t>
            </a:r>
            <a:r>
              <a:rPr lang="de-CH" baseline="0" dirty="0" err="1" smtClean="0"/>
              <a:t>the</a:t>
            </a:r>
            <a:r>
              <a:rPr lang="de-CH" baseline="0" dirty="0" smtClean="0"/>
              <a:t> </a:t>
            </a:r>
            <a:r>
              <a:rPr lang="de-CH" baseline="0" dirty="0" err="1" smtClean="0"/>
              <a:t>right</a:t>
            </a:r>
            <a:r>
              <a:rPr lang="de-CH" baseline="0" dirty="0" smtClean="0"/>
              <a:t>, </a:t>
            </a:r>
            <a:r>
              <a:rPr lang="de-CH" baseline="0" dirty="0" err="1" smtClean="0"/>
              <a:t>we</a:t>
            </a:r>
            <a:r>
              <a:rPr lang="de-CH" baseline="0" dirty="0" smtClean="0"/>
              <a:t> </a:t>
            </a:r>
            <a:r>
              <a:rPr lang="de-CH" baseline="0" dirty="0" err="1" smtClean="0"/>
              <a:t>look</a:t>
            </a:r>
            <a:r>
              <a:rPr lang="de-CH" baseline="0" dirty="0" smtClean="0"/>
              <a:t> at a </a:t>
            </a:r>
            <a:r>
              <a:rPr lang="de-CH" baseline="0" dirty="0" err="1" smtClean="0"/>
              <a:t>small</a:t>
            </a:r>
            <a:r>
              <a:rPr lang="de-CH" baseline="0" dirty="0" smtClean="0"/>
              <a:t> </a:t>
            </a:r>
            <a:r>
              <a:rPr lang="de-CH" baseline="0" dirty="0" err="1" smtClean="0"/>
              <a:t>patch</a:t>
            </a:r>
            <a:r>
              <a:rPr lang="de-CH" baseline="0" dirty="0" smtClean="0"/>
              <a:t> </a:t>
            </a:r>
            <a:r>
              <a:rPr lang="de-CH" baseline="0" dirty="0" err="1" smtClean="0"/>
              <a:t>centered</a:t>
            </a:r>
            <a:r>
              <a:rPr lang="de-CH" baseline="0" dirty="0" smtClean="0"/>
              <a:t> </a:t>
            </a:r>
            <a:r>
              <a:rPr lang="de-CH" baseline="0" dirty="0" err="1" smtClean="0"/>
              <a:t>around</a:t>
            </a:r>
            <a:r>
              <a:rPr lang="de-CH" baseline="0" dirty="0" smtClean="0"/>
              <a:t> a </a:t>
            </a:r>
            <a:r>
              <a:rPr lang="de-CH" baseline="0" dirty="0" err="1" smtClean="0"/>
              <a:t>pixel</a:t>
            </a:r>
            <a:r>
              <a:rPr lang="de-CH" baseline="0" dirty="0" smtClean="0"/>
              <a:t> p.</a:t>
            </a:r>
          </a:p>
          <a:p>
            <a:r>
              <a:rPr lang="de-CH" baseline="0" dirty="0" err="1" smtClean="0"/>
              <a:t>We</a:t>
            </a:r>
            <a:r>
              <a:rPr lang="de-CH" baseline="0" dirty="0" smtClean="0"/>
              <a:t> </a:t>
            </a:r>
            <a:r>
              <a:rPr lang="de-CH" baseline="0" dirty="0" err="1" smtClean="0"/>
              <a:t>interpret</a:t>
            </a:r>
            <a:r>
              <a:rPr lang="de-CH" baseline="0" dirty="0" smtClean="0"/>
              <a:t> </a:t>
            </a:r>
            <a:r>
              <a:rPr lang="de-CH" baseline="0" dirty="0" err="1" smtClean="0"/>
              <a:t>each</a:t>
            </a:r>
            <a:r>
              <a:rPr lang="de-CH" baseline="0" dirty="0" smtClean="0"/>
              <a:t> </a:t>
            </a:r>
            <a:r>
              <a:rPr lang="de-CH" baseline="0" dirty="0" err="1" smtClean="0"/>
              <a:t>channel</a:t>
            </a:r>
            <a:r>
              <a:rPr lang="de-CH" baseline="0" dirty="0" smtClean="0"/>
              <a:t> </a:t>
            </a:r>
            <a:r>
              <a:rPr lang="de-CH" baseline="0" dirty="0" err="1" smtClean="0"/>
              <a:t>of</a:t>
            </a:r>
            <a:r>
              <a:rPr lang="de-CH" baseline="0" dirty="0" smtClean="0"/>
              <a:t> </a:t>
            </a:r>
            <a:r>
              <a:rPr lang="de-CH" baseline="0" dirty="0" err="1" smtClean="0"/>
              <a:t>each</a:t>
            </a:r>
            <a:r>
              <a:rPr lang="de-CH" baseline="0" dirty="0" smtClean="0"/>
              <a:t> </a:t>
            </a:r>
            <a:r>
              <a:rPr lang="de-CH" baseline="0" dirty="0" err="1" smtClean="0"/>
              <a:t>feature</a:t>
            </a:r>
            <a:r>
              <a:rPr lang="de-CH" baseline="0" dirty="0" smtClean="0"/>
              <a:t> </a:t>
            </a:r>
            <a:r>
              <a:rPr lang="de-CH" baseline="0" dirty="0" err="1" smtClean="0"/>
              <a:t>as</a:t>
            </a:r>
            <a:r>
              <a:rPr lang="de-CH" baseline="0" dirty="0" smtClean="0"/>
              <a:t> a separate </a:t>
            </a:r>
            <a:r>
              <a:rPr lang="de-CH" baseline="0" dirty="0" err="1" smtClean="0"/>
              <a:t>feature</a:t>
            </a:r>
            <a:r>
              <a:rPr lang="de-CH" baseline="0" dirty="0" smtClean="0"/>
              <a:t>. </a:t>
            </a:r>
          </a:p>
          <a:p>
            <a:r>
              <a:rPr lang="de-CH" baseline="0" dirty="0" err="1" smtClean="0"/>
              <a:t>We</a:t>
            </a:r>
            <a:r>
              <a:rPr lang="de-CH" baseline="0" dirty="0" smtClean="0"/>
              <a:t> </a:t>
            </a:r>
            <a:r>
              <a:rPr lang="de-CH" baseline="0" dirty="0" err="1" smtClean="0"/>
              <a:t>then</a:t>
            </a:r>
            <a:r>
              <a:rPr lang="de-CH" baseline="0" dirty="0" smtClean="0"/>
              <a:t> </a:t>
            </a:r>
            <a:r>
              <a:rPr lang="de-CH" baseline="0" dirty="0" err="1" smtClean="0"/>
              <a:t>orthogonalize</a:t>
            </a:r>
            <a:r>
              <a:rPr lang="de-CH" baseline="0" dirty="0" smtClean="0"/>
              <a:t> </a:t>
            </a:r>
            <a:r>
              <a:rPr lang="de-CH" baseline="0" dirty="0" err="1" smtClean="0"/>
              <a:t>the</a:t>
            </a:r>
            <a:r>
              <a:rPr lang="de-CH" baseline="0" dirty="0" smtClean="0"/>
              <a:t> </a:t>
            </a:r>
            <a:r>
              <a:rPr lang="de-CH" baseline="0" dirty="0" err="1" smtClean="0"/>
              <a:t>features</a:t>
            </a:r>
            <a:r>
              <a:rPr lang="de-CH" baseline="0" dirty="0" smtClean="0"/>
              <a:t> </a:t>
            </a:r>
            <a:r>
              <a:rPr lang="de-CH" baseline="0" dirty="0" err="1" smtClean="0"/>
              <a:t>by</a:t>
            </a:r>
            <a:r>
              <a:rPr lang="de-CH" baseline="0" dirty="0" smtClean="0"/>
              <a:t> </a:t>
            </a:r>
            <a:r>
              <a:rPr lang="de-CH" baseline="0" dirty="0" err="1" smtClean="0"/>
              <a:t>using</a:t>
            </a:r>
            <a:r>
              <a:rPr lang="de-CH" baseline="0" dirty="0" smtClean="0"/>
              <a:t> a </a:t>
            </a:r>
            <a:r>
              <a:rPr lang="de-CH" baseline="0" dirty="0" err="1" smtClean="0"/>
              <a:t>singular</a:t>
            </a:r>
            <a:r>
              <a:rPr lang="de-CH" baseline="0" dirty="0" smtClean="0"/>
              <a:t> </a:t>
            </a:r>
            <a:r>
              <a:rPr lang="de-CH" baseline="0" dirty="0" err="1" smtClean="0"/>
              <a:t>value</a:t>
            </a:r>
            <a:r>
              <a:rPr lang="de-CH" baseline="0" dirty="0" smtClean="0"/>
              <a:t> </a:t>
            </a:r>
            <a:r>
              <a:rPr lang="de-CH" baseline="0" dirty="0" err="1" smtClean="0"/>
              <a:t>decomposition</a:t>
            </a:r>
            <a:r>
              <a:rPr lang="de-CH" baseline="0" dirty="0" smtClean="0"/>
              <a:t>.</a:t>
            </a:r>
          </a:p>
          <a:p>
            <a:r>
              <a:rPr lang="de-CH" baseline="0" dirty="0" err="1" smtClean="0"/>
              <a:t>We</a:t>
            </a:r>
            <a:r>
              <a:rPr lang="de-CH" baseline="0" dirty="0" smtClean="0"/>
              <a:t> </a:t>
            </a:r>
            <a:r>
              <a:rPr lang="de-CH" baseline="0" dirty="0" err="1" smtClean="0"/>
              <a:t>then</a:t>
            </a:r>
            <a:r>
              <a:rPr lang="de-CH" baseline="0" dirty="0" smtClean="0"/>
              <a:t> </a:t>
            </a:r>
            <a:r>
              <a:rPr lang="de-CH" baseline="0" dirty="0" err="1" smtClean="0"/>
              <a:t>say</a:t>
            </a:r>
            <a:r>
              <a:rPr lang="de-CH" baseline="0" dirty="0" smtClean="0"/>
              <a:t> </a:t>
            </a:r>
            <a:r>
              <a:rPr lang="de-CH" baseline="0" dirty="0" err="1" smtClean="0"/>
              <a:t>that</a:t>
            </a:r>
            <a:r>
              <a:rPr lang="de-CH" baseline="0" dirty="0" smtClean="0"/>
              <a:t> </a:t>
            </a:r>
            <a:r>
              <a:rPr lang="de-CH" baseline="0" dirty="0" err="1" smtClean="0"/>
              <a:t>the</a:t>
            </a:r>
            <a:r>
              <a:rPr lang="de-CH" baseline="0" dirty="0" smtClean="0"/>
              <a:t> </a:t>
            </a:r>
            <a:r>
              <a:rPr lang="de-CH" baseline="0" dirty="0" err="1" smtClean="0"/>
              <a:t>small</a:t>
            </a:r>
            <a:r>
              <a:rPr lang="de-CH" baseline="0" dirty="0" smtClean="0"/>
              <a:t> </a:t>
            </a:r>
            <a:r>
              <a:rPr lang="de-CH" baseline="0" dirty="0" err="1" smtClean="0"/>
              <a:t>patch</a:t>
            </a:r>
            <a:r>
              <a:rPr lang="de-CH" baseline="0" dirty="0" smtClean="0"/>
              <a:t> </a:t>
            </a:r>
            <a:r>
              <a:rPr lang="de-CH" baseline="0" dirty="0" err="1" smtClean="0"/>
              <a:t>centered</a:t>
            </a:r>
            <a:r>
              <a:rPr lang="de-CH" baseline="0" dirty="0" smtClean="0"/>
              <a:t> </a:t>
            </a:r>
            <a:r>
              <a:rPr lang="de-CH" baseline="0" dirty="0" err="1" smtClean="0"/>
              <a:t>around</a:t>
            </a:r>
            <a:r>
              <a:rPr lang="de-CH" baseline="0" dirty="0" smtClean="0"/>
              <a:t> </a:t>
            </a:r>
            <a:r>
              <a:rPr lang="de-CH" baseline="0" dirty="0" err="1" smtClean="0"/>
              <a:t>pixel</a:t>
            </a:r>
            <a:r>
              <a:rPr lang="de-CH" baseline="0" dirty="0" smtClean="0"/>
              <a:t> p </a:t>
            </a:r>
            <a:r>
              <a:rPr lang="de-CH" baseline="0" dirty="0" err="1" smtClean="0"/>
              <a:t>should</a:t>
            </a:r>
            <a:r>
              <a:rPr lang="de-CH" baseline="0" dirty="0" smtClean="0"/>
              <a:t> </a:t>
            </a:r>
            <a:r>
              <a:rPr lang="de-CH" baseline="0" dirty="0" err="1" smtClean="0"/>
              <a:t>be</a:t>
            </a:r>
            <a:r>
              <a:rPr lang="de-CH" baseline="0" dirty="0" smtClean="0"/>
              <a:t> </a:t>
            </a:r>
            <a:r>
              <a:rPr lang="de-CH" baseline="0" dirty="0" err="1" smtClean="0"/>
              <a:t>close</a:t>
            </a:r>
            <a:r>
              <a:rPr lang="de-CH" baseline="0" dirty="0" smtClean="0"/>
              <a:t> </a:t>
            </a:r>
            <a:r>
              <a:rPr lang="de-CH" baseline="0" dirty="0" err="1" smtClean="0"/>
              <a:t>to</a:t>
            </a:r>
            <a:r>
              <a:rPr lang="de-CH" baseline="0" dirty="0" smtClean="0"/>
              <a:t> a </a:t>
            </a:r>
            <a:r>
              <a:rPr lang="de-CH" baseline="0" dirty="0" err="1" smtClean="0"/>
              <a:t>weighted</a:t>
            </a:r>
            <a:r>
              <a:rPr lang="de-CH" baseline="0" dirty="0" smtClean="0"/>
              <a:t> </a:t>
            </a:r>
            <a:r>
              <a:rPr lang="de-CH" baseline="0" dirty="0" err="1" smtClean="0"/>
              <a:t>sum</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ortogonal</a:t>
            </a:r>
            <a:r>
              <a:rPr lang="de-CH" baseline="0" dirty="0" smtClean="0"/>
              <a:t> </a:t>
            </a:r>
            <a:r>
              <a:rPr lang="de-CH" baseline="0" dirty="0" err="1" smtClean="0"/>
              <a:t>feature</a:t>
            </a:r>
            <a:r>
              <a:rPr lang="de-CH" baseline="0" dirty="0" smtClean="0"/>
              <a:t> </a:t>
            </a:r>
            <a:r>
              <a:rPr lang="de-CH" baseline="0" dirty="0" err="1" smtClean="0"/>
              <a:t>basis</a:t>
            </a:r>
            <a:r>
              <a:rPr lang="de-CH" baseline="0" dirty="0" smtClean="0"/>
              <a:t>. </a:t>
            </a:r>
          </a:p>
          <a:p>
            <a:r>
              <a:rPr lang="de-CH" baseline="0" dirty="0" smtClean="0"/>
              <a:t>In </a:t>
            </a:r>
            <a:r>
              <a:rPr lang="de-CH" baseline="0" dirty="0" err="1" smtClean="0"/>
              <a:t>practice</a:t>
            </a:r>
            <a:r>
              <a:rPr lang="de-CH" baseline="0" dirty="0" smtClean="0"/>
              <a:t> </a:t>
            </a:r>
            <a:r>
              <a:rPr lang="de-CH" baseline="0" dirty="0" err="1" smtClean="0"/>
              <a:t>we</a:t>
            </a:r>
            <a:r>
              <a:rPr lang="de-CH" baseline="0" dirty="0" smtClean="0"/>
              <a:t> </a:t>
            </a:r>
            <a:r>
              <a:rPr lang="de-CH" baseline="0" dirty="0" err="1" smtClean="0"/>
              <a:t>use</a:t>
            </a:r>
            <a:r>
              <a:rPr lang="de-CH" baseline="0" dirty="0" smtClean="0"/>
              <a:t> a </a:t>
            </a:r>
            <a:r>
              <a:rPr lang="de-CH" baseline="0" dirty="0" err="1" smtClean="0"/>
              <a:t>truncated</a:t>
            </a:r>
            <a:r>
              <a:rPr lang="de-CH" baseline="0" dirty="0" smtClean="0"/>
              <a:t> SVD </a:t>
            </a:r>
            <a:r>
              <a:rPr lang="de-CH" baseline="0" dirty="0" err="1" smtClean="0"/>
              <a:t>and</a:t>
            </a:r>
            <a:r>
              <a:rPr lang="de-CH" baseline="0" dirty="0" smtClean="0"/>
              <a:t> </a:t>
            </a:r>
            <a:r>
              <a:rPr lang="de-CH" baseline="0" dirty="0" err="1" smtClean="0"/>
              <a:t>only</a:t>
            </a:r>
            <a:r>
              <a:rPr lang="de-CH" baseline="0" dirty="0" smtClean="0"/>
              <a:t> </a:t>
            </a:r>
            <a:r>
              <a:rPr lang="de-CH" baseline="0" dirty="0" err="1" smtClean="0"/>
              <a:t>use</a:t>
            </a:r>
            <a:r>
              <a:rPr lang="de-CH" baseline="0" dirty="0" smtClean="0"/>
              <a:t> </a:t>
            </a:r>
            <a:r>
              <a:rPr lang="de-CH" baseline="0" dirty="0" err="1" smtClean="0"/>
              <a:t>the</a:t>
            </a:r>
            <a:r>
              <a:rPr lang="de-CH" baseline="0" dirty="0" smtClean="0"/>
              <a:t> </a:t>
            </a:r>
            <a:r>
              <a:rPr lang="de-CH" baseline="0" dirty="0" err="1" smtClean="0"/>
              <a:t>first</a:t>
            </a:r>
            <a:r>
              <a:rPr lang="de-CH" baseline="0" dirty="0" smtClean="0"/>
              <a:t> </a:t>
            </a:r>
            <a:r>
              <a:rPr lang="de-CH" baseline="0" dirty="0" err="1" smtClean="0"/>
              <a:t>few</a:t>
            </a:r>
            <a:r>
              <a:rPr lang="de-CH" baseline="0" dirty="0" smtClean="0"/>
              <a:t> </a:t>
            </a:r>
            <a:r>
              <a:rPr lang="de-CH" baseline="0" dirty="0" err="1" smtClean="0"/>
              <a:t>feature</a:t>
            </a:r>
            <a:r>
              <a:rPr lang="de-CH" baseline="0" dirty="0" smtClean="0"/>
              <a:t> </a:t>
            </a:r>
            <a:r>
              <a:rPr lang="de-CH" baseline="0" dirty="0" err="1" smtClean="0"/>
              <a:t>vectors</a:t>
            </a:r>
            <a:r>
              <a:rPr lang="de-CH" baseline="0" dirty="0" smtClean="0"/>
              <a:t>. </a:t>
            </a:r>
            <a:r>
              <a:rPr lang="de-CH" baseline="0" dirty="0" err="1" smtClean="0"/>
              <a:t>By</a:t>
            </a:r>
            <a:r>
              <a:rPr lang="de-CH" baseline="0" dirty="0" smtClean="0"/>
              <a:t> </a:t>
            </a:r>
            <a:r>
              <a:rPr lang="de-CH" baseline="0" dirty="0" err="1" smtClean="0"/>
              <a:t>that</a:t>
            </a:r>
            <a:r>
              <a:rPr lang="de-CH" baseline="0" dirty="0" smtClean="0"/>
              <a:t> </a:t>
            </a:r>
            <a:r>
              <a:rPr lang="de-CH" baseline="0" dirty="0" err="1" smtClean="0"/>
              <a:t>we</a:t>
            </a:r>
            <a:r>
              <a:rPr lang="de-CH" baseline="0" dirty="0" smtClean="0"/>
              <a:t> </a:t>
            </a:r>
            <a:r>
              <a:rPr lang="de-CH" baseline="0" dirty="0" err="1" smtClean="0"/>
              <a:t>get</a:t>
            </a:r>
            <a:r>
              <a:rPr lang="de-CH" baseline="0" dirty="0" smtClean="0"/>
              <a:t> </a:t>
            </a:r>
            <a:r>
              <a:rPr lang="de-CH" baseline="0" dirty="0" err="1" smtClean="0"/>
              <a:t>rid</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noise</a:t>
            </a:r>
            <a:r>
              <a:rPr lang="de-CH" baseline="0" dirty="0" smtClean="0"/>
              <a:t> </a:t>
            </a:r>
            <a:r>
              <a:rPr lang="de-CH" baseline="0" dirty="0" err="1" smtClean="0"/>
              <a:t>captured</a:t>
            </a:r>
            <a:r>
              <a:rPr lang="de-CH" baseline="0" dirty="0" smtClean="0"/>
              <a:t> in </a:t>
            </a:r>
            <a:r>
              <a:rPr lang="de-CH" baseline="0" dirty="0" err="1" smtClean="0"/>
              <a:t>the</a:t>
            </a:r>
            <a:r>
              <a:rPr lang="de-CH" baseline="0" dirty="0" smtClean="0"/>
              <a:t> </a:t>
            </a:r>
            <a:r>
              <a:rPr lang="de-CH" baseline="0" dirty="0" err="1" smtClean="0"/>
              <a:t>vectors</a:t>
            </a:r>
            <a:r>
              <a:rPr lang="de-CH" baseline="0" dirty="0" smtClean="0"/>
              <a:t> </a:t>
            </a:r>
            <a:r>
              <a:rPr lang="de-CH" baseline="0" dirty="0" err="1" smtClean="0"/>
              <a:t>corresponding</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smallest</a:t>
            </a:r>
            <a:r>
              <a:rPr lang="de-CH" baseline="0" dirty="0" smtClean="0"/>
              <a:t> </a:t>
            </a:r>
            <a:r>
              <a:rPr lang="de-CH" baseline="0" dirty="0" err="1" smtClean="0"/>
              <a:t>singular</a:t>
            </a:r>
            <a:r>
              <a:rPr lang="de-CH" baseline="0" dirty="0" smtClean="0"/>
              <a:t> </a:t>
            </a:r>
            <a:r>
              <a:rPr lang="de-CH" baseline="0" dirty="0" err="1" smtClean="0"/>
              <a:t>values</a:t>
            </a:r>
            <a:r>
              <a:rPr lang="de-CH" baseline="0" smtClean="0"/>
              <a:t>.</a:t>
            </a:r>
            <a:endParaRPr lang="de-CH" baseline="0" dirty="0" smtClean="0"/>
          </a:p>
          <a:p>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pPr/>
              <a:t>16</a:t>
            </a:fld>
            <a:endParaRPr lang="de-CH"/>
          </a:p>
        </p:txBody>
      </p:sp>
    </p:spTree>
    <p:extLst>
      <p:ext uri="{BB962C8B-B14F-4D97-AF65-F5344CB8AC3E}">
        <p14:creationId xmlns:p14="http://schemas.microsoft.com/office/powerpoint/2010/main" val="1792542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We</a:t>
            </a:r>
            <a:r>
              <a:rPr lang="de-CH" dirty="0" smtClean="0"/>
              <a:t> </a:t>
            </a:r>
            <a:r>
              <a:rPr lang="de-CH" dirty="0" err="1" smtClean="0"/>
              <a:t>can</a:t>
            </a:r>
            <a:r>
              <a:rPr lang="de-CH" dirty="0" smtClean="0"/>
              <a:t> </a:t>
            </a:r>
            <a:r>
              <a:rPr lang="de-CH" dirty="0" err="1" smtClean="0"/>
              <a:t>formalize</a:t>
            </a:r>
            <a:r>
              <a:rPr lang="de-CH" dirty="0" smtClean="0"/>
              <a:t> </a:t>
            </a:r>
            <a:r>
              <a:rPr lang="de-CH" dirty="0" err="1" smtClean="0"/>
              <a:t>this</a:t>
            </a:r>
            <a:r>
              <a:rPr lang="de-CH" dirty="0" smtClean="0"/>
              <a:t> </a:t>
            </a:r>
            <a:r>
              <a:rPr lang="de-CH" dirty="0" err="1" smtClean="0"/>
              <a:t>constraint</a:t>
            </a:r>
            <a:r>
              <a:rPr lang="de-CH" dirty="0" smtClean="0"/>
              <a:t> </a:t>
            </a:r>
            <a:r>
              <a:rPr lang="de-CH" dirty="0" err="1" smtClean="0"/>
              <a:t>of</a:t>
            </a:r>
            <a:r>
              <a:rPr lang="de-CH" dirty="0" smtClean="0"/>
              <a:t> </a:t>
            </a:r>
            <a:r>
              <a:rPr lang="de-CH" dirty="0" err="1" smtClean="0"/>
              <a:t>being</a:t>
            </a:r>
            <a:r>
              <a:rPr lang="de-CH" dirty="0" smtClean="0"/>
              <a:t> </a:t>
            </a:r>
            <a:r>
              <a:rPr lang="de-CH" dirty="0" err="1" smtClean="0"/>
              <a:t>close</a:t>
            </a:r>
            <a:r>
              <a:rPr lang="de-CH" dirty="0" smtClean="0"/>
              <a:t> </a:t>
            </a:r>
            <a:r>
              <a:rPr lang="de-CH" dirty="0" err="1" smtClean="0"/>
              <a:t>to</a:t>
            </a:r>
            <a:r>
              <a:rPr lang="de-CH" dirty="0" smtClean="0"/>
              <a:t> a </a:t>
            </a:r>
            <a:r>
              <a:rPr lang="de-CH" dirty="0" err="1" smtClean="0"/>
              <a:t>weighted</a:t>
            </a:r>
            <a:r>
              <a:rPr lang="de-CH" dirty="0" smtClean="0"/>
              <a:t> </a:t>
            </a:r>
            <a:r>
              <a:rPr lang="de-CH" dirty="0" err="1" smtClean="0"/>
              <a:t>sum</a:t>
            </a:r>
            <a:r>
              <a:rPr lang="de-CH" dirty="0" smtClean="0"/>
              <a:t> </a:t>
            </a:r>
            <a:r>
              <a:rPr lang="de-CH" dirty="0" err="1" smtClean="0"/>
              <a:t>of</a:t>
            </a:r>
            <a:r>
              <a:rPr lang="de-CH" dirty="0" smtClean="0"/>
              <a:t> </a:t>
            </a:r>
            <a:r>
              <a:rPr lang="de-CH" dirty="0" err="1" smtClean="0"/>
              <a:t>features</a:t>
            </a:r>
            <a:r>
              <a:rPr lang="de-CH" dirty="0" smtClean="0"/>
              <a:t> in </a:t>
            </a:r>
            <a:r>
              <a:rPr lang="de-CH" dirty="0" err="1" smtClean="0"/>
              <a:t>the</a:t>
            </a:r>
            <a:r>
              <a:rPr lang="de-CH" dirty="0" smtClean="0"/>
              <a:t> </a:t>
            </a:r>
            <a:r>
              <a:rPr lang="de-CH" dirty="0" err="1" smtClean="0"/>
              <a:t>following</a:t>
            </a:r>
            <a:r>
              <a:rPr lang="de-CH" dirty="0" smtClean="0"/>
              <a:t> </a:t>
            </a:r>
            <a:r>
              <a:rPr lang="de-CH" dirty="0" err="1" smtClean="0"/>
              <a:t>way</a:t>
            </a:r>
            <a:r>
              <a:rPr lang="de-CH" dirty="0" smtClean="0"/>
              <a:t>.</a:t>
            </a:r>
          </a:p>
          <a:p>
            <a:endParaRPr lang="de-CH" dirty="0" smtClean="0"/>
          </a:p>
          <a:p>
            <a:r>
              <a:rPr lang="de-CH" dirty="0" err="1" smtClean="0"/>
              <a:t>Being</a:t>
            </a:r>
            <a:r>
              <a:rPr lang="de-CH" dirty="0" smtClean="0"/>
              <a:t> </a:t>
            </a:r>
            <a:r>
              <a:rPr lang="de-CH" dirty="0" err="1" smtClean="0"/>
              <a:t>close</a:t>
            </a:r>
            <a:r>
              <a:rPr lang="de-CH" dirty="0" smtClean="0"/>
              <a:t> </a:t>
            </a:r>
            <a:r>
              <a:rPr lang="de-CH" dirty="0" err="1" smtClean="0"/>
              <a:t>the</a:t>
            </a:r>
            <a:r>
              <a:rPr lang="de-CH" dirty="0" smtClean="0"/>
              <a:t> </a:t>
            </a:r>
            <a:r>
              <a:rPr lang="de-CH" dirty="0" err="1" smtClean="0"/>
              <a:t>weighted</a:t>
            </a:r>
            <a:r>
              <a:rPr lang="de-CH" dirty="0" smtClean="0"/>
              <a:t> </a:t>
            </a:r>
            <a:r>
              <a:rPr lang="de-CH" dirty="0" err="1" smtClean="0"/>
              <a:t>sum</a:t>
            </a:r>
            <a:r>
              <a:rPr lang="de-CH" baseline="0" dirty="0" smtClean="0"/>
              <a:t> </a:t>
            </a:r>
            <a:r>
              <a:rPr lang="de-CH" baseline="0" dirty="0" err="1" smtClean="0"/>
              <a:t>of</a:t>
            </a:r>
            <a:r>
              <a:rPr lang="de-CH" baseline="0" dirty="0" smtClean="0"/>
              <a:t> </a:t>
            </a:r>
            <a:r>
              <a:rPr lang="de-CH" baseline="0" dirty="0" err="1" smtClean="0"/>
              <a:t>vectors</a:t>
            </a:r>
            <a:r>
              <a:rPr lang="de-CH" baseline="0" dirty="0" smtClean="0"/>
              <a:t> </a:t>
            </a:r>
            <a:r>
              <a:rPr lang="de-CH" baseline="0" dirty="0" err="1" smtClean="0"/>
              <a:t>is</a:t>
            </a:r>
            <a:r>
              <a:rPr lang="de-CH" baseline="0" dirty="0" smtClean="0"/>
              <a:t> </a:t>
            </a:r>
            <a:r>
              <a:rPr lang="de-CH" baseline="0" dirty="0" err="1" smtClean="0"/>
              <a:t>the</a:t>
            </a:r>
            <a:r>
              <a:rPr lang="de-CH" baseline="0" dirty="0" smtClean="0"/>
              <a:t> same </a:t>
            </a:r>
            <a:r>
              <a:rPr lang="de-CH" baseline="0" dirty="0" err="1" smtClean="0"/>
              <a:t>as</a:t>
            </a:r>
            <a:r>
              <a:rPr lang="de-CH" baseline="0" dirty="0" smtClean="0"/>
              <a:t> </a:t>
            </a:r>
            <a:r>
              <a:rPr lang="de-CH" baseline="0" dirty="0" err="1" smtClean="0"/>
              <a:t>being</a:t>
            </a:r>
            <a:r>
              <a:rPr lang="de-CH" baseline="0" dirty="0" smtClean="0"/>
              <a:t> </a:t>
            </a:r>
            <a:r>
              <a:rPr lang="de-CH" baseline="0" dirty="0" err="1" smtClean="0"/>
              <a:t>close</a:t>
            </a:r>
            <a:r>
              <a:rPr lang="de-CH" baseline="0" dirty="0" smtClean="0"/>
              <a:t> </a:t>
            </a:r>
            <a:r>
              <a:rPr lang="de-CH" baseline="0" dirty="0" err="1" smtClean="0"/>
              <a:t>the</a:t>
            </a:r>
            <a:r>
              <a:rPr lang="de-CH" baseline="0" dirty="0" smtClean="0"/>
              <a:t> </a:t>
            </a:r>
            <a:r>
              <a:rPr lang="de-CH" baseline="0" dirty="0" err="1" smtClean="0"/>
              <a:t>the</a:t>
            </a:r>
            <a:r>
              <a:rPr lang="de-CH" baseline="0" dirty="0" smtClean="0"/>
              <a:t> </a:t>
            </a:r>
            <a:r>
              <a:rPr lang="de-CH" baseline="0" dirty="0" err="1" smtClean="0"/>
              <a:t>subspace</a:t>
            </a:r>
            <a:r>
              <a:rPr lang="de-CH" baseline="0" dirty="0" smtClean="0"/>
              <a:t> </a:t>
            </a:r>
            <a:r>
              <a:rPr lang="de-CH" baseline="0" dirty="0" err="1" smtClean="0"/>
              <a:t>spanned</a:t>
            </a:r>
            <a:r>
              <a:rPr lang="de-CH" baseline="0" dirty="0" smtClean="0"/>
              <a:t> </a:t>
            </a:r>
            <a:r>
              <a:rPr lang="de-CH" baseline="0" dirty="0" err="1" smtClean="0"/>
              <a:t>by</a:t>
            </a:r>
            <a:r>
              <a:rPr lang="de-CH" baseline="0" dirty="0" smtClean="0"/>
              <a:t> </a:t>
            </a:r>
            <a:r>
              <a:rPr lang="de-CH" baseline="0" dirty="0" err="1" smtClean="0"/>
              <a:t>these</a:t>
            </a:r>
            <a:r>
              <a:rPr lang="de-CH" baseline="0" dirty="0" smtClean="0"/>
              <a:t> </a:t>
            </a:r>
            <a:r>
              <a:rPr lang="de-CH" baseline="0" dirty="0" err="1" smtClean="0"/>
              <a:t>vectors</a:t>
            </a:r>
            <a:r>
              <a:rPr lang="de-CH" baseline="0" dirty="0" smtClean="0"/>
              <a:t>.</a:t>
            </a:r>
          </a:p>
          <a:p>
            <a:endParaRPr lang="de-CH" baseline="0" dirty="0" smtClean="0"/>
          </a:p>
          <a:p>
            <a:r>
              <a:rPr lang="de-CH" baseline="0" dirty="0" smtClean="0"/>
              <a:t>In </a:t>
            </a:r>
            <a:r>
              <a:rPr lang="de-CH" baseline="0" dirty="0" err="1" smtClean="0"/>
              <a:t>our</a:t>
            </a:r>
            <a:r>
              <a:rPr lang="de-CH" baseline="0" dirty="0" smtClean="0"/>
              <a:t> </a:t>
            </a:r>
            <a:r>
              <a:rPr lang="de-CH" baseline="0" dirty="0" err="1" smtClean="0"/>
              <a:t>case</a:t>
            </a:r>
            <a:r>
              <a:rPr lang="de-CH" baseline="0" dirty="0" smtClean="0"/>
              <a:t> </a:t>
            </a:r>
            <a:r>
              <a:rPr lang="de-CH" baseline="0" dirty="0" err="1" smtClean="0"/>
              <a:t>this</a:t>
            </a:r>
            <a:r>
              <a:rPr lang="de-CH" baseline="0" dirty="0" smtClean="0"/>
              <a:t> </a:t>
            </a:r>
            <a:r>
              <a:rPr lang="de-CH" baseline="0" dirty="0" err="1" smtClean="0"/>
              <a:t>means</a:t>
            </a:r>
            <a:r>
              <a:rPr lang="de-CH" baseline="0" dirty="0" smtClean="0"/>
              <a:t> </a:t>
            </a:r>
            <a:r>
              <a:rPr lang="de-CH" baseline="0" dirty="0" err="1" smtClean="0"/>
              <a:t>we</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minimize</a:t>
            </a:r>
            <a:r>
              <a:rPr lang="de-CH" baseline="0" dirty="0" smtClean="0"/>
              <a:t> </a:t>
            </a:r>
            <a:r>
              <a:rPr lang="de-CH" baseline="0" dirty="0" err="1" smtClean="0"/>
              <a:t>the</a:t>
            </a:r>
            <a:r>
              <a:rPr lang="de-CH" baseline="0" dirty="0" smtClean="0"/>
              <a:t> </a:t>
            </a:r>
            <a:r>
              <a:rPr lang="de-CH" baseline="0" dirty="0" err="1" smtClean="0"/>
              <a:t>distance</a:t>
            </a:r>
            <a:r>
              <a:rPr lang="de-CH" baseline="0" dirty="0" smtClean="0"/>
              <a:t> </a:t>
            </a:r>
            <a:r>
              <a:rPr lang="de-CH" baseline="0" dirty="0" err="1" smtClean="0"/>
              <a:t>between</a:t>
            </a:r>
            <a:r>
              <a:rPr lang="de-CH" baseline="0" dirty="0" smtClean="0"/>
              <a:t> </a:t>
            </a:r>
            <a:r>
              <a:rPr lang="de-CH" baseline="0" dirty="0" err="1" smtClean="0"/>
              <a:t>the</a:t>
            </a:r>
            <a:r>
              <a:rPr lang="de-CH" baseline="0" dirty="0" smtClean="0"/>
              <a:t> </a:t>
            </a:r>
            <a:r>
              <a:rPr lang="de-CH" baseline="0" dirty="0" err="1" smtClean="0"/>
              <a:t>patch</a:t>
            </a:r>
            <a:r>
              <a:rPr lang="de-CH" baseline="0" dirty="0" smtClean="0"/>
              <a:t> in </a:t>
            </a:r>
            <a:r>
              <a:rPr lang="de-CH" baseline="0" dirty="0" err="1" smtClean="0"/>
              <a:t>the</a:t>
            </a:r>
            <a:r>
              <a:rPr lang="de-CH" baseline="0" dirty="0" smtClean="0"/>
              <a:t> </a:t>
            </a:r>
            <a:r>
              <a:rPr lang="de-CH" baseline="0" dirty="0" err="1" smtClean="0"/>
              <a:t>reconstructed</a:t>
            </a:r>
            <a:r>
              <a:rPr lang="de-CH" baseline="0" dirty="0" smtClean="0"/>
              <a:t> </a:t>
            </a:r>
            <a:r>
              <a:rPr lang="de-CH" baseline="0" dirty="0" err="1" smtClean="0"/>
              <a:t>image</a:t>
            </a:r>
            <a:r>
              <a:rPr lang="de-CH" baseline="0" dirty="0" smtClean="0"/>
              <a:t> </a:t>
            </a:r>
            <a:r>
              <a:rPr lang="de-CH" baseline="0" dirty="0" err="1" smtClean="0"/>
              <a:t>and</a:t>
            </a:r>
            <a:r>
              <a:rPr lang="de-CH" baseline="0" dirty="0" smtClean="0"/>
              <a:t> ist </a:t>
            </a:r>
            <a:r>
              <a:rPr lang="de-CH" baseline="0" dirty="0" err="1" smtClean="0"/>
              <a:t>projection</a:t>
            </a:r>
            <a:r>
              <a:rPr lang="de-CH" baseline="0" dirty="0" smtClean="0"/>
              <a:t> </a:t>
            </a:r>
            <a:r>
              <a:rPr lang="de-CH" baseline="0" dirty="0" err="1" smtClean="0"/>
              <a:t>onto</a:t>
            </a:r>
            <a:r>
              <a:rPr lang="de-CH" baseline="0" dirty="0" smtClean="0"/>
              <a:t> </a:t>
            </a:r>
            <a:r>
              <a:rPr lang="de-CH" baseline="0" dirty="0" err="1" smtClean="0"/>
              <a:t>the</a:t>
            </a:r>
            <a:r>
              <a:rPr lang="de-CH" baseline="0" dirty="0" smtClean="0"/>
              <a:t> </a:t>
            </a:r>
            <a:r>
              <a:rPr lang="de-CH" baseline="0" dirty="0" err="1" smtClean="0"/>
              <a:t>feature</a:t>
            </a:r>
            <a:r>
              <a:rPr lang="de-CH" baseline="0" dirty="0" smtClean="0"/>
              <a:t> </a:t>
            </a:r>
            <a:r>
              <a:rPr lang="de-CH" baseline="0" dirty="0" err="1" smtClean="0"/>
              <a:t>vectors</a:t>
            </a:r>
            <a:r>
              <a:rPr lang="de-CH" baseline="0" dirty="0" smtClean="0"/>
              <a:t>. </a:t>
            </a:r>
          </a:p>
          <a:p>
            <a:endParaRPr lang="de-CH" baseline="0" dirty="0" smtClean="0"/>
          </a:p>
          <a:p>
            <a:r>
              <a:rPr lang="de-CH" baseline="0" dirty="0" err="1" smtClean="0"/>
              <a:t>Here</a:t>
            </a:r>
            <a:r>
              <a:rPr lang="de-CH" baseline="0" dirty="0" smtClean="0"/>
              <a:t> </a:t>
            </a:r>
            <a:r>
              <a:rPr lang="de-CH" baseline="0" dirty="0" err="1" smtClean="0"/>
              <a:t>F_p</a:t>
            </a:r>
            <a:r>
              <a:rPr lang="de-CH" baseline="0" dirty="0" smtClean="0"/>
              <a:t> </a:t>
            </a:r>
            <a:r>
              <a:rPr lang="de-CH" baseline="0" dirty="0" err="1" smtClean="0"/>
              <a:t>denotes</a:t>
            </a:r>
            <a:r>
              <a:rPr lang="de-CH" baseline="0" dirty="0" smtClean="0"/>
              <a:t> </a:t>
            </a:r>
            <a:r>
              <a:rPr lang="de-CH" baseline="0" dirty="0" err="1" smtClean="0"/>
              <a:t>the</a:t>
            </a:r>
            <a:r>
              <a:rPr lang="de-CH" baseline="0" dirty="0" smtClean="0"/>
              <a:t> span </a:t>
            </a:r>
            <a:r>
              <a:rPr lang="de-CH" baseline="0" dirty="0" err="1" smtClean="0"/>
              <a:t>of</a:t>
            </a:r>
            <a:r>
              <a:rPr lang="de-CH" baseline="0" dirty="0" smtClean="0"/>
              <a:t> </a:t>
            </a:r>
            <a:r>
              <a:rPr lang="de-CH" baseline="0" dirty="0" err="1" smtClean="0"/>
              <a:t>feature</a:t>
            </a:r>
            <a:r>
              <a:rPr lang="de-CH" baseline="0" dirty="0" smtClean="0"/>
              <a:t> </a:t>
            </a:r>
            <a:r>
              <a:rPr lang="de-CH" baseline="0" dirty="0" err="1" smtClean="0"/>
              <a:t>vectors</a:t>
            </a:r>
            <a:r>
              <a:rPr lang="de-CH" baseline="0" dirty="0" smtClean="0"/>
              <a:t>.</a:t>
            </a:r>
          </a:p>
          <a:p>
            <a:endParaRPr lang="de-CH" baseline="0" dirty="0" smtClean="0"/>
          </a:p>
          <a:p>
            <a:r>
              <a:rPr lang="de-CH" baseline="0" dirty="0" err="1" smtClean="0"/>
              <a:t>Since</a:t>
            </a:r>
            <a:r>
              <a:rPr lang="de-CH" baseline="0" dirty="0" smtClean="0"/>
              <a:t> all </a:t>
            </a:r>
            <a:r>
              <a:rPr lang="de-CH" baseline="0" dirty="0" err="1" smtClean="0"/>
              <a:t>these</a:t>
            </a:r>
            <a:r>
              <a:rPr lang="de-CH" baseline="0" dirty="0" smtClean="0"/>
              <a:t> </a:t>
            </a:r>
            <a:r>
              <a:rPr lang="de-CH" baseline="0" dirty="0" err="1" smtClean="0"/>
              <a:t>operations</a:t>
            </a:r>
            <a:r>
              <a:rPr lang="de-CH" baseline="0" dirty="0" smtClean="0"/>
              <a:t> </a:t>
            </a:r>
            <a:r>
              <a:rPr lang="de-CH" baseline="0" dirty="0" err="1" smtClean="0"/>
              <a:t>are</a:t>
            </a:r>
            <a:r>
              <a:rPr lang="de-CH" baseline="0" dirty="0" smtClean="0"/>
              <a:t> linear </a:t>
            </a:r>
            <a:r>
              <a:rPr lang="de-CH" baseline="0" dirty="0" err="1" smtClean="0"/>
              <a:t>we</a:t>
            </a:r>
            <a:r>
              <a:rPr lang="de-CH" baseline="0" dirty="0" smtClean="0"/>
              <a:t> </a:t>
            </a:r>
            <a:r>
              <a:rPr lang="de-CH" baseline="0" dirty="0" err="1" smtClean="0"/>
              <a:t>can</a:t>
            </a:r>
            <a:r>
              <a:rPr lang="de-CH" baseline="0" dirty="0" smtClean="0"/>
              <a:t> </a:t>
            </a:r>
            <a:r>
              <a:rPr lang="de-CH" baseline="0" dirty="0" err="1" smtClean="0"/>
              <a:t>write</a:t>
            </a:r>
            <a:r>
              <a:rPr lang="de-CH" baseline="0" dirty="0" smtClean="0"/>
              <a:t> </a:t>
            </a:r>
            <a:r>
              <a:rPr lang="de-CH" baseline="0" dirty="0" err="1" smtClean="0"/>
              <a:t>it</a:t>
            </a:r>
            <a:r>
              <a:rPr lang="de-CH" baseline="0" dirty="0" smtClean="0"/>
              <a:t> </a:t>
            </a:r>
            <a:r>
              <a:rPr lang="de-CH" baseline="0" dirty="0" err="1" smtClean="0"/>
              <a:t>using</a:t>
            </a:r>
            <a:r>
              <a:rPr lang="de-CH" baseline="0" dirty="0" smtClean="0"/>
              <a:t> an </a:t>
            </a:r>
            <a:r>
              <a:rPr lang="de-CH" baseline="0" dirty="0" err="1" smtClean="0"/>
              <a:t>appropriate</a:t>
            </a:r>
            <a:r>
              <a:rPr lang="de-CH" baseline="0" dirty="0" smtClean="0"/>
              <a:t> </a:t>
            </a:r>
            <a:r>
              <a:rPr lang="de-CH" baseline="0" dirty="0" err="1" smtClean="0"/>
              <a:t>matrix</a:t>
            </a:r>
            <a:r>
              <a:rPr lang="de-CH" baseline="0" dirty="0" smtClean="0"/>
              <a:t> </a:t>
            </a:r>
            <a:r>
              <a:rPr lang="de-CH" baseline="0" dirty="0" err="1" smtClean="0"/>
              <a:t>B_p</a:t>
            </a:r>
            <a:endParaRPr lang="de-CH" baseline="0" dirty="0" smtClean="0"/>
          </a:p>
          <a:p>
            <a:endParaRPr lang="de-CH" baseline="0" dirty="0" smtClean="0"/>
          </a:p>
          <a:p>
            <a:r>
              <a:rPr lang="de-CH" baseline="0" dirty="0" err="1" smtClean="0"/>
              <a:t>We</a:t>
            </a:r>
            <a:r>
              <a:rPr lang="de-CH" baseline="0" dirty="0" smtClean="0"/>
              <a:t> </a:t>
            </a:r>
            <a:r>
              <a:rPr lang="de-CH" baseline="0" dirty="0" err="1" smtClean="0"/>
              <a:t>then</a:t>
            </a:r>
            <a:r>
              <a:rPr lang="de-CH" baseline="0" dirty="0" smtClean="0"/>
              <a:t> </a:t>
            </a:r>
            <a:r>
              <a:rPr lang="de-CH" baseline="0" dirty="0" err="1" smtClean="0"/>
              <a:t>add</a:t>
            </a:r>
            <a:r>
              <a:rPr lang="de-CH" baseline="0" dirty="0" smtClean="0"/>
              <a:t> </a:t>
            </a:r>
            <a:r>
              <a:rPr lang="de-CH" baseline="0" dirty="0" err="1" smtClean="0"/>
              <a:t>patch</a:t>
            </a:r>
            <a:r>
              <a:rPr lang="de-CH" baseline="0" dirty="0" smtClean="0"/>
              <a:t> </a:t>
            </a:r>
            <a:r>
              <a:rPr lang="de-CH" baseline="0" dirty="0" err="1" smtClean="0"/>
              <a:t>constraints</a:t>
            </a:r>
            <a:r>
              <a:rPr lang="de-CH" baseline="0" dirty="0" smtClean="0"/>
              <a:t> </a:t>
            </a:r>
            <a:r>
              <a:rPr lang="de-CH" baseline="0" dirty="0" err="1" smtClean="0"/>
              <a:t>for</a:t>
            </a:r>
            <a:r>
              <a:rPr lang="de-CH" baseline="0" dirty="0" smtClean="0"/>
              <a:t> </a:t>
            </a:r>
            <a:r>
              <a:rPr lang="de-CH" baseline="0" dirty="0" err="1" smtClean="0"/>
              <a:t>each</a:t>
            </a:r>
            <a:r>
              <a:rPr lang="de-CH" baseline="0" dirty="0" smtClean="0"/>
              <a:t> </a:t>
            </a:r>
            <a:r>
              <a:rPr lang="de-CH" baseline="0" dirty="0" err="1" smtClean="0"/>
              <a:t>pixel</a:t>
            </a:r>
            <a:r>
              <a:rPr lang="de-CH" baseline="0" dirty="0" smtClean="0"/>
              <a:t>, so </a:t>
            </a:r>
            <a:r>
              <a:rPr lang="de-CH" baseline="0" dirty="0" err="1" smtClean="0"/>
              <a:t>we</a:t>
            </a:r>
            <a:r>
              <a:rPr lang="de-CH" baseline="0" dirty="0" smtClean="0"/>
              <a:t> </a:t>
            </a:r>
            <a:r>
              <a:rPr lang="de-CH" baseline="0" dirty="0" err="1" smtClean="0"/>
              <a:t>simply</a:t>
            </a:r>
            <a:r>
              <a:rPr lang="de-CH" baseline="0" dirty="0" smtClean="0"/>
              <a:t> </a:t>
            </a:r>
            <a:r>
              <a:rPr lang="de-CH" baseline="0" dirty="0" err="1" smtClean="0"/>
              <a:t>sum</a:t>
            </a:r>
            <a:r>
              <a:rPr lang="de-CH" baseline="0" dirty="0" smtClean="0"/>
              <a:t> </a:t>
            </a:r>
            <a:r>
              <a:rPr lang="de-CH" baseline="0" dirty="0" err="1" smtClean="0"/>
              <a:t>up</a:t>
            </a:r>
            <a:r>
              <a:rPr lang="de-CH" baseline="0" dirty="0" smtClean="0"/>
              <a:t> </a:t>
            </a:r>
            <a:r>
              <a:rPr lang="de-CH" baseline="0" dirty="0" err="1" smtClean="0"/>
              <a:t>the</a:t>
            </a:r>
            <a:r>
              <a:rPr lang="de-CH" baseline="0" dirty="0" smtClean="0"/>
              <a:t> </a:t>
            </a:r>
            <a:r>
              <a:rPr lang="de-CH" baseline="0" dirty="0" err="1" smtClean="0"/>
              <a:t>patch</a:t>
            </a:r>
            <a:r>
              <a:rPr lang="de-CH" baseline="0" dirty="0" smtClean="0"/>
              <a:t> </a:t>
            </a:r>
            <a:r>
              <a:rPr lang="de-CH" baseline="0" dirty="0" err="1" smtClean="0"/>
              <a:t>constraint</a:t>
            </a:r>
            <a:r>
              <a:rPr lang="de-CH" baseline="0" dirty="0" smtClean="0"/>
              <a:t> </a:t>
            </a:r>
            <a:r>
              <a:rPr lang="de-CH" baseline="0" dirty="0" err="1" smtClean="0"/>
              <a:t>terms</a:t>
            </a:r>
            <a:r>
              <a:rPr lang="de-CH" baseline="0" dirty="0" smtClean="0"/>
              <a:t> </a:t>
            </a:r>
            <a:r>
              <a:rPr lang="de-CH" baseline="0" dirty="0" err="1" smtClean="0"/>
              <a:t>over</a:t>
            </a:r>
            <a:r>
              <a:rPr lang="de-CH" baseline="0" dirty="0" smtClean="0"/>
              <a:t> all </a:t>
            </a:r>
            <a:r>
              <a:rPr lang="de-CH" baseline="0" dirty="0" err="1" smtClean="0"/>
              <a:t>pixels</a:t>
            </a:r>
            <a:r>
              <a:rPr lang="de-CH" baseline="0" dirty="0" smtClean="0"/>
              <a:t>. In </a:t>
            </a:r>
            <a:r>
              <a:rPr lang="de-CH" baseline="0" dirty="0" err="1" smtClean="0"/>
              <a:t>matrix</a:t>
            </a:r>
            <a:r>
              <a:rPr lang="de-CH" baseline="0" dirty="0" smtClean="0"/>
              <a:t> </a:t>
            </a:r>
            <a:r>
              <a:rPr lang="de-CH" baseline="0" dirty="0" err="1" smtClean="0"/>
              <a:t>notation</a:t>
            </a:r>
            <a:r>
              <a:rPr lang="de-CH" baseline="0" dirty="0" smtClean="0"/>
              <a:t> </a:t>
            </a:r>
            <a:r>
              <a:rPr lang="de-CH" baseline="0" dirty="0" err="1" smtClean="0"/>
              <a:t>this</a:t>
            </a:r>
            <a:r>
              <a:rPr lang="de-CH" baseline="0" dirty="0" smtClean="0"/>
              <a:t> </a:t>
            </a:r>
            <a:r>
              <a:rPr lang="de-CH" baseline="0" dirty="0" err="1" smtClean="0"/>
              <a:t>means</a:t>
            </a:r>
            <a:r>
              <a:rPr lang="de-CH" baseline="0" dirty="0" smtClean="0"/>
              <a:t> </a:t>
            </a:r>
            <a:r>
              <a:rPr lang="de-CH" baseline="0" dirty="0" err="1" smtClean="0"/>
              <a:t>we</a:t>
            </a:r>
            <a:r>
              <a:rPr lang="de-CH" baseline="0" dirty="0" smtClean="0"/>
              <a:t> </a:t>
            </a:r>
            <a:r>
              <a:rPr lang="de-CH" baseline="0" dirty="0" err="1" smtClean="0"/>
              <a:t>simply</a:t>
            </a:r>
            <a:r>
              <a:rPr lang="de-CH" baseline="0" dirty="0" smtClean="0"/>
              <a:t> </a:t>
            </a:r>
            <a:r>
              <a:rPr lang="de-CH" baseline="0" dirty="0" err="1" smtClean="0"/>
              <a:t>stack</a:t>
            </a:r>
            <a:r>
              <a:rPr lang="de-CH" baseline="0" dirty="0" smtClean="0"/>
              <a:t> </a:t>
            </a:r>
            <a:r>
              <a:rPr lang="de-CH" baseline="0" dirty="0" err="1" smtClean="0"/>
              <a:t>up</a:t>
            </a:r>
            <a:r>
              <a:rPr lang="de-CH" baseline="0" dirty="0" smtClean="0"/>
              <a:t> all </a:t>
            </a:r>
            <a:r>
              <a:rPr lang="de-CH" baseline="0" dirty="0" err="1" smtClean="0"/>
              <a:t>matrices</a:t>
            </a:r>
            <a:r>
              <a:rPr lang="de-CH" baseline="0" dirty="0" smtClean="0"/>
              <a:t> M1…</a:t>
            </a:r>
            <a:r>
              <a:rPr lang="de-CH" baseline="0" dirty="0" err="1" smtClean="0"/>
              <a:t>Mn</a:t>
            </a:r>
            <a:r>
              <a:rPr lang="de-CH" baseline="0" dirty="0" smtClean="0"/>
              <a:t> </a:t>
            </a:r>
            <a:r>
              <a:rPr lang="de-CH" baseline="0" dirty="0" err="1" smtClean="0"/>
              <a:t>into</a:t>
            </a:r>
            <a:r>
              <a:rPr lang="de-CH" baseline="0" dirty="0" smtClean="0"/>
              <a:t> </a:t>
            </a:r>
            <a:r>
              <a:rPr lang="de-CH" baseline="0" dirty="0" err="1" smtClean="0"/>
              <a:t>one</a:t>
            </a:r>
            <a:r>
              <a:rPr lang="de-CH" baseline="0" dirty="0" smtClean="0"/>
              <a:t> </a:t>
            </a:r>
            <a:r>
              <a:rPr lang="de-CH" baseline="0" dirty="0" err="1" smtClean="0"/>
              <a:t>big</a:t>
            </a:r>
            <a:r>
              <a:rPr lang="de-CH" baseline="0" dirty="0" smtClean="0"/>
              <a:t> </a:t>
            </a:r>
            <a:r>
              <a:rPr lang="de-CH" baseline="0" dirty="0" err="1" smtClean="0"/>
              <a:t>matrix</a:t>
            </a:r>
            <a:endParaRPr lang="de-CH" baseline="0" dirty="0" smtClean="0"/>
          </a:p>
          <a:p>
            <a:r>
              <a:rPr lang="de-CH" baseline="0" dirty="0" err="1" smtClean="0"/>
              <a:t>Which</a:t>
            </a:r>
            <a:r>
              <a:rPr lang="de-CH" baseline="0" dirty="0" smtClean="0"/>
              <a:t> </a:t>
            </a:r>
            <a:r>
              <a:rPr lang="de-CH" baseline="0" dirty="0" err="1" smtClean="0"/>
              <a:t>we</a:t>
            </a:r>
            <a:r>
              <a:rPr lang="de-CH" baseline="0" dirty="0" smtClean="0"/>
              <a:t> </a:t>
            </a:r>
            <a:r>
              <a:rPr lang="de-CH" baseline="0" dirty="0" err="1" smtClean="0"/>
              <a:t>call</a:t>
            </a:r>
            <a:r>
              <a:rPr lang="de-CH" baseline="0" dirty="0" smtClean="0"/>
              <a:t> M.</a:t>
            </a:r>
          </a:p>
        </p:txBody>
      </p:sp>
      <p:sp>
        <p:nvSpPr>
          <p:cNvPr id="4" name="Foliennummernplatzhalter 3"/>
          <p:cNvSpPr>
            <a:spLocks noGrp="1"/>
          </p:cNvSpPr>
          <p:nvPr>
            <p:ph type="sldNum" sz="quarter" idx="10"/>
          </p:nvPr>
        </p:nvSpPr>
        <p:spPr/>
        <p:txBody>
          <a:bodyPr/>
          <a:lstStyle/>
          <a:p>
            <a:fld id="{1D079FE1-E66A-4B4D-9760-05A421C39791}" type="slidenum">
              <a:rPr lang="de-CH" smtClean="0"/>
              <a:t>17</a:t>
            </a:fld>
            <a:endParaRPr lang="de-CH"/>
          </a:p>
        </p:txBody>
      </p:sp>
    </p:spTree>
    <p:extLst>
      <p:ext uri="{BB962C8B-B14F-4D97-AF65-F5344CB8AC3E}">
        <p14:creationId xmlns:p14="http://schemas.microsoft.com/office/powerpoint/2010/main" val="2048739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We</a:t>
            </a:r>
            <a:r>
              <a:rPr lang="de-CH" dirty="0" smtClean="0"/>
              <a:t> </a:t>
            </a:r>
            <a:r>
              <a:rPr lang="de-CH" dirty="0" err="1" smtClean="0"/>
              <a:t>can</a:t>
            </a:r>
            <a:r>
              <a:rPr lang="de-CH" baseline="0" dirty="0" smtClean="0"/>
              <a:t> </a:t>
            </a:r>
            <a:r>
              <a:rPr lang="de-CH" baseline="0" dirty="0" err="1" smtClean="0"/>
              <a:t>formulate</a:t>
            </a:r>
            <a:r>
              <a:rPr lang="de-CH" baseline="0" dirty="0" smtClean="0"/>
              <a:t> </a:t>
            </a:r>
            <a:r>
              <a:rPr lang="de-CH" baseline="0" dirty="0" err="1" smtClean="0"/>
              <a:t>this</a:t>
            </a:r>
            <a:r>
              <a:rPr lang="de-CH" baseline="0" dirty="0" smtClean="0"/>
              <a:t> </a:t>
            </a:r>
            <a:r>
              <a:rPr lang="de-CH" baseline="0" dirty="0" err="1" smtClean="0"/>
              <a:t>constraint</a:t>
            </a:r>
            <a:r>
              <a:rPr lang="de-CH" baseline="0" dirty="0" smtClean="0"/>
              <a:t> </a:t>
            </a:r>
            <a:r>
              <a:rPr lang="de-CH" baseline="0" dirty="0" err="1" smtClean="0"/>
              <a:t>using</a:t>
            </a:r>
            <a:r>
              <a:rPr lang="de-CH" baseline="0" dirty="0" smtClean="0"/>
              <a:t> </a:t>
            </a:r>
            <a:r>
              <a:rPr lang="de-CH" baseline="0" dirty="0" err="1" smtClean="0"/>
              <a:t>basic</a:t>
            </a:r>
            <a:r>
              <a:rPr lang="de-CH" baseline="0" dirty="0" smtClean="0"/>
              <a:t> linear </a:t>
            </a:r>
            <a:r>
              <a:rPr lang="de-CH" baseline="0" dirty="0" err="1" smtClean="0"/>
              <a:t>algebra</a:t>
            </a:r>
            <a:r>
              <a:rPr lang="de-CH" baseline="0" dirty="0" smtClean="0"/>
              <a:t>. The </a:t>
            </a:r>
            <a:r>
              <a:rPr lang="de-CH" baseline="0" dirty="0" err="1" smtClean="0"/>
              <a:t>notion</a:t>
            </a:r>
            <a:r>
              <a:rPr lang="de-CH" baseline="0" dirty="0" smtClean="0"/>
              <a:t> </a:t>
            </a:r>
            <a:r>
              <a:rPr lang="de-CH" baseline="0" dirty="0" err="1" smtClean="0"/>
              <a:t>of</a:t>
            </a:r>
            <a:r>
              <a:rPr lang="de-CH" baseline="0" dirty="0" smtClean="0"/>
              <a:t> </a:t>
            </a:r>
            <a:r>
              <a:rPr lang="de-CH" baseline="0" dirty="0" err="1" smtClean="0"/>
              <a:t>being</a:t>
            </a:r>
            <a:r>
              <a:rPr lang="de-CH" baseline="0" dirty="0" smtClean="0"/>
              <a:t> </a:t>
            </a:r>
            <a:r>
              <a:rPr lang="de-CH" baseline="0" dirty="0" err="1" smtClean="0"/>
              <a:t>close</a:t>
            </a:r>
            <a:r>
              <a:rPr lang="de-CH" baseline="0" dirty="0" smtClean="0"/>
              <a:t> </a:t>
            </a:r>
            <a:r>
              <a:rPr lang="de-CH" baseline="0" dirty="0" err="1" smtClean="0"/>
              <a:t>to</a:t>
            </a:r>
            <a:r>
              <a:rPr lang="de-CH" baseline="0" dirty="0" smtClean="0"/>
              <a:t> a </a:t>
            </a:r>
            <a:r>
              <a:rPr lang="de-CH" baseline="0" dirty="0" err="1" smtClean="0"/>
              <a:t>weighted</a:t>
            </a:r>
            <a:r>
              <a:rPr lang="de-CH" baseline="0" dirty="0" smtClean="0"/>
              <a:t> </a:t>
            </a:r>
            <a:r>
              <a:rPr lang="de-CH" baseline="0" dirty="0" err="1" smtClean="0"/>
              <a:t>sum</a:t>
            </a:r>
            <a:r>
              <a:rPr lang="de-CH" baseline="0" dirty="0" smtClean="0"/>
              <a:t> </a:t>
            </a:r>
            <a:r>
              <a:rPr lang="de-CH" baseline="0" dirty="0" err="1" smtClean="0"/>
              <a:t>of</a:t>
            </a:r>
            <a:r>
              <a:rPr lang="de-CH" baseline="0" dirty="0" smtClean="0"/>
              <a:t> </a:t>
            </a:r>
            <a:r>
              <a:rPr lang="de-CH" baseline="0" dirty="0" err="1" smtClean="0"/>
              <a:t>vectors</a:t>
            </a:r>
            <a:r>
              <a:rPr lang="de-CH" baseline="0" dirty="0" smtClean="0"/>
              <a:t> </a:t>
            </a:r>
            <a:r>
              <a:rPr lang="de-CH" baseline="0" dirty="0" err="1" smtClean="0"/>
              <a:t>is</a:t>
            </a:r>
            <a:r>
              <a:rPr lang="de-CH" baseline="0" dirty="0" smtClean="0"/>
              <a:t> </a:t>
            </a:r>
            <a:r>
              <a:rPr lang="de-CH" baseline="0" dirty="0" err="1" smtClean="0"/>
              <a:t>exactly</a:t>
            </a:r>
            <a:r>
              <a:rPr lang="de-CH" baseline="0" dirty="0" smtClean="0"/>
              <a:t> </a:t>
            </a:r>
            <a:r>
              <a:rPr lang="de-CH" baseline="0" dirty="0" err="1" smtClean="0"/>
              <a:t>the</a:t>
            </a:r>
            <a:r>
              <a:rPr lang="de-CH" baseline="0" dirty="0" smtClean="0"/>
              <a:t> same </a:t>
            </a:r>
            <a:r>
              <a:rPr lang="de-CH" baseline="0" dirty="0" err="1" smtClean="0"/>
              <a:t>as</a:t>
            </a:r>
            <a:r>
              <a:rPr lang="de-CH" baseline="0" dirty="0" smtClean="0"/>
              <a:t> </a:t>
            </a:r>
            <a:r>
              <a:rPr lang="de-CH" baseline="0" dirty="0" err="1" smtClean="0"/>
              <a:t>being</a:t>
            </a:r>
            <a:r>
              <a:rPr lang="de-CH" baseline="0" dirty="0" smtClean="0"/>
              <a:t> </a:t>
            </a:r>
            <a:r>
              <a:rPr lang="de-CH" baseline="0" dirty="0" err="1" smtClean="0"/>
              <a:t>close</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projection</a:t>
            </a:r>
            <a:r>
              <a:rPr lang="de-CH" baseline="0" dirty="0" smtClean="0"/>
              <a:t> </a:t>
            </a:r>
            <a:r>
              <a:rPr lang="de-CH" baseline="0" dirty="0" err="1" smtClean="0"/>
              <a:t>onto</a:t>
            </a:r>
            <a:r>
              <a:rPr lang="de-CH" baseline="0" dirty="0" smtClean="0"/>
              <a:t> </a:t>
            </a:r>
            <a:r>
              <a:rPr lang="de-CH" baseline="0" dirty="0" err="1" smtClean="0"/>
              <a:t>the</a:t>
            </a:r>
            <a:r>
              <a:rPr lang="de-CH" baseline="0" dirty="0" smtClean="0"/>
              <a:t> </a:t>
            </a:r>
            <a:r>
              <a:rPr lang="de-CH" baseline="0" dirty="0" err="1" smtClean="0"/>
              <a:t>subspace</a:t>
            </a:r>
            <a:r>
              <a:rPr lang="de-CH" baseline="0" dirty="0" smtClean="0"/>
              <a:t> </a:t>
            </a:r>
            <a:r>
              <a:rPr lang="de-CH" baseline="0" dirty="0" err="1" smtClean="0"/>
              <a:t>spanned</a:t>
            </a:r>
            <a:r>
              <a:rPr lang="de-CH" baseline="0" dirty="0" smtClean="0"/>
              <a:t> </a:t>
            </a:r>
            <a:r>
              <a:rPr lang="de-CH" baseline="0" dirty="0" err="1" smtClean="0"/>
              <a:t>by</a:t>
            </a:r>
            <a:r>
              <a:rPr lang="de-CH" baseline="0" dirty="0" smtClean="0"/>
              <a:t> </a:t>
            </a:r>
            <a:r>
              <a:rPr lang="de-CH" baseline="0" dirty="0" err="1" smtClean="0"/>
              <a:t>these</a:t>
            </a:r>
            <a:r>
              <a:rPr lang="de-CH" baseline="0" dirty="0" smtClean="0"/>
              <a:t> </a:t>
            </a:r>
            <a:r>
              <a:rPr lang="de-CH" baseline="0" dirty="0" err="1" smtClean="0"/>
              <a:t>vectors</a:t>
            </a:r>
            <a:r>
              <a:rPr lang="de-CH" baseline="0" dirty="0" smtClean="0"/>
              <a:t>. </a:t>
            </a:r>
          </a:p>
          <a:p>
            <a:r>
              <a:rPr lang="de-CH" baseline="0" dirty="0" smtClean="0"/>
              <a:t>This </a:t>
            </a:r>
            <a:r>
              <a:rPr lang="de-CH" baseline="0" dirty="0" err="1" smtClean="0"/>
              <a:t>means</a:t>
            </a:r>
            <a:r>
              <a:rPr lang="de-CH" baseline="0" dirty="0" smtClean="0"/>
              <a:t> </a:t>
            </a:r>
            <a:r>
              <a:rPr lang="de-CH" baseline="0" dirty="0" err="1" smtClean="0"/>
              <a:t>we</a:t>
            </a:r>
            <a:r>
              <a:rPr lang="de-CH" baseline="0" dirty="0" smtClean="0"/>
              <a:t> </a:t>
            </a:r>
            <a:r>
              <a:rPr lang="de-CH" baseline="0" dirty="0" err="1" smtClean="0"/>
              <a:t>want</a:t>
            </a:r>
            <a:r>
              <a:rPr lang="de-CH" baseline="0" dirty="0" smtClean="0"/>
              <a:t> </a:t>
            </a:r>
            <a:r>
              <a:rPr lang="de-CH" baseline="0" dirty="0" err="1" smtClean="0"/>
              <a:t>the</a:t>
            </a:r>
            <a:r>
              <a:rPr lang="de-CH" baseline="0" dirty="0" smtClean="0"/>
              <a:t> </a:t>
            </a:r>
            <a:r>
              <a:rPr lang="de-CH" baseline="0" dirty="0" err="1" smtClean="0"/>
              <a:t>patch</a:t>
            </a:r>
            <a:r>
              <a:rPr lang="de-CH" baseline="0" dirty="0" smtClean="0"/>
              <a:t> </a:t>
            </a:r>
            <a:r>
              <a:rPr lang="de-CH" baseline="0" dirty="0" err="1" smtClean="0"/>
              <a:t>to</a:t>
            </a:r>
            <a:r>
              <a:rPr lang="de-CH" baseline="0" dirty="0" smtClean="0"/>
              <a:t> </a:t>
            </a:r>
            <a:r>
              <a:rPr lang="de-CH" baseline="0" dirty="0" err="1" smtClean="0"/>
              <a:t>be</a:t>
            </a:r>
            <a:r>
              <a:rPr lang="de-CH" baseline="0" dirty="0" smtClean="0"/>
              <a:t> </a:t>
            </a:r>
            <a:r>
              <a:rPr lang="de-CH" baseline="0" dirty="0" err="1" smtClean="0"/>
              <a:t>close</a:t>
            </a:r>
            <a:r>
              <a:rPr lang="de-CH" baseline="0" dirty="0" smtClean="0"/>
              <a:t> </a:t>
            </a:r>
            <a:r>
              <a:rPr lang="de-CH" baseline="0" dirty="0" err="1" smtClean="0"/>
              <a:t>to</a:t>
            </a:r>
            <a:r>
              <a:rPr lang="de-CH" baseline="0" dirty="0" smtClean="0"/>
              <a:t> </a:t>
            </a:r>
            <a:r>
              <a:rPr lang="de-CH" baseline="0" dirty="0" err="1" smtClean="0"/>
              <a:t>its</a:t>
            </a:r>
            <a:r>
              <a:rPr lang="de-CH" baseline="0" dirty="0" smtClean="0"/>
              <a:t> </a:t>
            </a:r>
            <a:r>
              <a:rPr lang="de-CH" baseline="0" dirty="0" err="1" smtClean="0"/>
              <a:t>projection</a:t>
            </a:r>
            <a:r>
              <a:rPr lang="de-CH" baseline="0" dirty="0" smtClean="0"/>
              <a:t> </a:t>
            </a:r>
            <a:r>
              <a:rPr lang="de-CH" baseline="0" dirty="0" err="1" smtClean="0"/>
              <a:t>onto</a:t>
            </a:r>
            <a:r>
              <a:rPr lang="de-CH" baseline="0" dirty="0" smtClean="0"/>
              <a:t> </a:t>
            </a:r>
            <a:r>
              <a:rPr lang="de-CH" baseline="0" dirty="0" err="1" smtClean="0"/>
              <a:t>the</a:t>
            </a:r>
            <a:r>
              <a:rPr lang="de-CH" baseline="0" dirty="0" smtClean="0"/>
              <a:t> </a:t>
            </a:r>
            <a:r>
              <a:rPr lang="de-CH" baseline="0" dirty="0" err="1" smtClean="0"/>
              <a:t>subspace</a:t>
            </a:r>
            <a:r>
              <a:rPr lang="de-CH" baseline="0" dirty="0" smtClean="0"/>
              <a:t> </a:t>
            </a:r>
            <a:r>
              <a:rPr lang="de-CH" baseline="0" dirty="0" err="1" smtClean="0"/>
              <a:t>spanned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a:t>
            </a:r>
            <a:r>
              <a:rPr lang="de-CH" baseline="0" dirty="0" err="1" smtClean="0"/>
              <a:t>feature</a:t>
            </a:r>
            <a:r>
              <a:rPr lang="de-CH" baseline="0" dirty="0" smtClean="0"/>
              <a:t> </a:t>
            </a:r>
            <a:r>
              <a:rPr lang="de-CH" baseline="0" dirty="0" err="1" smtClean="0"/>
              <a:t>vectors</a:t>
            </a:r>
            <a:r>
              <a:rPr lang="de-CH" baseline="0" dirty="0" smtClean="0"/>
              <a:t>. </a:t>
            </a:r>
            <a:r>
              <a:rPr lang="de-CH" baseline="0" dirty="0" err="1" smtClean="0"/>
              <a:t>We</a:t>
            </a:r>
            <a:r>
              <a:rPr lang="de-CH" baseline="0" dirty="0" smtClean="0"/>
              <a:t> </a:t>
            </a:r>
            <a:r>
              <a:rPr lang="de-CH" baseline="0" dirty="0" err="1" smtClean="0"/>
              <a:t>denote</a:t>
            </a:r>
            <a:r>
              <a:rPr lang="de-CH" baseline="0" dirty="0" smtClean="0"/>
              <a:t> </a:t>
            </a:r>
            <a:r>
              <a:rPr lang="de-CH" baseline="0" dirty="0" err="1" smtClean="0"/>
              <a:t>this</a:t>
            </a:r>
            <a:r>
              <a:rPr lang="de-CH" baseline="0" dirty="0" smtClean="0"/>
              <a:t> </a:t>
            </a:r>
            <a:r>
              <a:rPr lang="de-CH" baseline="0" dirty="0" err="1" smtClean="0"/>
              <a:t>subspace</a:t>
            </a:r>
            <a:r>
              <a:rPr lang="de-CH" baseline="0" dirty="0" smtClean="0"/>
              <a:t> </a:t>
            </a:r>
            <a:r>
              <a:rPr lang="de-CH" baseline="0" dirty="0" err="1" smtClean="0"/>
              <a:t>by</a:t>
            </a:r>
            <a:r>
              <a:rPr lang="de-CH" baseline="0" dirty="0" smtClean="0"/>
              <a:t> </a:t>
            </a:r>
            <a:r>
              <a:rPr lang="de-CH" baseline="0" dirty="0" err="1" smtClean="0"/>
              <a:t>F_p</a:t>
            </a:r>
            <a:endParaRPr lang="de-CH" baseline="0" dirty="0" smtClean="0"/>
          </a:p>
          <a:p>
            <a:endParaRPr lang="de-CH" baseline="0" dirty="0" smtClean="0"/>
          </a:p>
          <a:p>
            <a:r>
              <a:rPr lang="de-CH" dirty="0" err="1" smtClean="0"/>
              <a:t>We</a:t>
            </a:r>
            <a:r>
              <a:rPr lang="de-CH" dirty="0" smtClean="0"/>
              <a:t> </a:t>
            </a:r>
            <a:r>
              <a:rPr lang="de-CH" dirty="0" err="1" smtClean="0"/>
              <a:t>can</a:t>
            </a:r>
            <a:r>
              <a:rPr lang="de-CH" dirty="0" smtClean="0"/>
              <a:t> </a:t>
            </a:r>
            <a:r>
              <a:rPr lang="de-CH" dirty="0" err="1" smtClean="0"/>
              <a:t>then</a:t>
            </a:r>
            <a:r>
              <a:rPr lang="de-CH" dirty="0" smtClean="0"/>
              <a:t> </a:t>
            </a:r>
            <a:r>
              <a:rPr lang="de-CH" dirty="0" err="1" smtClean="0"/>
              <a:t>write</a:t>
            </a:r>
            <a:r>
              <a:rPr lang="de-CH" dirty="0" smtClean="0"/>
              <a:t> </a:t>
            </a:r>
            <a:r>
              <a:rPr lang="de-CH" dirty="0" err="1" smtClean="0"/>
              <a:t>these</a:t>
            </a:r>
            <a:r>
              <a:rPr lang="de-CH" baseline="0" dirty="0" smtClean="0"/>
              <a:t> </a:t>
            </a:r>
            <a:r>
              <a:rPr lang="de-CH" baseline="0" dirty="0" err="1" smtClean="0"/>
              <a:t>operators</a:t>
            </a:r>
            <a:r>
              <a:rPr lang="de-CH" baseline="0" dirty="0" smtClean="0"/>
              <a:t> in </a:t>
            </a:r>
            <a:r>
              <a:rPr lang="de-CH" baseline="0" dirty="0" err="1" smtClean="0"/>
              <a:t>matrix</a:t>
            </a:r>
            <a:r>
              <a:rPr lang="de-CH" baseline="0" dirty="0" smtClean="0"/>
              <a:t> form. </a:t>
            </a:r>
            <a:r>
              <a:rPr lang="de-CH" baseline="0" dirty="0" err="1" smtClean="0"/>
              <a:t>Gamma_p</a:t>
            </a:r>
            <a:r>
              <a:rPr lang="de-CH" baseline="0" dirty="0" smtClean="0"/>
              <a:t> </a:t>
            </a:r>
            <a:r>
              <a:rPr lang="de-CH" baseline="0" dirty="0" err="1" smtClean="0"/>
              <a:t>is</a:t>
            </a:r>
            <a:r>
              <a:rPr lang="de-CH" baseline="0" dirty="0" smtClean="0"/>
              <a:t> </a:t>
            </a:r>
            <a:r>
              <a:rPr lang="de-CH" baseline="0" dirty="0" err="1" smtClean="0"/>
              <a:t>the</a:t>
            </a:r>
            <a:r>
              <a:rPr lang="de-CH" baseline="0" dirty="0" smtClean="0"/>
              <a:t> </a:t>
            </a:r>
            <a:r>
              <a:rPr lang="de-CH" baseline="0" dirty="0" err="1" smtClean="0"/>
              <a:t>matrix</a:t>
            </a:r>
            <a:r>
              <a:rPr lang="de-CH" baseline="0" dirty="0" smtClean="0"/>
              <a:t> </a:t>
            </a:r>
            <a:r>
              <a:rPr lang="de-CH" baseline="0" dirty="0" err="1" smtClean="0"/>
              <a:t>which</a:t>
            </a:r>
            <a:r>
              <a:rPr lang="de-CH" baseline="0" dirty="0" smtClean="0"/>
              <a:t> </a:t>
            </a:r>
            <a:r>
              <a:rPr lang="de-CH" baseline="0" dirty="0" err="1" smtClean="0"/>
              <a:t>selects</a:t>
            </a:r>
            <a:r>
              <a:rPr lang="de-CH" baseline="0" dirty="0" smtClean="0"/>
              <a:t> a </a:t>
            </a:r>
            <a:r>
              <a:rPr lang="de-CH" baseline="0" dirty="0" err="1" smtClean="0"/>
              <a:t>small</a:t>
            </a:r>
            <a:r>
              <a:rPr lang="de-CH" baseline="0" dirty="0" smtClean="0"/>
              <a:t> </a:t>
            </a:r>
            <a:r>
              <a:rPr lang="de-CH" baseline="0" dirty="0" err="1" smtClean="0"/>
              <a:t>patch</a:t>
            </a:r>
            <a:r>
              <a:rPr lang="de-CH" baseline="0" dirty="0" smtClean="0"/>
              <a:t> </a:t>
            </a:r>
            <a:r>
              <a:rPr lang="de-CH" baseline="0" dirty="0" err="1" smtClean="0"/>
              <a:t>centered</a:t>
            </a:r>
            <a:r>
              <a:rPr lang="de-CH" baseline="0" dirty="0" smtClean="0"/>
              <a:t> </a:t>
            </a:r>
            <a:r>
              <a:rPr lang="de-CH" baseline="0" dirty="0" err="1" smtClean="0"/>
              <a:t>around</a:t>
            </a:r>
            <a:r>
              <a:rPr lang="de-CH" baseline="0" dirty="0" smtClean="0"/>
              <a:t> </a:t>
            </a:r>
            <a:r>
              <a:rPr lang="de-CH" baseline="0" dirty="0" err="1" smtClean="0"/>
              <a:t>pixel</a:t>
            </a:r>
            <a:r>
              <a:rPr lang="de-CH" baseline="0" dirty="0" smtClean="0"/>
              <a:t> p.</a:t>
            </a:r>
          </a:p>
          <a:p>
            <a:r>
              <a:rPr lang="de-CH" baseline="0" dirty="0" smtClean="0"/>
              <a:t>The </a:t>
            </a:r>
            <a:r>
              <a:rPr lang="de-CH" baseline="0" dirty="0" err="1" smtClean="0"/>
              <a:t>matrix</a:t>
            </a:r>
            <a:r>
              <a:rPr lang="de-CH" baseline="0" dirty="0" smtClean="0"/>
              <a:t> </a:t>
            </a:r>
            <a:r>
              <a:rPr lang="de-CH" baseline="0" dirty="0" err="1" smtClean="0"/>
              <a:t>B_p</a:t>
            </a:r>
            <a:r>
              <a:rPr lang="de-CH" baseline="0" dirty="0" smtClean="0"/>
              <a:t> </a:t>
            </a:r>
            <a:r>
              <a:rPr lang="de-CH" baseline="0" dirty="0" err="1" smtClean="0"/>
              <a:t>contains</a:t>
            </a:r>
            <a:r>
              <a:rPr lang="de-CH" baseline="0" dirty="0" smtClean="0"/>
              <a:t> </a:t>
            </a:r>
            <a:r>
              <a:rPr lang="de-CH" baseline="0" dirty="0" err="1" smtClean="0"/>
              <a:t>the</a:t>
            </a:r>
            <a:r>
              <a:rPr lang="de-CH" baseline="0" dirty="0" smtClean="0"/>
              <a:t> </a:t>
            </a:r>
            <a:r>
              <a:rPr lang="de-CH" baseline="0" dirty="0" err="1" smtClean="0"/>
              <a:t>feature</a:t>
            </a:r>
            <a:r>
              <a:rPr lang="de-CH" baseline="0" dirty="0" smtClean="0"/>
              <a:t> </a:t>
            </a:r>
            <a:r>
              <a:rPr lang="de-CH" baseline="0" dirty="0" err="1" smtClean="0"/>
              <a:t>vectors</a:t>
            </a:r>
            <a:r>
              <a:rPr lang="de-CH" baseline="0" dirty="0" smtClean="0"/>
              <a:t> </a:t>
            </a:r>
            <a:r>
              <a:rPr lang="de-CH" baseline="0" dirty="0" err="1" smtClean="0"/>
              <a:t>as</a:t>
            </a:r>
            <a:r>
              <a:rPr lang="de-CH" baseline="0" dirty="0" smtClean="0"/>
              <a:t> </a:t>
            </a:r>
            <a:r>
              <a:rPr lang="de-CH" baseline="0" dirty="0" err="1" smtClean="0"/>
              <a:t>columns</a:t>
            </a:r>
            <a:r>
              <a:rPr lang="de-CH" baseline="0" dirty="0" smtClean="0"/>
              <a:t>. </a:t>
            </a:r>
          </a:p>
          <a:p>
            <a:endParaRPr lang="de-CH" baseline="0" dirty="0" smtClean="0"/>
          </a:p>
          <a:p>
            <a:r>
              <a:rPr lang="de-CH" baseline="0" dirty="0" err="1" smtClean="0"/>
              <a:t>We</a:t>
            </a:r>
            <a:r>
              <a:rPr lang="de-CH" baseline="0" dirty="0" smtClean="0"/>
              <a:t> </a:t>
            </a:r>
            <a:r>
              <a:rPr lang="de-CH" baseline="0" dirty="0" err="1" smtClean="0"/>
              <a:t>then</a:t>
            </a:r>
            <a:r>
              <a:rPr lang="de-CH" baseline="0" dirty="0" smtClean="0"/>
              <a:t> </a:t>
            </a:r>
            <a:r>
              <a:rPr lang="de-CH" baseline="0" dirty="0" err="1" smtClean="0"/>
              <a:t>add</a:t>
            </a:r>
            <a:r>
              <a:rPr lang="de-CH" baseline="0" dirty="0" smtClean="0"/>
              <a:t> </a:t>
            </a:r>
            <a:r>
              <a:rPr lang="de-CH" baseline="0" dirty="0" err="1" smtClean="0"/>
              <a:t>patch</a:t>
            </a:r>
            <a:r>
              <a:rPr lang="de-CH" baseline="0" dirty="0" smtClean="0"/>
              <a:t> </a:t>
            </a:r>
            <a:r>
              <a:rPr lang="de-CH" baseline="0" dirty="0" err="1" smtClean="0"/>
              <a:t>constraints</a:t>
            </a:r>
            <a:r>
              <a:rPr lang="de-CH" baseline="0" dirty="0" smtClean="0"/>
              <a:t> </a:t>
            </a:r>
            <a:r>
              <a:rPr lang="de-CH" baseline="0" dirty="0" err="1" smtClean="0"/>
              <a:t>for</a:t>
            </a:r>
            <a:r>
              <a:rPr lang="de-CH" baseline="0" dirty="0" smtClean="0"/>
              <a:t> </a:t>
            </a:r>
            <a:r>
              <a:rPr lang="de-CH" baseline="0" dirty="0" err="1" smtClean="0"/>
              <a:t>each</a:t>
            </a:r>
            <a:r>
              <a:rPr lang="de-CH" baseline="0" dirty="0" smtClean="0"/>
              <a:t> </a:t>
            </a:r>
            <a:r>
              <a:rPr lang="de-CH" baseline="0" dirty="0" err="1" smtClean="0"/>
              <a:t>pixel</a:t>
            </a:r>
            <a:r>
              <a:rPr lang="de-CH" baseline="0" dirty="0" smtClean="0"/>
              <a:t> </a:t>
            </a:r>
            <a:r>
              <a:rPr lang="de-CH" baseline="0" dirty="0" err="1" smtClean="0"/>
              <a:t>and</a:t>
            </a:r>
            <a:r>
              <a:rPr lang="de-CH" baseline="0" dirty="0" smtClean="0"/>
              <a:t> </a:t>
            </a:r>
            <a:r>
              <a:rPr lang="de-CH" baseline="0" dirty="0" err="1" smtClean="0"/>
              <a:t>stack</a:t>
            </a:r>
            <a:r>
              <a:rPr lang="de-CH" baseline="0" dirty="0" smtClean="0"/>
              <a:t> </a:t>
            </a:r>
            <a:r>
              <a:rPr lang="de-CH" baseline="0" dirty="0" err="1" smtClean="0"/>
              <a:t>them</a:t>
            </a:r>
            <a:r>
              <a:rPr lang="de-CH" baseline="0" dirty="0" smtClean="0"/>
              <a:t> </a:t>
            </a:r>
            <a:r>
              <a:rPr lang="de-CH" baseline="0" dirty="0" err="1" smtClean="0"/>
              <a:t>up</a:t>
            </a:r>
            <a:r>
              <a:rPr lang="de-CH" baseline="0" dirty="0" smtClean="0"/>
              <a:t> </a:t>
            </a:r>
            <a:r>
              <a:rPr lang="de-CH" baseline="0" dirty="0" err="1" smtClean="0"/>
              <a:t>into</a:t>
            </a:r>
            <a:r>
              <a:rPr lang="de-CH" baseline="0" dirty="0" smtClean="0"/>
              <a:t> </a:t>
            </a:r>
            <a:r>
              <a:rPr lang="de-CH" baseline="0" dirty="0" err="1" smtClean="0"/>
              <a:t>one</a:t>
            </a:r>
            <a:r>
              <a:rPr lang="de-CH" baseline="0" dirty="0" smtClean="0"/>
              <a:t> </a:t>
            </a:r>
            <a:r>
              <a:rPr lang="de-CH" baseline="0" dirty="0" err="1" smtClean="0"/>
              <a:t>big</a:t>
            </a:r>
            <a:r>
              <a:rPr lang="de-CH" baseline="0" dirty="0" smtClean="0"/>
              <a:t> </a:t>
            </a:r>
            <a:r>
              <a:rPr lang="de-CH" baseline="0" dirty="0" err="1" smtClean="0"/>
              <a:t>matrix</a:t>
            </a:r>
            <a:r>
              <a:rPr lang="de-CH" baseline="0" dirty="0" smtClean="0"/>
              <a:t> </a:t>
            </a:r>
            <a:r>
              <a:rPr lang="de-CH" baseline="0" dirty="0" err="1" smtClean="0"/>
              <a:t>for</a:t>
            </a:r>
            <a:r>
              <a:rPr lang="de-CH" baseline="0" dirty="0" smtClean="0"/>
              <a:t> </a:t>
            </a:r>
            <a:r>
              <a:rPr lang="de-CH" baseline="0" dirty="0" err="1" smtClean="0"/>
              <a:t>notational</a:t>
            </a:r>
            <a:r>
              <a:rPr lang="de-CH" baseline="0" dirty="0" smtClean="0"/>
              <a:t> </a:t>
            </a:r>
            <a:r>
              <a:rPr lang="de-CH" baseline="0" dirty="0" err="1" smtClean="0"/>
              <a:t>conveniance</a:t>
            </a:r>
            <a:r>
              <a:rPr lang="de-CH" baseline="0" dirty="0" smtClean="0"/>
              <a:t>. </a:t>
            </a:r>
            <a:r>
              <a:rPr lang="de-CH" baseline="0" dirty="0" err="1" smtClean="0"/>
              <a:t>We</a:t>
            </a:r>
            <a:r>
              <a:rPr lang="de-CH" baseline="0" dirty="0" smtClean="0"/>
              <a:t> </a:t>
            </a:r>
            <a:r>
              <a:rPr lang="de-CH" baseline="0" dirty="0" err="1" smtClean="0"/>
              <a:t>call</a:t>
            </a:r>
            <a:r>
              <a:rPr lang="de-CH" baseline="0" dirty="0" smtClean="0"/>
              <a:t> </a:t>
            </a:r>
            <a:r>
              <a:rPr lang="de-CH" baseline="0" dirty="0" err="1" smtClean="0"/>
              <a:t>this</a:t>
            </a:r>
            <a:r>
              <a:rPr lang="de-CH" baseline="0" dirty="0" smtClean="0"/>
              <a:t> </a:t>
            </a:r>
            <a:r>
              <a:rPr lang="de-CH" baseline="0" dirty="0" err="1" smtClean="0"/>
              <a:t>matrix</a:t>
            </a:r>
            <a:r>
              <a:rPr lang="de-CH" baseline="0" dirty="0" smtClean="0"/>
              <a:t> «M»</a:t>
            </a:r>
            <a:endParaRPr lang="de-CH" dirty="0"/>
          </a:p>
        </p:txBody>
      </p:sp>
      <p:sp>
        <p:nvSpPr>
          <p:cNvPr id="4" name="Foliennummernplatzhalter 3"/>
          <p:cNvSpPr>
            <a:spLocks noGrp="1"/>
          </p:cNvSpPr>
          <p:nvPr>
            <p:ph type="sldNum" sz="quarter" idx="10"/>
          </p:nvPr>
        </p:nvSpPr>
        <p:spPr/>
        <p:txBody>
          <a:bodyPr/>
          <a:lstStyle/>
          <a:p>
            <a:fld id="{1D079FE1-E66A-4B4D-9760-05A421C39791}" type="slidenum">
              <a:rPr lang="de-CH" smtClean="0"/>
              <a:t>18</a:t>
            </a:fld>
            <a:endParaRPr lang="de-CH"/>
          </a:p>
        </p:txBody>
      </p:sp>
    </p:spTree>
    <p:extLst>
      <p:ext uri="{BB962C8B-B14F-4D97-AF65-F5344CB8AC3E}">
        <p14:creationId xmlns:p14="http://schemas.microsoft.com/office/powerpoint/2010/main" val="1605870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We</a:t>
            </a:r>
            <a:r>
              <a:rPr lang="de-CH" dirty="0" smtClean="0"/>
              <a:t> </a:t>
            </a:r>
            <a:r>
              <a:rPr lang="de-CH" dirty="0" err="1" smtClean="0"/>
              <a:t>can</a:t>
            </a:r>
            <a:r>
              <a:rPr lang="de-CH" baseline="0" dirty="0" smtClean="0"/>
              <a:t> </a:t>
            </a:r>
            <a:r>
              <a:rPr lang="de-CH" baseline="0" dirty="0" err="1" smtClean="0"/>
              <a:t>formulate</a:t>
            </a:r>
            <a:r>
              <a:rPr lang="de-CH" baseline="0" dirty="0" smtClean="0"/>
              <a:t> </a:t>
            </a:r>
            <a:r>
              <a:rPr lang="de-CH" baseline="0" dirty="0" err="1" smtClean="0"/>
              <a:t>this</a:t>
            </a:r>
            <a:r>
              <a:rPr lang="de-CH" baseline="0" dirty="0" smtClean="0"/>
              <a:t> </a:t>
            </a:r>
            <a:r>
              <a:rPr lang="de-CH" baseline="0" dirty="0" err="1" smtClean="0"/>
              <a:t>constraint</a:t>
            </a:r>
            <a:r>
              <a:rPr lang="de-CH" baseline="0" dirty="0" smtClean="0"/>
              <a:t> </a:t>
            </a:r>
            <a:r>
              <a:rPr lang="de-CH" baseline="0" dirty="0" err="1" smtClean="0"/>
              <a:t>using</a:t>
            </a:r>
            <a:r>
              <a:rPr lang="de-CH" baseline="0" dirty="0" smtClean="0"/>
              <a:t> </a:t>
            </a:r>
            <a:r>
              <a:rPr lang="de-CH" baseline="0" dirty="0" err="1" smtClean="0"/>
              <a:t>basic</a:t>
            </a:r>
            <a:r>
              <a:rPr lang="de-CH" baseline="0" dirty="0" smtClean="0"/>
              <a:t> linear </a:t>
            </a:r>
            <a:r>
              <a:rPr lang="de-CH" baseline="0" dirty="0" err="1" smtClean="0"/>
              <a:t>algebra</a:t>
            </a:r>
            <a:r>
              <a:rPr lang="de-CH" baseline="0" dirty="0" smtClean="0"/>
              <a:t>. The </a:t>
            </a:r>
            <a:r>
              <a:rPr lang="de-CH" baseline="0" dirty="0" err="1" smtClean="0"/>
              <a:t>notion</a:t>
            </a:r>
            <a:r>
              <a:rPr lang="de-CH" baseline="0" dirty="0" smtClean="0"/>
              <a:t> </a:t>
            </a:r>
            <a:r>
              <a:rPr lang="de-CH" baseline="0" dirty="0" err="1" smtClean="0"/>
              <a:t>of</a:t>
            </a:r>
            <a:r>
              <a:rPr lang="de-CH" baseline="0" dirty="0" smtClean="0"/>
              <a:t> </a:t>
            </a:r>
            <a:r>
              <a:rPr lang="de-CH" baseline="0" dirty="0" err="1" smtClean="0"/>
              <a:t>being</a:t>
            </a:r>
            <a:r>
              <a:rPr lang="de-CH" baseline="0" dirty="0" smtClean="0"/>
              <a:t> </a:t>
            </a:r>
            <a:r>
              <a:rPr lang="de-CH" baseline="0" dirty="0" err="1" smtClean="0"/>
              <a:t>close</a:t>
            </a:r>
            <a:r>
              <a:rPr lang="de-CH" baseline="0" dirty="0" smtClean="0"/>
              <a:t> </a:t>
            </a:r>
            <a:r>
              <a:rPr lang="de-CH" baseline="0" dirty="0" err="1" smtClean="0"/>
              <a:t>to</a:t>
            </a:r>
            <a:r>
              <a:rPr lang="de-CH" baseline="0" dirty="0" smtClean="0"/>
              <a:t> a </a:t>
            </a:r>
            <a:r>
              <a:rPr lang="de-CH" baseline="0" dirty="0" err="1" smtClean="0"/>
              <a:t>weighted</a:t>
            </a:r>
            <a:r>
              <a:rPr lang="de-CH" baseline="0" dirty="0" smtClean="0"/>
              <a:t> </a:t>
            </a:r>
            <a:r>
              <a:rPr lang="de-CH" baseline="0" dirty="0" err="1" smtClean="0"/>
              <a:t>sum</a:t>
            </a:r>
            <a:r>
              <a:rPr lang="de-CH" baseline="0" dirty="0" smtClean="0"/>
              <a:t> </a:t>
            </a:r>
            <a:r>
              <a:rPr lang="de-CH" baseline="0" dirty="0" err="1" smtClean="0"/>
              <a:t>of</a:t>
            </a:r>
            <a:r>
              <a:rPr lang="de-CH" baseline="0" dirty="0" smtClean="0"/>
              <a:t> </a:t>
            </a:r>
            <a:r>
              <a:rPr lang="de-CH" baseline="0" dirty="0" err="1" smtClean="0"/>
              <a:t>vectors</a:t>
            </a:r>
            <a:r>
              <a:rPr lang="de-CH" baseline="0" dirty="0" smtClean="0"/>
              <a:t> </a:t>
            </a:r>
            <a:r>
              <a:rPr lang="de-CH" baseline="0" dirty="0" err="1" smtClean="0"/>
              <a:t>is</a:t>
            </a:r>
            <a:r>
              <a:rPr lang="de-CH" baseline="0" dirty="0" smtClean="0"/>
              <a:t> </a:t>
            </a:r>
            <a:r>
              <a:rPr lang="de-CH" baseline="0" dirty="0" err="1" smtClean="0"/>
              <a:t>exactly</a:t>
            </a:r>
            <a:r>
              <a:rPr lang="de-CH" baseline="0" dirty="0" smtClean="0"/>
              <a:t> </a:t>
            </a:r>
            <a:r>
              <a:rPr lang="de-CH" baseline="0" dirty="0" err="1" smtClean="0"/>
              <a:t>the</a:t>
            </a:r>
            <a:r>
              <a:rPr lang="de-CH" baseline="0" dirty="0" smtClean="0"/>
              <a:t> same </a:t>
            </a:r>
            <a:r>
              <a:rPr lang="de-CH" baseline="0" dirty="0" err="1" smtClean="0"/>
              <a:t>as</a:t>
            </a:r>
            <a:r>
              <a:rPr lang="de-CH" baseline="0" dirty="0" smtClean="0"/>
              <a:t> </a:t>
            </a:r>
            <a:r>
              <a:rPr lang="de-CH" baseline="0" dirty="0" err="1" smtClean="0"/>
              <a:t>being</a:t>
            </a:r>
            <a:r>
              <a:rPr lang="de-CH" baseline="0" dirty="0" smtClean="0"/>
              <a:t> </a:t>
            </a:r>
            <a:r>
              <a:rPr lang="de-CH" baseline="0" dirty="0" err="1" smtClean="0"/>
              <a:t>close</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projection</a:t>
            </a:r>
            <a:r>
              <a:rPr lang="de-CH" baseline="0" dirty="0" smtClean="0"/>
              <a:t> </a:t>
            </a:r>
            <a:r>
              <a:rPr lang="de-CH" baseline="0" dirty="0" err="1" smtClean="0"/>
              <a:t>onto</a:t>
            </a:r>
            <a:r>
              <a:rPr lang="de-CH" baseline="0" dirty="0" smtClean="0"/>
              <a:t> </a:t>
            </a:r>
            <a:r>
              <a:rPr lang="de-CH" baseline="0" dirty="0" err="1" smtClean="0"/>
              <a:t>the</a:t>
            </a:r>
            <a:r>
              <a:rPr lang="de-CH" baseline="0" dirty="0" smtClean="0"/>
              <a:t> </a:t>
            </a:r>
            <a:r>
              <a:rPr lang="de-CH" baseline="0" dirty="0" err="1" smtClean="0"/>
              <a:t>subspace</a:t>
            </a:r>
            <a:r>
              <a:rPr lang="de-CH" baseline="0" dirty="0" smtClean="0"/>
              <a:t> </a:t>
            </a:r>
            <a:r>
              <a:rPr lang="de-CH" baseline="0" dirty="0" err="1" smtClean="0"/>
              <a:t>spanned</a:t>
            </a:r>
            <a:r>
              <a:rPr lang="de-CH" baseline="0" dirty="0" smtClean="0"/>
              <a:t> </a:t>
            </a:r>
            <a:r>
              <a:rPr lang="de-CH" baseline="0" dirty="0" err="1" smtClean="0"/>
              <a:t>by</a:t>
            </a:r>
            <a:r>
              <a:rPr lang="de-CH" baseline="0" dirty="0" smtClean="0"/>
              <a:t> </a:t>
            </a:r>
            <a:r>
              <a:rPr lang="de-CH" baseline="0" dirty="0" err="1" smtClean="0"/>
              <a:t>these</a:t>
            </a:r>
            <a:r>
              <a:rPr lang="de-CH" baseline="0" dirty="0" smtClean="0"/>
              <a:t> </a:t>
            </a:r>
            <a:r>
              <a:rPr lang="de-CH" baseline="0" dirty="0" err="1" smtClean="0"/>
              <a:t>vectors</a:t>
            </a:r>
            <a:r>
              <a:rPr lang="de-CH" baseline="0" dirty="0" smtClean="0"/>
              <a:t>. </a:t>
            </a:r>
          </a:p>
          <a:p>
            <a:r>
              <a:rPr lang="de-CH" baseline="0" dirty="0" smtClean="0"/>
              <a:t>This </a:t>
            </a:r>
            <a:r>
              <a:rPr lang="de-CH" baseline="0" dirty="0" err="1" smtClean="0"/>
              <a:t>means</a:t>
            </a:r>
            <a:r>
              <a:rPr lang="de-CH" baseline="0" dirty="0" smtClean="0"/>
              <a:t> </a:t>
            </a:r>
            <a:r>
              <a:rPr lang="de-CH" baseline="0" dirty="0" err="1" smtClean="0"/>
              <a:t>we</a:t>
            </a:r>
            <a:r>
              <a:rPr lang="de-CH" baseline="0" dirty="0" smtClean="0"/>
              <a:t> </a:t>
            </a:r>
            <a:r>
              <a:rPr lang="de-CH" baseline="0" dirty="0" err="1" smtClean="0"/>
              <a:t>want</a:t>
            </a:r>
            <a:r>
              <a:rPr lang="de-CH" baseline="0" dirty="0" smtClean="0"/>
              <a:t> </a:t>
            </a:r>
            <a:r>
              <a:rPr lang="de-CH" baseline="0" dirty="0" err="1" smtClean="0"/>
              <a:t>the</a:t>
            </a:r>
            <a:r>
              <a:rPr lang="de-CH" baseline="0" dirty="0" smtClean="0"/>
              <a:t> </a:t>
            </a:r>
            <a:r>
              <a:rPr lang="de-CH" baseline="0" dirty="0" err="1" smtClean="0"/>
              <a:t>patch</a:t>
            </a:r>
            <a:r>
              <a:rPr lang="de-CH" baseline="0" dirty="0" smtClean="0"/>
              <a:t> </a:t>
            </a:r>
            <a:r>
              <a:rPr lang="de-CH" baseline="0" dirty="0" err="1" smtClean="0"/>
              <a:t>to</a:t>
            </a:r>
            <a:r>
              <a:rPr lang="de-CH" baseline="0" dirty="0" smtClean="0"/>
              <a:t> </a:t>
            </a:r>
            <a:r>
              <a:rPr lang="de-CH" baseline="0" dirty="0" err="1" smtClean="0"/>
              <a:t>be</a:t>
            </a:r>
            <a:r>
              <a:rPr lang="de-CH" baseline="0" dirty="0" smtClean="0"/>
              <a:t> </a:t>
            </a:r>
            <a:r>
              <a:rPr lang="de-CH" baseline="0" dirty="0" err="1" smtClean="0"/>
              <a:t>close</a:t>
            </a:r>
            <a:r>
              <a:rPr lang="de-CH" baseline="0" dirty="0" smtClean="0"/>
              <a:t> </a:t>
            </a:r>
            <a:r>
              <a:rPr lang="de-CH" baseline="0" dirty="0" err="1" smtClean="0"/>
              <a:t>to</a:t>
            </a:r>
            <a:r>
              <a:rPr lang="de-CH" baseline="0" dirty="0" smtClean="0"/>
              <a:t> </a:t>
            </a:r>
            <a:r>
              <a:rPr lang="de-CH" baseline="0" dirty="0" err="1" smtClean="0"/>
              <a:t>its</a:t>
            </a:r>
            <a:r>
              <a:rPr lang="de-CH" baseline="0" dirty="0" smtClean="0"/>
              <a:t> </a:t>
            </a:r>
            <a:r>
              <a:rPr lang="de-CH" baseline="0" dirty="0" err="1" smtClean="0"/>
              <a:t>projection</a:t>
            </a:r>
            <a:r>
              <a:rPr lang="de-CH" baseline="0" dirty="0" smtClean="0"/>
              <a:t> </a:t>
            </a:r>
            <a:r>
              <a:rPr lang="de-CH" baseline="0" dirty="0" err="1" smtClean="0"/>
              <a:t>onto</a:t>
            </a:r>
            <a:r>
              <a:rPr lang="de-CH" baseline="0" dirty="0" smtClean="0"/>
              <a:t> </a:t>
            </a:r>
            <a:r>
              <a:rPr lang="de-CH" baseline="0" dirty="0" err="1" smtClean="0"/>
              <a:t>the</a:t>
            </a:r>
            <a:r>
              <a:rPr lang="de-CH" baseline="0" dirty="0" smtClean="0"/>
              <a:t> </a:t>
            </a:r>
            <a:r>
              <a:rPr lang="de-CH" baseline="0" dirty="0" err="1" smtClean="0"/>
              <a:t>subspace</a:t>
            </a:r>
            <a:r>
              <a:rPr lang="de-CH" baseline="0" dirty="0" smtClean="0"/>
              <a:t> </a:t>
            </a:r>
            <a:r>
              <a:rPr lang="de-CH" baseline="0" dirty="0" err="1" smtClean="0"/>
              <a:t>spanned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a:t>
            </a:r>
            <a:r>
              <a:rPr lang="de-CH" baseline="0" dirty="0" err="1" smtClean="0"/>
              <a:t>feature</a:t>
            </a:r>
            <a:r>
              <a:rPr lang="de-CH" baseline="0" dirty="0" smtClean="0"/>
              <a:t> </a:t>
            </a:r>
            <a:r>
              <a:rPr lang="de-CH" baseline="0" dirty="0" err="1" smtClean="0"/>
              <a:t>vectors</a:t>
            </a:r>
            <a:r>
              <a:rPr lang="de-CH" baseline="0" dirty="0" smtClean="0"/>
              <a:t>. </a:t>
            </a:r>
            <a:r>
              <a:rPr lang="de-CH" baseline="0" dirty="0" err="1" smtClean="0"/>
              <a:t>We</a:t>
            </a:r>
            <a:r>
              <a:rPr lang="de-CH" baseline="0" dirty="0" smtClean="0"/>
              <a:t> </a:t>
            </a:r>
            <a:r>
              <a:rPr lang="de-CH" baseline="0" dirty="0" err="1" smtClean="0"/>
              <a:t>denote</a:t>
            </a:r>
            <a:r>
              <a:rPr lang="de-CH" baseline="0" dirty="0" smtClean="0"/>
              <a:t> </a:t>
            </a:r>
            <a:r>
              <a:rPr lang="de-CH" baseline="0" dirty="0" err="1" smtClean="0"/>
              <a:t>this</a:t>
            </a:r>
            <a:r>
              <a:rPr lang="de-CH" baseline="0" dirty="0" smtClean="0"/>
              <a:t> </a:t>
            </a:r>
            <a:r>
              <a:rPr lang="de-CH" baseline="0" dirty="0" err="1" smtClean="0"/>
              <a:t>subspace</a:t>
            </a:r>
            <a:r>
              <a:rPr lang="de-CH" baseline="0" dirty="0" smtClean="0"/>
              <a:t> </a:t>
            </a:r>
            <a:r>
              <a:rPr lang="de-CH" baseline="0" dirty="0" err="1" smtClean="0"/>
              <a:t>by</a:t>
            </a:r>
            <a:r>
              <a:rPr lang="de-CH" baseline="0" dirty="0" smtClean="0"/>
              <a:t> </a:t>
            </a:r>
            <a:r>
              <a:rPr lang="de-CH" baseline="0" dirty="0" err="1" smtClean="0"/>
              <a:t>F_p</a:t>
            </a:r>
            <a:endParaRPr lang="de-CH" baseline="0" dirty="0" smtClean="0"/>
          </a:p>
          <a:p>
            <a:endParaRPr lang="de-CH" baseline="0" dirty="0" smtClean="0"/>
          </a:p>
          <a:p>
            <a:r>
              <a:rPr lang="de-CH" dirty="0" err="1" smtClean="0"/>
              <a:t>We</a:t>
            </a:r>
            <a:r>
              <a:rPr lang="de-CH" dirty="0" smtClean="0"/>
              <a:t> </a:t>
            </a:r>
            <a:r>
              <a:rPr lang="de-CH" dirty="0" err="1" smtClean="0"/>
              <a:t>can</a:t>
            </a:r>
            <a:r>
              <a:rPr lang="de-CH" dirty="0" smtClean="0"/>
              <a:t> </a:t>
            </a:r>
            <a:r>
              <a:rPr lang="de-CH" dirty="0" err="1" smtClean="0"/>
              <a:t>then</a:t>
            </a:r>
            <a:r>
              <a:rPr lang="de-CH" dirty="0" smtClean="0"/>
              <a:t> </a:t>
            </a:r>
            <a:r>
              <a:rPr lang="de-CH" dirty="0" err="1" smtClean="0"/>
              <a:t>write</a:t>
            </a:r>
            <a:r>
              <a:rPr lang="de-CH" dirty="0" smtClean="0"/>
              <a:t> </a:t>
            </a:r>
            <a:r>
              <a:rPr lang="de-CH" dirty="0" err="1" smtClean="0"/>
              <a:t>these</a:t>
            </a:r>
            <a:r>
              <a:rPr lang="de-CH" baseline="0" dirty="0" smtClean="0"/>
              <a:t> </a:t>
            </a:r>
            <a:r>
              <a:rPr lang="de-CH" baseline="0" dirty="0" err="1" smtClean="0"/>
              <a:t>operators</a:t>
            </a:r>
            <a:r>
              <a:rPr lang="de-CH" baseline="0" dirty="0" smtClean="0"/>
              <a:t> in </a:t>
            </a:r>
            <a:r>
              <a:rPr lang="de-CH" baseline="0" dirty="0" err="1" smtClean="0"/>
              <a:t>matrix</a:t>
            </a:r>
            <a:r>
              <a:rPr lang="de-CH" baseline="0" dirty="0" smtClean="0"/>
              <a:t> form. </a:t>
            </a:r>
            <a:r>
              <a:rPr lang="de-CH" baseline="0" dirty="0" err="1" smtClean="0"/>
              <a:t>Gamma_p</a:t>
            </a:r>
            <a:r>
              <a:rPr lang="de-CH" baseline="0" dirty="0" smtClean="0"/>
              <a:t> </a:t>
            </a:r>
            <a:r>
              <a:rPr lang="de-CH" baseline="0" dirty="0" err="1" smtClean="0"/>
              <a:t>is</a:t>
            </a:r>
            <a:r>
              <a:rPr lang="de-CH" baseline="0" dirty="0" smtClean="0"/>
              <a:t> </a:t>
            </a:r>
            <a:r>
              <a:rPr lang="de-CH" baseline="0" dirty="0" err="1" smtClean="0"/>
              <a:t>the</a:t>
            </a:r>
            <a:r>
              <a:rPr lang="de-CH" baseline="0" dirty="0" smtClean="0"/>
              <a:t> </a:t>
            </a:r>
            <a:r>
              <a:rPr lang="de-CH" baseline="0" dirty="0" err="1" smtClean="0"/>
              <a:t>matrix</a:t>
            </a:r>
            <a:r>
              <a:rPr lang="de-CH" baseline="0" dirty="0" smtClean="0"/>
              <a:t> </a:t>
            </a:r>
            <a:r>
              <a:rPr lang="de-CH" baseline="0" dirty="0" err="1" smtClean="0"/>
              <a:t>which</a:t>
            </a:r>
            <a:r>
              <a:rPr lang="de-CH" baseline="0" dirty="0" smtClean="0"/>
              <a:t> </a:t>
            </a:r>
            <a:r>
              <a:rPr lang="de-CH" baseline="0" dirty="0" err="1" smtClean="0"/>
              <a:t>selects</a:t>
            </a:r>
            <a:r>
              <a:rPr lang="de-CH" baseline="0" dirty="0" smtClean="0"/>
              <a:t> a </a:t>
            </a:r>
            <a:r>
              <a:rPr lang="de-CH" baseline="0" dirty="0" err="1" smtClean="0"/>
              <a:t>small</a:t>
            </a:r>
            <a:r>
              <a:rPr lang="de-CH" baseline="0" dirty="0" smtClean="0"/>
              <a:t> </a:t>
            </a:r>
            <a:r>
              <a:rPr lang="de-CH" baseline="0" dirty="0" err="1" smtClean="0"/>
              <a:t>patch</a:t>
            </a:r>
            <a:r>
              <a:rPr lang="de-CH" baseline="0" dirty="0" smtClean="0"/>
              <a:t> </a:t>
            </a:r>
            <a:r>
              <a:rPr lang="de-CH" baseline="0" dirty="0" err="1" smtClean="0"/>
              <a:t>centered</a:t>
            </a:r>
            <a:r>
              <a:rPr lang="de-CH" baseline="0" dirty="0" smtClean="0"/>
              <a:t> </a:t>
            </a:r>
            <a:r>
              <a:rPr lang="de-CH" baseline="0" dirty="0" err="1" smtClean="0"/>
              <a:t>around</a:t>
            </a:r>
            <a:r>
              <a:rPr lang="de-CH" baseline="0" dirty="0" smtClean="0"/>
              <a:t> </a:t>
            </a:r>
            <a:r>
              <a:rPr lang="de-CH" baseline="0" dirty="0" err="1" smtClean="0"/>
              <a:t>pixel</a:t>
            </a:r>
            <a:r>
              <a:rPr lang="de-CH" baseline="0" dirty="0" smtClean="0"/>
              <a:t> p.</a:t>
            </a:r>
          </a:p>
          <a:p>
            <a:r>
              <a:rPr lang="de-CH" baseline="0" dirty="0" smtClean="0"/>
              <a:t>The </a:t>
            </a:r>
            <a:r>
              <a:rPr lang="de-CH" baseline="0" dirty="0" err="1" smtClean="0"/>
              <a:t>matrix</a:t>
            </a:r>
            <a:r>
              <a:rPr lang="de-CH" baseline="0" dirty="0" smtClean="0"/>
              <a:t> </a:t>
            </a:r>
            <a:r>
              <a:rPr lang="de-CH" baseline="0" dirty="0" err="1" smtClean="0"/>
              <a:t>B_p</a:t>
            </a:r>
            <a:r>
              <a:rPr lang="de-CH" baseline="0" dirty="0" smtClean="0"/>
              <a:t> </a:t>
            </a:r>
            <a:r>
              <a:rPr lang="de-CH" baseline="0" dirty="0" err="1" smtClean="0"/>
              <a:t>contains</a:t>
            </a:r>
            <a:r>
              <a:rPr lang="de-CH" baseline="0" dirty="0" smtClean="0"/>
              <a:t> </a:t>
            </a:r>
            <a:r>
              <a:rPr lang="de-CH" baseline="0" dirty="0" err="1" smtClean="0"/>
              <a:t>the</a:t>
            </a:r>
            <a:r>
              <a:rPr lang="de-CH" baseline="0" dirty="0" smtClean="0"/>
              <a:t> </a:t>
            </a:r>
            <a:r>
              <a:rPr lang="de-CH" baseline="0" dirty="0" err="1" smtClean="0"/>
              <a:t>feature</a:t>
            </a:r>
            <a:r>
              <a:rPr lang="de-CH" baseline="0" dirty="0" smtClean="0"/>
              <a:t> </a:t>
            </a:r>
            <a:r>
              <a:rPr lang="de-CH" baseline="0" dirty="0" err="1" smtClean="0"/>
              <a:t>vectors</a:t>
            </a:r>
            <a:r>
              <a:rPr lang="de-CH" baseline="0" dirty="0" smtClean="0"/>
              <a:t> </a:t>
            </a:r>
            <a:r>
              <a:rPr lang="de-CH" baseline="0" dirty="0" err="1" smtClean="0"/>
              <a:t>as</a:t>
            </a:r>
            <a:r>
              <a:rPr lang="de-CH" baseline="0" dirty="0" smtClean="0"/>
              <a:t> </a:t>
            </a:r>
            <a:r>
              <a:rPr lang="de-CH" baseline="0" dirty="0" err="1" smtClean="0"/>
              <a:t>columns</a:t>
            </a:r>
            <a:r>
              <a:rPr lang="de-CH" baseline="0" dirty="0" smtClean="0"/>
              <a:t>. </a:t>
            </a:r>
          </a:p>
          <a:p>
            <a:endParaRPr lang="de-CH" baseline="0" dirty="0" smtClean="0"/>
          </a:p>
          <a:p>
            <a:r>
              <a:rPr lang="de-CH" baseline="0" dirty="0" err="1" smtClean="0"/>
              <a:t>We</a:t>
            </a:r>
            <a:r>
              <a:rPr lang="de-CH" baseline="0" dirty="0" smtClean="0"/>
              <a:t> </a:t>
            </a:r>
            <a:r>
              <a:rPr lang="de-CH" baseline="0" dirty="0" err="1" smtClean="0"/>
              <a:t>then</a:t>
            </a:r>
            <a:r>
              <a:rPr lang="de-CH" baseline="0" dirty="0" smtClean="0"/>
              <a:t> </a:t>
            </a:r>
            <a:r>
              <a:rPr lang="de-CH" baseline="0" dirty="0" err="1" smtClean="0"/>
              <a:t>add</a:t>
            </a:r>
            <a:r>
              <a:rPr lang="de-CH" baseline="0" dirty="0" smtClean="0"/>
              <a:t> </a:t>
            </a:r>
            <a:r>
              <a:rPr lang="de-CH" baseline="0" dirty="0" err="1" smtClean="0"/>
              <a:t>patch</a:t>
            </a:r>
            <a:r>
              <a:rPr lang="de-CH" baseline="0" dirty="0" smtClean="0"/>
              <a:t> </a:t>
            </a:r>
            <a:r>
              <a:rPr lang="de-CH" baseline="0" dirty="0" err="1" smtClean="0"/>
              <a:t>constraints</a:t>
            </a:r>
            <a:r>
              <a:rPr lang="de-CH" baseline="0" dirty="0" smtClean="0"/>
              <a:t> </a:t>
            </a:r>
            <a:r>
              <a:rPr lang="de-CH" baseline="0" dirty="0" err="1" smtClean="0"/>
              <a:t>for</a:t>
            </a:r>
            <a:r>
              <a:rPr lang="de-CH" baseline="0" dirty="0" smtClean="0"/>
              <a:t> </a:t>
            </a:r>
            <a:r>
              <a:rPr lang="de-CH" baseline="0" dirty="0" err="1" smtClean="0"/>
              <a:t>each</a:t>
            </a:r>
            <a:r>
              <a:rPr lang="de-CH" baseline="0" dirty="0" smtClean="0"/>
              <a:t> </a:t>
            </a:r>
            <a:r>
              <a:rPr lang="de-CH" baseline="0" dirty="0" err="1" smtClean="0"/>
              <a:t>pixel</a:t>
            </a:r>
            <a:r>
              <a:rPr lang="de-CH" baseline="0" dirty="0" smtClean="0"/>
              <a:t> </a:t>
            </a:r>
            <a:r>
              <a:rPr lang="de-CH" baseline="0" dirty="0" err="1" smtClean="0"/>
              <a:t>and</a:t>
            </a:r>
            <a:r>
              <a:rPr lang="de-CH" baseline="0" dirty="0" smtClean="0"/>
              <a:t> </a:t>
            </a:r>
            <a:r>
              <a:rPr lang="de-CH" baseline="0" dirty="0" err="1" smtClean="0"/>
              <a:t>stack</a:t>
            </a:r>
            <a:r>
              <a:rPr lang="de-CH" baseline="0" dirty="0" smtClean="0"/>
              <a:t> </a:t>
            </a:r>
            <a:r>
              <a:rPr lang="de-CH" baseline="0" dirty="0" err="1" smtClean="0"/>
              <a:t>them</a:t>
            </a:r>
            <a:r>
              <a:rPr lang="de-CH" baseline="0" dirty="0" smtClean="0"/>
              <a:t> </a:t>
            </a:r>
            <a:r>
              <a:rPr lang="de-CH" baseline="0" dirty="0" err="1" smtClean="0"/>
              <a:t>up</a:t>
            </a:r>
            <a:r>
              <a:rPr lang="de-CH" baseline="0" dirty="0" smtClean="0"/>
              <a:t> </a:t>
            </a:r>
            <a:r>
              <a:rPr lang="de-CH" baseline="0" dirty="0" err="1" smtClean="0"/>
              <a:t>into</a:t>
            </a:r>
            <a:r>
              <a:rPr lang="de-CH" baseline="0" dirty="0" smtClean="0"/>
              <a:t> </a:t>
            </a:r>
            <a:r>
              <a:rPr lang="de-CH" baseline="0" dirty="0" err="1" smtClean="0"/>
              <a:t>one</a:t>
            </a:r>
            <a:r>
              <a:rPr lang="de-CH" baseline="0" dirty="0" smtClean="0"/>
              <a:t> </a:t>
            </a:r>
            <a:r>
              <a:rPr lang="de-CH" baseline="0" dirty="0" err="1" smtClean="0"/>
              <a:t>big</a:t>
            </a:r>
            <a:r>
              <a:rPr lang="de-CH" baseline="0" dirty="0" smtClean="0"/>
              <a:t> </a:t>
            </a:r>
            <a:r>
              <a:rPr lang="de-CH" baseline="0" dirty="0" err="1" smtClean="0"/>
              <a:t>matrix</a:t>
            </a:r>
            <a:r>
              <a:rPr lang="de-CH" baseline="0" dirty="0" smtClean="0"/>
              <a:t> </a:t>
            </a:r>
            <a:r>
              <a:rPr lang="de-CH" baseline="0" dirty="0" err="1" smtClean="0"/>
              <a:t>for</a:t>
            </a:r>
            <a:r>
              <a:rPr lang="de-CH" baseline="0" dirty="0" smtClean="0"/>
              <a:t> </a:t>
            </a:r>
            <a:r>
              <a:rPr lang="de-CH" baseline="0" dirty="0" err="1" smtClean="0"/>
              <a:t>notational</a:t>
            </a:r>
            <a:r>
              <a:rPr lang="de-CH" baseline="0" dirty="0" smtClean="0"/>
              <a:t> </a:t>
            </a:r>
            <a:r>
              <a:rPr lang="de-CH" baseline="0" dirty="0" err="1" smtClean="0"/>
              <a:t>conveniance</a:t>
            </a:r>
            <a:r>
              <a:rPr lang="de-CH" baseline="0" dirty="0" smtClean="0"/>
              <a:t>. </a:t>
            </a:r>
            <a:r>
              <a:rPr lang="de-CH" baseline="0" dirty="0" err="1" smtClean="0"/>
              <a:t>We</a:t>
            </a:r>
            <a:r>
              <a:rPr lang="de-CH" baseline="0" dirty="0" smtClean="0"/>
              <a:t> </a:t>
            </a:r>
            <a:r>
              <a:rPr lang="de-CH" baseline="0" dirty="0" err="1" smtClean="0"/>
              <a:t>call</a:t>
            </a:r>
            <a:r>
              <a:rPr lang="de-CH" baseline="0" dirty="0" smtClean="0"/>
              <a:t> </a:t>
            </a:r>
            <a:r>
              <a:rPr lang="de-CH" baseline="0" dirty="0" err="1" smtClean="0"/>
              <a:t>this</a:t>
            </a:r>
            <a:r>
              <a:rPr lang="de-CH" baseline="0" dirty="0" smtClean="0"/>
              <a:t> </a:t>
            </a:r>
            <a:r>
              <a:rPr lang="de-CH" baseline="0" dirty="0" err="1" smtClean="0"/>
              <a:t>matrix</a:t>
            </a:r>
            <a:r>
              <a:rPr lang="de-CH" baseline="0" dirty="0" smtClean="0"/>
              <a:t> «M»</a:t>
            </a:r>
            <a:endParaRPr lang="de-CH" dirty="0"/>
          </a:p>
        </p:txBody>
      </p:sp>
      <p:sp>
        <p:nvSpPr>
          <p:cNvPr id="4" name="Foliennummernplatzhalter 3"/>
          <p:cNvSpPr>
            <a:spLocks noGrp="1"/>
          </p:cNvSpPr>
          <p:nvPr>
            <p:ph type="sldNum" sz="quarter" idx="10"/>
          </p:nvPr>
        </p:nvSpPr>
        <p:spPr/>
        <p:txBody>
          <a:bodyPr/>
          <a:lstStyle/>
          <a:p>
            <a:fld id="{1D079FE1-E66A-4B4D-9760-05A421C39791}" type="slidenum">
              <a:rPr lang="de-CH" smtClean="0"/>
              <a:t>19</a:t>
            </a:fld>
            <a:endParaRPr lang="de-CH"/>
          </a:p>
        </p:txBody>
      </p:sp>
    </p:spTree>
    <p:extLst>
      <p:ext uri="{BB962C8B-B14F-4D97-AF65-F5344CB8AC3E}">
        <p14:creationId xmlns:p14="http://schemas.microsoft.com/office/powerpoint/2010/main" val="105878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de-CH" dirty="0" smtClean="0"/>
              <a:t>The</a:t>
            </a:r>
            <a:r>
              <a:rPr lang="de-CH" baseline="0" dirty="0" smtClean="0"/>
              <a:t> motivation of our work lies in the slow convergence of Monte Carlo light transport algorithms. </a:t>
            </a:r>
          </a:p>
          <a:p>
            <a:r>
              <a:rPr lang="de-CH" baseline="0" dirty="0" smtClean="0"/>
              <a:t>As you can see in this animation unconverged images exhibit high frequency noise that is only reduced by increasing renderingtime. </a:t>
            </a:r>
          </a:p>
          <a:p>
            <a:r>
              <a:rPr lang="de-CH" baseline="0" dirty="0" smtClean="0"/>
              <a:t>In </a:t>
            </a:r>
            <a:r>
              <a:rPr lang="de-CH" baseline="0" dirty="0" err="1" smtClean="0"/>
              <a:t>order</a:t>
            </a:r>
            <a:r>
              <a:rPr lang="de-CH" baseline="0" dirty="0" smtClean="0"/>
              <a:t> </a:t>
            </a:r>
            <a:r>
              <a:rPr lang="de-CH" baseline="0" dirty="0" err="1" smtClean="0"/>
              <a:t>to</a:t>
            </a:r>
            <a:r>
              <a:rPr lang="de-CH" baseline="0" dirty="0" smtClean="0"/>
              <a:t> </a:t>
            </a:r>
            <a:r>
              <a:rPr lang="de-CH" baseline="0" dirty="0" err="1" smtClean="0"/>
              <a:t>halve</a:t>
            </a:r>
            <a:r>
              <a:rPr lang="de-CH" baseline="0" dirty="0" smtClean="0"/>
              <a:t> </a:t>
            </a:r>
            <a:r>
              <a:rPr lang="de-CH" baseline="0" dirty="0" err="1" smtClean="0"/>
              <a:t>the</a:t>
            </a:r>
            <a:r>
              <a:rPr lang="de-CH" baseline="0" dirty="0" smtClean="0"/>
              <a:t> </a:t>
            </a:r>
            <a:r>
              <a:rPr lang="de-CH" baseline="0" dirty="0" err="1" smtClean="0"/>
              <a:t>error</a:t>
            </a:r>
            <a:r>
              <a:rPr lang="de-CH" baseline="0" dirty="0" smtClean="0"/>
              <a:t> </a:t>
            </a:r>
            <a:r>
              <a:rPr lang="de-CH" baseline="0" dirty="0" err="1" smtClean="0"/>
              <a:t>we</a:t>
            </a:r>
            <a:r>
              <a:rPr lang="de-CH" baseline="0" dirty="0" smtClean="0"/>
              <a:t> </a:t>
            </a:r>
            <a:r>
              <a:rPr lang="de-CH" baseline="0" dirty="0" err="1" smtClean="0"/>
              <a:t>have</a:t>
            </a:r>
            <a:r>
              <a:rPr lang="de-CH" baseline="0" dirty="0" smtClean="0"/>
              <a:t> </a:t>
            </a:r>
            <a:r>
              <a:rPr lang="de-CH" baseline="0" dirty="0" err="1" smtClean="0"/>
              <a:t>to</a:t>
            </a:r>
            <a:r>
              <a:rPr lang="de-CH" baseline="0" dirty="0" smtClean="0"/>
              <a:t> </a:t>
            </a:r>
            <a:r>
              <a:rPr lang="de-CH" baseline="0" dirty="0" err="1" smtClean="0"/>
              <a:t>increase</a:t>
            </a:r>
            <a:r>
              <a:rPr lang="de-CH" baseline="0" dirty="0" smtClean="0"/>
              <a:t> </a:t>
            </a:r>
            <a:r>
              <a:rPr lang="de-CH" baseline="0" dirty="0" err="1" smtClean="0"/>
              <a:t>rendering</a:t>
            </a:r>
            <a:r>
              <a:rPr lang="de-CH" baseline="0" dirty="0" smtClean="0"/>
              <a:t> time </a:t>
            </a:r>
            <a:r>
              <a:rPr lang="de-CH" baseline="0" dirty="0" err="1" smtClean="0"/>
              <a:t>by</a:t>
            </a:r>
            <a:r>
              <a:rPr lang="de-CH" baseline="0" dirty="0" smtClean="0"/>
              <a:t> a </a:t>
            </a:r>
            <a:r>
              <a:rPr lang="de-CH" baseline="0" dirty="0" err="1" smtClean="0"/>
              <a:t>factor</a:t>
            </a:r>
            <a:r>
              <a:rPr lang="de-CH" baseline="0" dirty="0" smtClean="0"/>
              <a:t> </a:t>
            </a:r>
            <a:r>
              <a:rPr lang="de-CH" baseline="0" dirty="0" err="1" smtClean="0"/>
              <a:t>of</a:t>
            </a:r>
            <a:r>
              <a:rPr lang="de-CH" baseline="0" dirty="0" smtClean="0"/>
              <a:t> 4. In </a:t>
            </a:r>
            <a:r>
              <a:rPr lang="de-CH" baseline="0" dirty="0" err="1" smtClean="0"/>
              <a:t>the</a:t>
            </a:r>
            <a:r>
              <a:rPr lang="de-CH" baseline="0" dirty="0" smtClean="0"/>
              <a:t> </a:t>
            </a:r>
            <a:r>
              <a:rPr lang="de-CH" baseline="0" dirty="0" err="1" smtClean="0"/>
              <a:t>animation</a:t>
            </a:r>
            <a:r>
              <a:rPr lang="de-CH" baseline="0" dirty="0" smtClean="0"/>
              <a:t>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this</a:t>
            </a:r>
            <a:r>
              <a:rPr lang="de-CH" baseline="0" dirty="0" smtClean="0"/>
              <a:t> </a:t>
            </a:r>
            <a:r>
              <a:rPr lang="de-CH" baseline="0" dirty="0" err="1" smtClean="0"/>
              <a:t>by</a:t>
            </a:r>
            <a:r>
              <a:rPr lang="de-CH" baseline="0" dirty="0" smtClean="0"/>
              <a:t> </a:t>
            </a:r>
            <a:r>
              <a:rPr lang="de-CH" baseline="0" dirty="0" err="1" smtClean="0"/>
              <a:t>the</a:t>
            </a:r>
            <a:r>
              <a:rPr lang="de-CH" baseline="0" dirty="0" smtClean="0"/>
              <a:t> lack </a:t>
            </a:r>
            <a:r>
              <a:rPr lang="de-CH" baseline="0" dirty="0" err="1" smtClean="0"/>
              <a:t>of</a:t>
            </a:r>
            <a:r>
              <a:rPr lang="de-CH" baseline="0" dirty="0" smtClean="0"/>
              <a:t> </a:t>
            </a:r>
            <a:r>
              <a:rPr lang="de-CH" baseline="0" dirty="0" err="1" smtClean="0"/>
              <a:t>visual</a:t>
            </a:r>
            <a:r>
              <a:rPr lang="de-CH" baseline="0" dirty="0" smtClean="0"/>
              <a:t> </a:t>
            </a:r>
            <a:r>
              <a:rPr lang="de-CH" baseline="0" dirty="0" err="1" smtClean="0"/>
              <a:t>improvement</a:t>
            </a:r>
            <a:r>
              <a:rPr lang="de-CH" baseline="0" dirty="0" smtClean="0"/>
              <a:t> after </a:t>
            </a:r>
            <a:r>
              <a:rPr lang="de-CH" baseline="0" dirty="0" err="1" smtClean="0"/>
              <a:t>around</a:t>
            </a:r>
            <a:r>
              <a:rPr lang="de-CH" baseline="0" dirty="0" smtClean="0"/>
              <a:t> 30 </a:t>
            </a:r>
            <a:r>
              <a:rPr lang="de-CH" baseline="0" dirty="0" err="1" smtClean="0"/>
              <a:t>minutes</a:t>
            </a:r>
            <a:r>
              <a:rPr lang="de-CH" baseline="0" dirty="0" smtClean="0"/>
              <a:t>. </a:t>
            </a:r>
          </a:p>
          <a:p>
            <a:r>
              <a:rPr lang="de-CH" baseline="0" dirty="0" err="1" smtClean="0"/>
              <a:t>Our</a:t>
            </a:r>
            <a:r>
              <a:rPr lang="de-CH" baseline="0" dirty="0" smtClean="0"/>
              <a:t> </a:t>
            </a:r>
            <a:r>
              <a:rPr lang="de-CH" baseline="0" dirty="0" err="1" smtClean="0"/>
              <a:t>work</a:t>
            </a:r>
            <a:r>
              <a:rPr lang="de-CH" baseline="0" dirty="0" smtClean="0"/>
              <a:t> </a:t>
            </a:r>
            <a:r>
              <a:rPr lang="de-CH" baseline="0" dirty="0" err="1" smtClean="0"/>
              <a:t>now</a:t>
            </a:r>
            <a:r>
              <a:rPr lang="de-CH" baseline="0" dirty="0" smtClean="0"/>
              <a:t> </a:t>
            </a:r>
            <a:r>
              <a:rPr lang="de-CH" baseline="0" dirty="0" err="1" smtClean="0"/>
              <a:t>aims</a:t>
            </a:r>
            <a:r>
              <a:rPr lang="de-CH" baseline="0" dirty="0" smtClean="0"/>
              <a:t> at </a:t>
            </a:r>
            <a:r>
              <a:rPr lang="de-CH" baseline="0" dirty="0" err="1" smtClean="0"/>
              <a:t>improving</a:t>
            </a:r>
            <a:r>
              <a:rPr lang="de-CH" baseline="0" dirty="0" smtClean="0"/>
              <a:t> </a:t>
            </a:r>
            <a:r>
              <a:rPr lang="de-CH" baseline="0" dirty="0" err="1" smtClean="0"/>
              <a:t>the</a:t>
            </a:r>
            <a:r>
              <a:rPr lang="de-CH" baseline="0" dirty="0" smtClean="0"/>
              <a:t> </a:t>
            </a:r>
            <a:r>
              <a:rPr lang="de-CH" baseline="0" dirty="0" err="1" smtClean="0"/>
              <a:t>speed</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rendering</a:t>
            </a:r>
            <a:r>
              <a:rPr lang="de-CH" baseline="0" dirty="0" smtClean="0"/>
              <a:t> </a:t>
            </a:r>
            <a:r>
              <a:rPr lang="de-CH" baseline="0" dirty="0" err="1" smtClean="0"/>
              <a:t>process</a:t>
            </a:r>
            <a:r>
              <a:rPr lang="de-CH" baseline="0" dirty="0" smtClean="0"/>
              <a:t> </a:t>
            </a:r>
            <a:r>
              <a:rPr lang="de-CH" baseline="0" dirty="0" err="1" smtClean="0"/>
              <a:t>to</a:t>
            </a:r>
            <a:r>
              <a:rPr lang="de-CH" baseline="0" dirty="0" smtClean="0"/>
              <a:t> </a:t>
            </a:r>
            <a:r>
              <a:rPr lang="de-CH" baseline="0" dirty="0" err="1" smtClean="0"/>
              <a:t>reduce</a:t>
            </a:r>
            <a:r>
              <a:rPr lang="de-CH" baseline="0" dirty="0" smtClean="0"/>
              <a:t> </a:t>
            </a:r>
            <a:r>
              <a:rPr lang="de-CH" baseline="0" dirty="0" err="1" smtClean="0"/>
              <a:t>the</a:t>
            </a:r>
            <a:r>
              <a:rPr lang="de-CH" baseline="0" dirty="0" smtClean="0"/>
              <a:t> </a:t>
            </a:r>
            <a:r>
              <a:rPr lang="de-CH" baseline="0" dirty="0" err="1" smtClean="0"/>
              <a:t>effective</a:t>
            </a:r>
            <a:r>
              <a:rPr lang="de-CH" baseline="0" dirty="0" smtClean="0"/>
              <a:t> </a:t>
            </a:r>
            <a:r>
              <a:rPr lang="de-CH" baseline="0" dirty="0" err="1" smtClean="0"/>
              <a:t>amount</a:t>
            </a:r>
            <a:r>
              <a:rPr lang="de-CH" baseline="0" dirty="0" smtClean="0"/>
              <a:t> </a:t>
            </a:r>
            <a:r>
              <a:rPr lang="de-CH" baseline="0" dirty="0" err="1" smtClean="0"/>
              <a:t>of</a:t>
            </a:r>
            <a:r>
              <a:rPr lang="de-CH" baseline="0" dirty="0" smtClean="0"/>
              <a:t> time </a:t>
            </a:r>
            <a:r>
              <a:rPr lang="de-CH" baseline="0" dirty="0" err="1" smtClean="0"/>
              <a:t>needed</a:t>
            </a:r>
            <a:r>
              <a:rPr lang="de-CH" baseline="0" dirty="0" smtClean="0"/>
              <a:t> </a:t>
            </a:r>
            <a:r>
              <a:rPr lang="de-CH" baseline="0" dirty="0" err="1" smtClean="0"/>
              <a:t>to</a:t>
            </a:r>
            <a:r>
              <a:rPr lang="de-CH" baseline="0" dirty="0" smtClean="0"/>
              <a:t> </a:t>
            </a:r>
            <a:r>
              <a:rPr lang="de-CH" baseline="0" dirty="0" err="1" smtClean="0"/>
              <a:t>render</a:t>
            </a:r>
            <a:r>
              <a:rPr lang="de-CH" baseline="0" dirty="0" smtClean="0"/>
              <a:t> a high </a:t>
            </a:r>
            <a:r>
              <a:rPr lang="de-CH" baseline="0" dirty="0" err="1" smtClean="0"/>
              <a:t>quality</a:t>
            </a:r>
            <a:r>
              <a:rPr lang="de-CH" baseline="0" dirty="0" smtClean="0"/>
              <a:t> </a:t>
            </a:r>
            <a:r>
              <a:rPr lang="de-CH" baseline="0" dirty="0" err="1" smtClean="0"/>
              <a:t>image</a:t>
            </a:r>
            <a:r>
              <a:rPr lang="de-CH" baseline="0" dirty="0" smtClean="0"/>
              <a:t>.</a:t>
            </a:r>
          </a:p>
        </p:txBody>
      </p:sp>
      <p:sp>
        <p:nvSpPr>
          <p:cNvPr id="4" name="Slide Number Placeholder 3"/>
          <p:cNvSpPr>
            <a:spLocks noGrp="1"/>
          </p:cNvSpPr>
          <p:nvPr>
            <p:ph type="sldNum" sz="quarter" idx="10"/>
          </p:nvPr>
        </p:nvSpPr>
        <p:spPr/>
        <p:txBody>
          <a:bodyPr/>
          <a:lstStyle/>
          <a:p>
            <a:fld id="{916962E0-E89A-40A6-AD26-1A4697E3A242}" type="slidenum">
              <a:rPr lang="en-US" smtClean="0"/>
              <a:t>2</a:t>
            </a:fld>
            <a:endParaRPr lang="en-US"/>
          </a:p>
        </p:txBody>
      </p:sp>
    </p:spTree>
    <p:extLst>
      <p:ext uri="{BB962C8B-B14F-4D97-AF65-F5344CB8AC3E}">
        <p14:creationId xmlns:p14="http://schemas.microsoft.com/office/powerpoint/2010/main" val="3695498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err="1" smtClean="0"/>
              <a:t>Our</a:t>
            </a:r>
            <a:r>
              <a:rPr lang="de-CH" dirty="0" smtClean="0"/>
              <a:t> </a:t>
            </a:r>
            <a:r>
              <a:rPr lang="de-CH" dirty="0" err="1" smtClean="0"/>
              <a:t>regularized</a:t>
            </a:r>
            <a:r>
              <a:rPr lang="de-CH" dirty="0" smtClean="0"/>
              <a:t> </a:t>
            </a:r>
            <a:r>
              <a:rPr lang="de-CH" dirty="0" err="1" smtClean="0"/>
              <a:t>reconstruction</a:t>
            </a:r>
            <a:r>
              <a:rPr lang="de-CH" baseline="0" dirty="0" smtClean="0"/>
              <a:t> </a:t>
            </a:r>
            <a:r>
              <a:rPr lang="de-CH" baseline="0" dirty="0" err="1" smtClean="0"/>
              <a:t>then</a:t>
            </a:r>
            <a:r>
              <a:rPr lang="de-CH" baseline="0" dirty="0" smtClean="0"/>
              <a:t> </a:t>
            </a:r>
            <a:r>
              <a:rPr lang="de-CH" baseline="0" dirty="0" err="1" smtClean="0"/>
              <a:t>looks</a:t>
            </a:r>
            <a:r>
              <a:rPr lang="de-CH" baseline="0" dirty="0" smtClean="0"/>
              <a:t> like </a:t>
            </a:r>
            <a:r>
              <a:rPr lang="de-CH" baseline="0" dirty="0" err="1" smtClean="0"/>
              <a:t>this</a:t>
            </a:r>
            <a:r>
              <a:rPr lang="de-CH" baseline="0" dirty="0" smtClean="0"/>
              <a:t>. </a:t>
            </a:r>
            <a:r>
              <a:rPr lang="de-CH" baseline="0" dirty="0" err="1" smtClean="0"/>
              <a:t>We</a:t>
            </a:r>
            <a:r>
              <a:rPr lang="de-CH" baseline="0" dirty="0" smtClean="0"/>
              <a:t> still </a:t>
            </a:r>
            <a:r>
              <a:rPr lang="de-CH" baseline="0" dirty="0" err="1" smtClean="0"/>
              <a:t>have</a:t>
            </a:r>
            <a:r>
              <a:rPr lang="de-CH" baseline="0" dirty="0" smtClean="0"/>
              <a:t> </a:t>
            </a:r>
            <a:r>
              <a:rPr lang="de-CH" baseline="0" dirty="0" err="1" smtClean="0"/>
              <a:t>the</a:t>
            </a:r>
            <a:r>
              <a:rPr lang="de-CH" baseline="0" dirty="0" smtClean="0"/>
              <a:t> </a:t>
            </a:r>
            <a:r>
              <a:rPr lang="de-CH" baseline="0" dirty="0" err="1" smtClean="0"/>
              <a:t>image</a:t>
            </a:r>
            <a:r>
              <a:rPr lang="de-CH" baseline="0" dirty="0" smtClean="0"/>
              <a:t> </a:t>
            </a:r>
            <a:r>
              <a:rPr lang="de-CH" baseline="0" dirty="0" err="1" smtClean="0"/>
              <a:t>fidelity</a:t>
            </a:r>
            <a:r>
              <a:rPr lang="de-CH" baseline="0" dirty="0" smtClean="0"/>
              <a:t> </a:t>
            </a:r>
            <a:r>
              <a:rPr lang="de-CH" baseline="0" dirty="0" err="1" smtClean="0"/>
              <a:t>and</a:t>
            </a:r>
            <a:r>
              <a:rPr lang="de-CH" baseline="0" dirty="0" smtClean="0"/>
              <a:t> </a:t>
            </a:r>
            <a:r>
              <a:rPr lang="de-CH" baseline="0" dirty="0" err="1" smtClean="0"/>
              <a:t>gradient</a:t>
            </a:r>
            <a:r>
              <a:rPr lang="de-CH" baseline="0" dirty="0" smtClean="0"/>
              <a:t> </a:t>
            </a:r>
            <a:r>
              <a:rPr lang="de-CH" baseline="0" dirty="0" err="1" smtClean="0"/>
              <a:t>fidelity</a:t>
            </a:r>
            <a:r>
              <a:rPr lang="de-CH" baseline="0" dirty="0" smtClean="0"/>
              <a:t> </a:t>
            </a:r>
            <a:r>
              <a:rPr lang="de-CH" baseline="0" dirty="0" err="1" smtClean="0"/>
              <a:t>terms</a:t>
            </a:r>
            <a:r>
              <a:rPr lang="de-CH" baseline="0" dirty="0" smtClean="0"/>
              <a:t> </a:t>
            </a:r>
            <a:r>
              <a:rPr lang="de-CH" baseline="0" dirty="0" err="1" smtClean="0"/>
              <a:t>and</a:t>
            </a:r>
            <a:r>
              <a:rPr lang="de-CH" baseline="0" dirty="0" smtClean="0"/>
              <a:t> </a:t>
            </a:r>
            <a:r>
              <a:rPr lang="de-CH" baseline="0" dirty="0" err="1" smtClean="0"/>
              <a:t>added</a:t>
            </a:r>
            <a:r>
              <a:rPr lang="de-CH" baseline="0" dirty="0" smtClean="0"/>
              <a:t> </a:t>
            </a:r>
            <a:r>
              <a:rPr lang="de-CH" baseline="0" dirty="0" err="1" smtClean="0"/>
              <a:t>are</a:t>
            </a:r>
            <a:r>
              <a:rPr lang="de-CH" baseline="0" dirty="0" smtClean="0"/>
              <a:t> </a:t>
            </a:r>
            <a:r>
              <a:rPr lang="de-CH" baseline="0" dirty="0" err="1" smtClean="0"/>
              <a:t>new</a:t>
            </a:r>
            <a:r>
              <a:rPr lang="de-CH" baseline="0" dirty="0" smtClean="0"/>
              <a:t> </a:t>
            </a:r>
            <a:r>
              <a:rPr lang="de-CH" baseline="0" dirty="0" err="1" smtClean="0"/>
              <a:t>patch</a:t>
            </a:r>
            <a:r>
              <a:rPr lang="de-CH" baseline="0" dirty="0" smtClean="0"/>
              <a:t> </a:t>
            </a:r>
            <a:r>
              <a:rPr lang="de-CH" baseline="0" dirty="0" err="1" smtClean="0"/>
              <a:t>constraints</a:t>
            </a:r>
            <a:r>
              <a:rPr lang="de-CH" baseline="0" dirty="0" smtClean="0"/>
              <a:t>. </a:t>
            </a:r>
            <a:r>
              <a:rPr lang="de-CH" baseline="0" dirty="0" err="1" smtClean="0"/>
              <a:t>Here</a:t>
            </a:r>
            <a:r>
              <a:rPr lang="de-CH" baseline="0" dirty="0" smtClean="0"/>
              <a:t> all </a:t>
            </a:r>
            <a:r>
              <a:rPr lang="de-CH" baseline="0" dirty="0" err="1" smtClean="0"/>
              <a:t>the</a:t>
            </a:r>
            <a:r>
              <a:rPr lang="de-CH" baseline="0" dirty="0" smtClean="0"/>
              <a:t> </a:t>
            </a:r>
            <a:r>
              <a:rPr lang="de-CH" baseline="0" dirty="0" err="1" smtClean="0"/>
              <a:t>constraints</a:t>
            </a:r>
            <a:r>
              <a:rPr lang="de-CH" baseline="0" dirty="0" smtClean="0"/>
              <a:t> </a:t>
            </a:r>
            <a:r>
              <a:rPr lang="de-CH" baseline="0" dirty="0" err="1" smtClean="0"/>
              <a:t>are</a:t>
            </a:r>
            <a:r>
              <a:rPr lang="de-CH" baseline="0" dirty="0" smtClean="0"/>
              <a:t> </a:t>
            </a:r>
            <a:r>
              <a:rPr lang="de-CH" baseline="0" dirty="0" err="1" smtClean="0"/>
              <a:t>summorized</a:t>
            </a:r>
            <a:r>
              <a:rPr lang="de-CH" baseline="0" dirty="0" smtClean="0"/>
              <a:t> in </a:t>
            </a:r>
            <a:r>
              <a:rPr lang="de-CH" baseline="0" dirty="0" err="1" smtClean="0"/>
              <a:t>one</a:t>
            </a:r>
            <a:r>
              <a:rPr lang="de-CH" baseline="0" dirty="0" smtClean="0"/>
              <a:t> </a:t>
            </a:r>
            <a:r>
              <a:rPr lang="de-CH" baseline="0" dirty="0" err="1" smtClean="0"/>
              <a:t>big</a:t>
            </a:r>
            <a:r>
              <a:rPr lang="de-CH" baseline="0" dirty="0" smtClean="0"/>
              <a:t> </a:t>
            </a:r>
            <a:r>
              <a:rPr lang="de-CH" baseline="0" dirty="0" err="1" smtClean="0"/>
              <a:t>matrix</a:t>
            </a:r>
            <a:r>
              <a:rPr lang="de-CH" baseline="0" dirty="0" smtClean="0"/>
              <a:t> M.</a:t>
            </a:r>
          </a:p>
          <a:p>
            <a:pPr marL="0" marR="0" indent="0" algn="l" defTabSz="914400" rtl="0" eaLnBrk="1" fontAlgn="auto" latinLnBrk="0" hangingPunct="1">
              <a:lnSpc>
                <a:spcPct val="100000"/>
              </a:lnSpc>
              <a:spcBef>
                <a:spcPts val="0"/>
              </a:spcBef>
              <a:spcAft>
                <a:spcPts val="0"/>
              </a:spcAft>
              <a:buClrTx/>
              <a:buSzTx/>
              <a:buFontTx/>
              <a:buNone/>
              <a:tabLst/>
              <a:defRPr/>
            </a:pPr>
            <a:endParaRPr lang="de-CH"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CH" baseline="0" dirty="0" smtClean="0"/>
              <a:t>Beta </a:t>
            </a:r>
            <a:r>
              <a:rPr lang="de-CH" baseline="0" dirty="0" err="1" smtClean="0"/>
              <a:t>here</a:t>
            </a:r>
            <a:r>
              <a:rPr lang="de-CH" baseline="0" dirty="0" smtClean="0"/>
              <a:t> </a:t>
            </a:r>
            <a:r>
              <a:rPr lang="de-CH" baseline="0" dirty="0" err="1" smtClean="0"/>
              <a:t>is</a:t>
            </a:r>
            <a:r>
              <a:rPr lang="de-CH" baseline="0" dirty="0" smtClean="0"/>
              <a:t> a </a:t>
            </a:r>
            <a:r>
              <a:rPr lang="de-CH" baseline="0" dirty="0" err="1" smtClean="0"/>
              <a:t>scalar</a:t>
            </a:r>
            <a:r>
              <a:rPr lang="de-CH" baseline="0" dirty="0" smtClean="0"/>
              <a:t> </a:t>
            </a:r>
            <a:r>
              <a:rPr lang="de-CH" baseline="0" dirty="0" err="1" smtClean="0"/>
              <a:t>weighting</a:t>
            </a:r>
            <a:r>
              <a:rPr lang="de-CH" baseline="0" dirty="0" smtClean="0"/>
              <a:t> </a:t>
            </a:r>
            <a:r>
              <a:rPr lang="de-CH" baseline="0" dirty="0" err="1" smtClean="0"/>
              <a:t>factor</a:t>
            </a:r>
            <a:r>
              <a:rPr lang="de-CH" baseline="0" dirty="0" smtClean="0"/>
              <a:t> </a:t>
            </a:r>
            <a:r>
              <a:rPr lang="de-CH" baseline="0" dirty="0" err="1" smtClean="0"/>
              <a:t>controlling</a:t>
            </a:r>
            <a:r>
              <a:rPr lang="de-CH" baseline="0" dirty="0" smtClean="0"/>
              <a:t> </a:t>
            </a:r>
            <a:r>
              <a:rPr lang="de-CH" baseline="0" dirty="0" err="1" smtClean="0"/>
              <a:t>the</a:t>
            </a:r>
            <a:r>
              <a:rPr lang="de-CH" baseline="0" dirty="0" smtClean="0"/>
              <a:t> </a:t>
            </a:r>
            <a:r>
              <a:rPr lang="de-CH" baseline="0" dirty="0" err="1" smtClean="0"/>
              <a:t>strength</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new</a:t>
            </a:r>
            <a:r>
              <a:rPr lang="de-CH" baseline="0" dirty="0" smtClean="0"/>
              <a:t> </a:t>
            </a:r>
            <a:r>
              <a:rPr lang="de-CH" baseline="0" dirty="0" err="1" smtClean="0"/>
              <a:t>constraints</a:t>
            </a:r>
            <a:r>
              <a:rPr lang="de-CH"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de-CH"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CH" baseline="0" dirty="0" err="1" smtClean="0"/>
              <a:t>Adding</a:t>
            </a:r>
            <a:r>
              <a:rPr lang="de-CH" baseline="0" dirty="0" smtClean="0"/>
              <a:t> </a:t>
            </a:r>
            <a:r>
              <a:rPr lang="de-CH" baseline="0" dirty="0" err="1" smtClean="0"/>
              <a:t>these</a:t>
            </a:r>
            <a:r>
              <a:rPr lang="de-CH" baseline="0" dirty="0" smtClean="0"/>
              <a:t> </a:t>
            </a:r>
            <a:r>
              <a:rPr lang="de-CH" baseline="0" dirty="0" err="1" smtClean="0"/>
              <a:t>constraints</a:t>
            </a:r>
            <a:r>
              <a:rPr lang="de-CH" baseline="0" dirty="0" smtClean="0"/>
              <a:t>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optimization</a:t>
            </a:r>
            <a:r>
              <a:rPr lang="de-CH" baseline="0" dirty="0" smtClean="0"/>
              <a:t> </a:t>
            </a:r>
            <a:r>
              <a:rPr lang="de-CH" baseline="0" dirty="0" err="1" smtClean="0"/>
              <a:t>more</a:t>
            </a:r>
            <a:r>
              <a:rPr lang="de-CH" baseline="0" dirty="0" smtClean="0"/>
              <a:t> </a:t>
            </a:r>
            <a:r>
              <a:rPr lang="de-CH" baseline="0" dirty="0" err="1" smtClean="0"/>
              <a:t>compilcated</a:t>
            </a:r>
            <a:r>
              <a:rPr lang="de-CH" baseline="0" dirty="0" smtClean="0"/>
              <a:t>, but ist still </a:t>
            </a:r>
            <a:r>
              <a:rPr lang="de-CH" baseline="0" dirty="0" err="1" smtClean="0"/>
              <a:t>possible</a:t>
            </a:r>
            <a:r>
              <a:rPr lang="de-CH" baseline="0" dirty="0" smtClean="0"/>
              <a:t> </a:t>
            </a:r>
            <a:r>
              <a:rPr lang="de-CH" baseline="0" dirty="0" err="1" smtClean="0"/>
              <a:t>to</a:t>
            </a:r>
            <a:r>
              <a:rPr lang="de-CH" baseline="0" dirty="0" smtClean="0"/>
              <a:t> </a:t>
            </a:r>
            <a:r>
              <a:rPr lang="de-CH" baseline="0" dirty="0" err="1" smtClean="0"/>
              <a:t>solve</a:t>
            </a:r>
            <a:r>
              <a:rPr lang="de-CH" baseline="0" dirty="0" smtClean="0"/>
              <a:t> </a:t>
            </a:r>
            <a:r>
              <a:rPr lang="de-CH" baseline="0" dirty="0" err="1" smtClean="0"/>
              <a:t>it</a:t>
            </a:r>
            <a:r>
              <a:rPr lang="de-CH" baseline="0" dirty="0" smtClean="0"/>
              <a:t> in </a:t>
            </a:r>
            <a:r>
              <a:rPr lang="de-CH" baseline="0" dirty="0" err="1" smtClean="0"/>
              <a:t>reasonable</a:t>
            </a:r>
            <a:r>
              <a:rPr lang="de-CH" baseline="0" dirty="0" smtClean="0"/>
              <a:t> time, </a:t>
            </a:r>
            <a:r>
              <a:rPr lang="de-CH" baseline="0" dirty="0" err="1" smtClean="0"/>
              <a:t>since</a:t>
            </a:r>
            <a:r>
              <a:rPr lang="de-CH" baseline="0" dirty="0" smtClean="0"/>
              <a:t> </a:t>
            </a:r>
            <a:r>
              <a:rPr lang="de-CH" baseline="0" dirty="0" err="1" smtClean="0"/>
              <a:t>the</a:t>
            </a:r>
            <a:r>
              <a:rPr lang="de-CH" baseline="0" dirty="0" smtClean="0"/>
              <a:t> </a:t>
            </a:r>
            <a:r>
              <a:rPr lang="de-CH" baseline="0" dirty="0" err="1" smtClean="0"/>
              <a:t>whole</a:t>
            </a:r>
            <a:r>
              <a:rPr lang="de-CH" baseline="0" dirty="0" smtClean="0"/>
              <a:t> </a:t>
            </a:r>
            <a:r>
              <a:rPr lang="de-CH" baseline="0" dirty="0" err="1" smtClean="0"/>
              <a:t>problem</a:t>
            </a:r>
            <a:r>
              <a:rPr lang="de-CH" baseline="0" dirty="0" smtClean="0"/>
              <a:t> </a:t>
            </a:r>
            <a:r>
              <a:rPr lang="de-CH" baseline="0" dirty="0" err="1" smtClean="0"/>
              <a:t>is</a:t>
            </a:r>
            <a:r>
              <a:rPr lang="de-CH" baseline="0" dirty="0" smtClean="0"/>
              <a:t> still </a:t>
            </a:r>
            <a:r>
              <a:rPr lang="de-CH" baseline="0" dirty="0" err="1" smtClean="0"/>
              <a:t>simply</a:t>
            </a:r>
            <a:r>
              <a:rPr lang="de-CH" baseline="0" dirty="0" smtClean="0"/>
              <a:t> an </a:t>
            </a:r>
            <a:r>
              <a:rPr lang="de-CH" baseline="0" dirty="0" err="1" smtClean="0"/>
              <a:t>overdetermined</a:t>
            </a:r>
            <a:r>
              <a:rPr lang="de-CH" baseline="0" dirty="0" smtClean="0"/>
              <a:t> </a:t>
            </a:r>
            <a:r>
              <a:rPr lang="de-CH" baseline="0" dirty="0" err="1" smtClean="0"/>
              <a:t>system</a:t>
            </a:r>
            <a:r>
              <a:rPr lang="de-CH" baseline="0" dirty="0" smtClean="0"/>
              <a:t> </a:t>
            </a:r>
            <a:r>
              <a:rPr lang="de-CH" baseline="0" dirty="0" err="1" smtClean="0"/>
              <a:t>of</a:t>
            </a:r>
            <a:r>
              <a:rPr lang="de-CH" baseline="0" dirty="0" smtClean="0"/>
              <a:t> linear </a:t>
            </a:r>
            <a:r>
              <a:rPr lang="de-CH" baseline="0" dirty="0" err="1" smtClean="0"/>
              <a:t>equations</a:t>
            </a:r>
            <a:r>
              <a:rPr lang="de-CH" baseline="0" dirty="0" smtClean="0"/>
              <a:t>,</a:t>
            </a:r>
            <a:endParaRPr lang="de-CH" dirty="0"/>
          </a:p>
        </p:txBody>
      </p:sp>
      <p:sp>
        <p:nvSpPr>
          <p:cNvPr id="4" name="Foliennummernplatzhalter 3"/>
          <p:cNvSpPr>
            <a:spLocks noGrp="1"/>
          </p:cNvSpPr>
          <p:nvPr>
            <p:ph type="sldNum" sz="quarter" idx="10"/>
          </p:nvPr>
        </p:nvSpPr>
        <p:spPr/>
        <p:txBody>
          <a:bodyPr/>
          <a:lstStyle/>
          <a:p>
            <a:fld id="{1D079FE1-E66A-4B4D-9760-05A421C39791}" type="slidenum">
              <a:rPr lang="de-CH" smtClean="0"/>
              <a:t>20</a:t>
            </a:fld>
            <a:endParaRPr lang="de-CH"/>
          </a:p>
        </p:txBody>
      </p:sp>
    </p:spTree>
    <p:extLst>
      <p:ext uri="{BB962C8B-B14F-4D97-AF65-F5344CB8AC3E}">
        <p14:creationId xmlns:p14="http://schemas.microsoft.com/office/powerpoint/2010/main" val="3350366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In </a:t>
            </a:r>
            <a:r>
              <a:rPr lang="de-CH" dirty="0" err="1" smtClean="0"/>
              <a:t>practice</a:t>
            </a:r>
            <a:r>
              <a:rPr lang="de-CH" dirty="0" smtClean="0"/>
              <a:t> </a:t>
            </a:r>
            <a:r>
              <a:rPr lang="de-CH" dirty="0" err="1" smtClean="0"/>
              <a:t>this</a:t>
            </a:r>
            <a:r>
              <a:rPr lang="de-CH" dirty="0" smtClean="0"/>
              <a:t> </a:t>
            </a:r>
            <a:r>
              <a:rPr lang="de-CH" dirty="0" err="1" smtClean="0"/>
              <a:t>formulation</a:t>
            </a:r>
            <a:r>
              <a:rPr lang="de-CH" dirty="0" smtClean="0"/>
              <a:t> </a:t>
            </a:r>
            <a:r>
              <a:rPr lang="de-CH" dirty="0" err="1" smtClean="0"/>
              <a:t>however</a:t>
            </a:r>
            <a:r>
              <a:rPr lang="de-CH" dirty="0" smtClean="0"/>
              <a:t> </a:t>
            </a:r>
            <a:r>
              <a:rPr lang="de-CH" dirty="0" err="1" smtClean="0"/>
              <a:t>has</a:t>
            </a:r>
            <a:r>
              <a:rPr lang="de-CH" baseline="0" dirty="0" smtClean="0"/>
              <a:t> </a:t>
            </a:r>
            <a:r>
              <a:rPr lang="de-CH" baseline="0" dirty="0" err="1" smtClean="0"/>
              <a:t>one</a:t>
            </a:r>
            <a:r>
              <a:rPr lang="de-CH" baseline="0" dirty="0" smtClean="0"/>
              <a:t> fundamental </a:t>
            </a:r>
            <a:r>
              <a:rPr lang="de-CH" baseline="0" dirty="0" err="1" smtClean="0"/>
              <a:t>problem</a:t>
            </a:r>
            <a:r>
              <a:rPr lang="de-CH" baseline="0" dirty="0" smtClean="0"/>
              <a:t>.</a:t>
            </a:r>
            <a:endParaRPr lang="de-CH" dirty="0" smtClean="0"/>
          </a:p>
          <a:p>
            <a:r>
              <a:rPr lang="de-CH" dirty="0" err="1" smtClean="0"/>
              <a:t>Ideally</a:t>
            </a:r>
            <a:r>
              <a:rPr lang="de-CH" dirty="0" smtClean="0"/>
              <a:t>,</a:t>
            </a:r>
            <a:r>
              <a:rPr lang="de-CH" baseline="0" dirty="0" smtClean="0"/>
              <a:t> </a:t>
            </a:r>
            <a:r>
              <a:rPr lang="de-CH" baseline="0" dirty="0" err="1" smtClean="0"/>
              <a:t>the</a:t>
            </a:r>
            <a:r>
              <a:rPr lang="de-CH" baseline="0" dirty="0" smtClean="0"/>
              <a:t> </a:t>
            </a:r>
            <a:r>
              <a:rPr lang="de-CH" baseline="0" dirty="0" err="1" smtClean="0"/>
              <a:t>converged</a:t>
            </a:r>
            <a:r>
              <a:rPr lang="de-CH" baseline="0" dirty="0" smtClean="0"/>
              <a:t> </a:t>
            </a:r>
            <a:r>
              <a:rPr lang="de-CH" baseline="0" dirty="0" err="1" smtClean="0"/>
              <a:t>image</a:t>
            </a:r>
            <a:r>
              <a:rPr lang="de-CH" baseline="0" dirty="0" smtClean="0"/>
              <a:t> </a:t>
            </a:r>
            <a:r>
              <a:rPr lang="de-CH" baseline="0" dirty="0" err="1" smtClean="0"/>
              <a:t>should</a:t>
            </a:r>
            <a:r>
              <a:rPr lang="de-CH" baseline="0" dirty="0" smtClean="0"/>
              <a:t> </a:t>
            </a:r>
            <a:r>
              <a:rPr lang="de-CH" baseline="0" dirty="0" err="1" smtClean="0"/>
              <a:t>be</a:t>
            </a:r>
            <a:r>
              <a:rPr lang="de-CH" baseline="0" dirty="0" smtClean="0"/>
              <a:t> </a:t>
            </a:r>
            <a:r>
              <a:rPr lang="de-CH" baseline="0" dirty="0" err="1" smtClean="0"/>
              <a:t>locally</a:t>
            </a:r>
            <a:r>
              <a:rPr lang="de-CH" baseline="0" dirty="0" smtClean="0"/>
              <a:t> </a:t>
            </a:r>
            <a:r>
              <a:rPr lang="de-CH" baseline="0" dirty="0" err="1" smtClean="0"/>
              <a:t>exactly</a:t>
            </a:r>
            <a:r>
              <a:rPr lang="de-CH" baseline="0" dirty="0" smtClean="0"/>
              <a:t> </a:t>
            </a:r>
            <a:r>
              <a:rPr lang="de-CH" baseline="0" dirty="0" err="1" smtClean="0"/>
              <a:t>the</a:t>
            </a:r>
            <a:r>
              <a:rPr lang="de-CH" baseline="0" dirty="0" smtClean="0"/>
              <a:t> </a:t>
            </a:r>
            <a:r>
              <a:rPr lang="de-CH" baseline="0" dirty="0" err="1" smtClean="0"/>
              <a:t>sum</a:t>
            </a:r>
            <a:r>
              <a:rPr lang="de-CH" baseline="0" dirty="0" smtClean="0"/>
              <a:t> </a:t>
            </a:r>
            <a:r>
              <a:rPr lang="de-CH" baseline="0" dirty="0" err="1" smtClean="0"/>
              <a:t>of</a:t>
            </a:r>
            <a:r>
              <a:rPr lang="de-CH" baseline="0" dirty="0" smtClean="0"/>
              <a:t> </a:t>
            </a:r>
            <a:r>
              <a:rPr lang="de-CH" baseline="0" dirty="0" err="1" smtClean="0"/>
              <a:t>local</a:t>
            </a:r>
            <a:r>
              <a:rPr lang="de-CH" baseline="0" dirty="0" smtClean="0"/>
              <a:t> </a:t>
            </a:r>
            <a:r>
              <a:rPr lang="de-CH" baseline="0" dirty="0" err="1" smtClean="0"/>
              <a:t>feature</a:t>
            </a:r>
            <a:r>
              <a:rPr lang="de-CH" baseline="0" dirty="0" smtClean="0"/>
              <a:t> </a:t>
            </a:r>
            <a:r>
              <a:rPr lang="de-CH" baseline="0" dirty="0" err="1" smtClean="0"/>
              <a:t>patches</a:t>
            </a:r>
            <a:r>
              <a:rPr lang="de-CH" baseline="0" dirty="0" smtClean="0"/>
              <a:t>. </a:t>
            </a:r>
            <a:endParaRPr lang="de-CH" dirty="0" smtClean="0"/>
          </a:p>
          <a:p>
            <a:r>
              <a:rPr lang="de-CH" dirty="0" err="1" smtClean="0"/>
              <a:t>For</a:t>
            </a:r>
            <a:r>
              <a:rPr lang="de-CH" dirty="0" smtClean="0"/>
              <a:t> </a:t>
            </a:r>
            <a:r>
              <a:rPr lang="de-CH" dirty="0" err="1" smtClean="0"/>
              <a:t>some</a:t>
            </a:r>
            <a:r>
              <a:rPr lang="de-CH" dirty="0" smtClean="0"/>
              <a:t> </a:t>
            </a:r>
            <a:r>
              <a:rPr lang="de-CH" dirty="0" err="1" smtClean="0"/>
              <a:t>image</a:t>
            </a:r>
            <a:r>
              <a:rPr lang="de-CH" dirty="0" smtClean="0"/>
              <a:t> </a:t>
            </a:r>
            <a:r>
              <a:rPr lang="de-CH" dirty="0" err="1" smtClean="0"/>
              <a:t>regions</a:t>
            </a:r>
            <a:r>
              <a:rPr lang="de-CH" dirty="0" smtClean="0"/>
              <a:t> </a:t>
            </a:r>
            <a:r>
              <a:rPr lang="de-CH" dirty="0" err="1" smtClean="0"/>
              <a:t>the</a:t>
            </a:r>
            <a:r>
              <a:rPr lang="de-CH" dirty="0" smtClean="0"/>
              <a:t> </a:t>
            </a:r>
            <a:r>
              <a:rPr lang="de-CH" dirty="0" err="1" smtClean="0"/>
              <a:t>converged</a:t>
            </a:r>
            <a:r>
              <a:rPr lang="de-CH" dirty="0" smtClean="0"/>
              <a:t> </a:t>
            </a:r>
            <a:r>
              <a:rPr lang="de-CH" dirty="0" err="1" smtClean="0"/>
              <a:t>image</a:t>
            </a:r>
            <a:r>
              <a:rPr lang="de-CH" dirty="0" smtClean="0"/>
              <a:t> </a:t>
            </a:r>
            <a:r>
              <a:rPr lang="de-CH" dirty="0" err="1" smtClean="0"/>
              <a:t>actually</a:t>
            </a:r>
            <a:r>
              <a:rPr lang="de-CH" dirty="0" smtClean="0"/>
              <a:t> </a:t>
            </a:r>
            <a:r>
              <a:rPr lang="de-CH" dirty="0" err="1" smtClean="0"/>
              <a:t>is</a:t>
            </a:r>
            <a:r>
              <a:rPr lang="de-CH" baseline="0" dirty="0" smtClean="0"/>
              <a:t> </a:t>
            </a:r>
            <a:r>
              <a:rPr lang="de-CH" baseline="0" dirty="0" err="1" smtClean="0"/>
              <a:t>identical</a:t>
            </a:r>
            <a:r>
              <a:rPr lang="de-CH" baseline="0" dirty="0" smtClean="0"/>
              <a:t> </a:t>
            </a:r>
            <a:r>
              <a:rPr lang="de-CH" baseline="0" dirty="0" err="1" smtClean="0"/>
              <a:t>to</a:t>
            </a:r>
            <a:r>
              <a:rPr lang="de-CH" baseline="0" dirty="0" smtClean="0"/>
              <a:t> ist </a:t>
            </a:r>
            <a:r>
              <a:rPr lang="de-CH" baseline="0" dirty="0" err="1" smtClean="0"/>
              <a:t>projection</a:t>
            </a:r>
            <a:r>
              <a:rPr lang="de-CH" baseline="0" dirty="0" smtClean="0"/>
              <a:t> </a:t>
            </a:r>
            <a:r>
              <a:rPr lang="de-CH" baseline="0" dirty="0" err="1" smtClean="0"/>
              <a:t>onto</a:t>
            </a:r>
            <a:r>
              <a:rPr lang="de-CH" baseline="0" dirty="0" smtClean="0"/>
              <a:t> </a:t>
            </a:r>
            <a:r>
              <a:rPr lang="de-CH" baseline="0" dirty="0" err="1" smtClean="0"/>
              <a:t>the</a:t>
            </a:r>
            <a:r>
              <a:rPr lang="de-CH" baseline="0" dirty="0" smtClean="0"/>
              <a:t> </a:t>
            </a:r>
            <a:r>
              <a:rPr lang="de-CH" baseline="0" dirty="0" err="1" smtClean="0"/>
              <a:t>feature</a:t>
            </a:r>
            <a:r>
              <a:rPr lang="de-CH" baseline="0" dirty="0" smtClean="0"/>
              <a:t> </a:t>
            </a:r>
            <a:r>
              <a:rPr lang="de-CH" baseline="0" dirty="0" err="1" smtClean="0"/>
              <a:t>subspace</a:t>
            </a:r>
            <a:r>
              <a:rPr lang="de-CH" baseline="0" dirty="0" smtClean="0"/>
              <a:t>,</a:t>
            </a:r>
          </a:p>
          <a:p>
            <a:r>
              <a:rPr lang="de-CH" baseline="0" dirty="0" smtClean="0"/>
              <a:t>But </a:t>
            </a:r>
            <a:r>
              <a:rPr lang="de-CH" baseline="0" dirty="0" err="1" smtClean="0"/>
              <a:t>for</a:t>
            </a:r>
            <a:r>
              <a:rPr lang="de-CH" baseline="0" dirty="0" smtClean="0"/>
              <a:t> </a:t>
            </a:r>
            <a:r>
              <a:rPr lang="de-CH" baseline="0" dirty="0" err="1" smtClean="0"/>
              <a:t>some</a:t>
            </a:r>
            <a:r>
              <a:rPr lang="de-CH" baseline="0" dirty="0" smtClean="0"/>
              <a:t> </a:t>
            </a:r>
            <a:r>
              <a:rPr lang="de-CH" baseline="0" dirty="0" err="1" smtClean="0"/>
              <a:t>others</a:t>
            </a:r>
            <a:r>
              <a:rPr lang="de-CH" baseline="0" dirty="0" smtClean="0"/>
              <a:t> </a:t>
            </a:r>
            <a:r>
              <a:rPr lang="de-CH" baseline="0" dirty="0" err="1" smtClean="0"/>
              <a:t>this</a:t>
            </a:r>
            <a:r>
              <a:rPr lang="de-CH" baseline="0" dirty="0" smtClean="0"/>
              <a:t> </a:t>
            </a:r>
            <a:r>
              <a:rPr lang="de-CH" baseline="0" dirty="0" err="1" smtClean="0"/>
              <a:t>is</a:t>
            </a:r>
            <a:r>
              <a:rPr lang="de-CH" baseline="0" dirty="0" smtClean="0"/>
              <a:t> </a:t>
            </a:r>
            <a:r>
              <a:rPr lang="de-CH" baseline="0" dirty="0" err="1" smtClean="0"/>
              <a:t>clearly</a:t>
            </a:r>
            <a:r>
              <a:rPr lang="de-CH" baseline="0" dirty="0" smtClean="0"/>
              <a:t> not </a:t>
            </a:r>
            <a:r>
              <a:rPr lang="de-CH" baseline="0" dirty="0" err="1" smtClean="0"/>
              <a:t>the</a:t>
            </a:r>
            <a:r>
              <a:rPr lang="de-CH" baseline="0" dirty="0" smtClean="0"/>
              <a:t> </a:t>
            </a:r>
            <a:r>
              <a:rPr lang="de-CH" baseline="0" dirty="0" err="1" smtClean="0"/>
              <a:t>case</a:t>
            </a:r>
            <a:r>
              <a:rPr lang="de-CH" baseline="0" dirty="0" smtClean="0"/>
              <a:t>. </a:t>
            </a:r>
          </a:p>
          <a:p>
            <a:endParaRPr lang="de-CH" baseline="0" dirty="0" smtClean="0"/>
          </a:p>
          <a:p>
            <a:r>
              <a:rPr lang="de-CH" baseline="0" dirty="0" smtClean="0"/>
              <a:t>This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reconstruction</a:t>
            </a:r>
            <a:r>
              <a:rPr lang="de-CH" baseline="0" dirty="0" smtClean="0"/>
              <a:t> not </a:t>
            </a:r>
            <a:r>
              <a:rPr lang="de-CH" baseline="0" dirty="0" err="1" smtClean="0"/>
              <a:t>conistent</a:t>
            </a:r>
            <a:r>
              <a:rPr lang="de-CH" baseline="0" dirty="0" smtClean="0"/>
              <a:t>. This </a:t>
            </a:r>
            <a:r>
              <a:rPr lang="de-CH" baseline="0" dirty="0" err="1" smtClean="0"/>
              <a:t>means</a:t>
            </a:r>
            <a:r>
              <a:rPr lang="de-CH" baseline="0" dirty="0" smtClean="0"/>
              <a:t> </a:t>
            </a:r>
            <a:r>
              <a:rPr lang="de-CH" baseline="0" dirty="0" err="1" smtClean="0"/>
              <a:t>the</a:t>
            </a:r>
            <a:r>
              <a:rPr lang="de-CH" baseline="0" dirty="0" smtClean="0"/>
              <a:t> </a:t>
            </a:r>
            <a:r>
              <a:rPr lang="de-CH" baseline="0" dirty="0" err="1" smtClean="0"/>
              <a:t>result</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extended</a:t>
            </a:r>
            <a:r>
              <a:rPr lang="de-CH" baseline="0" dirty="0" smtClean="0"/>
              <a:t> </a:t>
            </a:r>
            <a:r>
              <a:rPr lang="de-CH" baseline="0" dirty="0" err="1" smtClean="0"/>
              <a:t>reconstruction</a:t>
            </a:r>
            <a:r>
              <a:rPr lang="de-CH" baseline="0" dirty="0" smtClean="0"/>
              <a:t> will not </a:t>
            </a:r>
            <a:r>
              <a:rPr lang="de-CH" baseline="0" dirty="0" err="1" smtClean="0"/>
              <a:t>converge</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correct</a:t>
            </a:r>
            <a:r>
              <a:rPr lang="de-CH" baseline="0" dirty="0" smtClean="0"/>
              <a:t> </a:t>
            </a:r>
            <a:r>
              <a:rPr lang="de-CH" baseline="0" dirty="0" err="1" smtClean="0"/>
              <a:t>image</a:t>
            </a:r>
            <a:r>
              <a:rPr lang="de-CH" baseline="0" dirty="0" smtClean="0"/>
              <a:t>, </a:t>
            </a:r>
            <a:r>
              <a:rPr lang="de-CH" baseline="0" dirty="0" err="1" smtClean="0"/>
              <a:t>even</a:t>
            </a:r>
            <a:r>
              <a:rPr lang="de-CH" baseline="0" dirty="0" smtClean="0"/>
              <a:t> </a:t>
            </a:r>
            <a:r>
              <a:rPr lang="de-CH" baseline="0" dirty="0" err="1" smtClean="0"/>
              <a:t>if</a:t>
            </a:r>
            <a:r>
              <a:rPr lang="de-CH" baseline="0" dirty="0" smtClean="0"/>
              <a:t> </a:t>
            </a:r>
            <a:r>
              <a:rPr lang="de-CH" baseline="0" dirty="0" err="1" smtClean="0"/>
              <a:t>we</a:t>
            </a:r>
            <a:r>
              <a:rPr lang="de-CH" baseline="0" dirty="0" smtClean="0"/>
              <a:t> </a:t>
            </a:r>
            <a:r>
              <a:rPr lang="de-CH" baseline="0" dirty="0" err="1" smtClean="0"/>
              <a:t>compute</a:t>
            </a:r>
            <a:r>
              <a:rPr lang="de-CH" baseline="0" dirty="0" smtClean="0"/>
              <a:t> an </a:t>
            </a:r>
          </a:p>
          <a:p>
            <a:r>
              <a:rPr lang="de-CH" baseline="0" dirty="0" smtClean="0"/>
              <a:t>Infinite </a:t>
            </a:r>
            <a:r>
              <a:rPr lang="de-CH" baseline="0" dirty="0" err="1" smtClean="0"/>
              <a:t>number</a:t>
            </a:r>
            <a:r>
              <a:rPr lang="de-CH" baseline="0" dirty="0" smtClean="0"/>
              <a:t> </a:t>
            </a:r>
            <a:r>
              <a:rPr lang="de-CH" baseline="0" dirty="0" err="1" smtClean="0"/>
              <a:t>of</a:t>
            </a:r>
            <a:r>
              <a:rPr lang="de-CH" baseline="0" dirty="0" smtClean="0"/>
              <a:t> </a:t>
            </a:r>
            <a:r>
              <a:rPr lang="de-CH" baseline="0" dirty="0" err="1" smtClean="0"/>
              <a:t>samples</a:t>
            </a:r>
            <a:r>
              <a:rPr lang="de-CH" baseline="0" dirty="0" smtClean="0"/>
              <a:t>. </a:t>
            </a:r>
          </a:p>
        </p:txBody>
      </p:sp>
      <p:sp>
        <p:nvSpPr>
          <p:cNvPr id="4" name="Foliennummernplatzhalter 3"/>
          <p:cNvSpPr>
            <a:spLocks noGrp="1"/>
          </p:cNvSpPr>
          <p:nvPr>
            <p:ph type="sldNum" sz="quarter" idx="10"/>
          </p:nvPr>
        </p:nvSpPr>
        <p:spPr/>
        <p:txBody>
          <a:bodyPr/>
          <a:lstStyle/>
          <a:p>
            <a:fld id="{1D079FE1-E66A-4B4D-9760-05A421C39791}" type="slidenum">
              <a:rPr lang="de-CH" smtClean="0"/>
              <a:t>21</a:t>
            </a:fld>
            <a:endParaRPr lang="de-CH"/>
          </a:p>
        </p:txBody>
      </p:sp>
    </p:spTree>
    <p:extLst>
      <p:ext uri="{BB962C8B-B14F-4D97-AF65-F5344CB8AC3E}">
        <p14:creationId xmlns:p14="http://schemas.microsoft.com/office/powerpoint/2010/main" val="196765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In </a:t>
            </a:r>
            <a:r>
              <a:rPr lang="de-CH" dirty="0" err="1" smtClean="0"/>
              <a:t>practice</a:t>
            </a:r>
            <a:r>
              <a:rPr lang="de-CH" dirty="0" smtClean="0"/>
              <a:t> </a:t>
            </a:r>
            <a:r>
              <a:rPr lang="de-CH" dirty="0" err="1" smtClean="0"/>
              <a:t>this</a:t>
            </a:r>
            <a:r>
              <a:rPr lang="de-CH" dirty="0" smtClean="0"/>
              <a:t> </a:t>
            </a:r>
            <a:r>
              <a:rPr lang="de-CH" dirty="0" err="1" smtClean="0"/>
              <a:t>formulation</a:t>
            </a:r>
            <a:r>
              <a:rPr lang="de-CH" dirty="0" smtClean="0"/>
              <a:t> </a:t>
            </a:r>
            <a:r>
              <a:rPr lang="de-CH" dirty="0" err="1" smtClean="0"/>
              <a:t>however</a:t>
            </a:r>
            <a:r>
              <a:rPr lang="de-CH" dirty="0" smtClean="0"/>
              <a:t> </a:t>
            </a:r>
            <a:r>
              <a:rPr lang="de-CH" dirty="0" err="1" smtClean="0"/>
              <a:t>has</a:t>
            </a:r>
            <a:r>
              <a:rPr lang="de-CH" baseline="0" dirty="0" smtClean="0"/>
              <a:t> </a:t>
            </a:r>
            <a:r>
              <a:rPr lang="de-CH" baseline="0" dirty="0" err="1" smtClean="0"/>
              <a:t>one</a:t>
            </a:r>
            <a:r>
              <a:rPr lang="de-CH" baseline="0" dirty="0" smtClean="0"/>
              <a:t> fundamental </a:t>
            </a:r>
            <a:r>
              <a:rPr lang="de-CH" baseline="0" dirty="0" err="1" smtClean="0"/>
              <a:t>problem</a:t>
            </a:r>
            <a:r>
              <a:rPr lang="de-CH" baseline="0" dirty="0" smtClean="0"/>
              <a:t>.</a:t>
            </a:r>
            <a:endParaRPr lang="de-CH" dirty="0" smtClean="0"/>
          </a:p>
          <a:p>
            <a:r>
              <a:rPr lang="de-CH" dirty="0" err="1" smtClean="0"/>
              <a:t>Ideally</a:t>
            </a:r>
            <a:r>
              <a:rPr lang="de-CH" dirty="0" smtClean="0"/>
              <a:t>,</a:t>
            </a:r>
            <a:r>
              <a:rPr lang="de-CH" baseline="0" dirty="0" smtClean="0"/>
              <a:t> </a:t>
            </a:r>
            <a:r>
              <a:rPr lang="de-CH" baseline="0" dirty="0" err="1" smtClean="0"/>
              <a:t>the</a:t>
            </a:r>
            <a:r>
              <a:rPr lang="de-CH" baseline="0" dirty="0" smtClean="0"/>
              <a:t> </a:t>
            </a:r>
            <a:r>
              <a:rPr lang="de-CH" baseline="0" dirty="0" err="1" smtClean="0"/>
              <a:t>converged</a:t>
            </a:r>
            <a:r>
              <a:rPr lang="de-CH" baseline="0" dirty="0" smtClean="0"/>
              <a:t> </a:t>
            </a:r>
            <a:r>
              <a:rPr lang="de-CH" baseline="0" dirty="0" err="1" smtClean="0"/>
              <a:t>image</a:t>
            </a:r>
            <a:r>
              <a:rPr lang="de-CH" baseline="0" dirty="0" smtClean="0"/>
              <a:t> </a:t>
            </a:r>
            <a:r>
              <a:rPr lang="de-CH" baseline="0" dirty="0" err="1" smtClean="0"/>
              <a:t>should</a:t>
            </a:r>
            <a:r>
              <a:rPr lang="de-CH" baseline="0" dirty="0" smtClean="0"/>
              <a:t> </a:t>
            </a:r>
            <a:r>
              <a:rPr lang="de-CH" baseline="0" dirty="0" err="1" smtClean="0"/>
              <a:t>be</a:t>
            </a:r>
            <a:r>
              <a:rPr lang="de-CH" baseline="0" dirty="0" smtClean="0"/>
              <a:t> </a:t>
            </a:r>
            <a:r>
              <a:rPr lang="de-CH" baseline="0" dirty="0" err="1" smtClean="0"/>
              <a:t>locally</a:t>
            </a:r>
            <a:r>
              <a:rPr lang="de-CH" baseline="0" dirty="0" smtClean="0"/>
              <a:t> </a:t>
            </a:r>
            <a:r>
              <a:rPr lang="de-CH" baseline="0" dirty="0" err="1" smtClean="0"/>
              <a:t>exactly</a:t>
            </a:r>
            <a:r>
              <a:rPr lang="de-CH" baseline="0" dirty="0" smtClean="0"/>
              <a:t> </a:t>
            </a:r>
            <a:r>
              <a:rPr lang="de-CH" baseline="0" dirty="0" err="1" smtClean="0"/>
              <a:t>the</a:t>
            </a:r>
            <a:r>
              <a:rPr lang="de-CH" baseline="0" dirty="0" smtClean="0"/>
              <a:t> </a:t>
            </a:r>
            <a:r>
              <a:rPr lang="de-CH" baseline="0" dirty="0" err="1" smtClean="0"/>
              <a:t>sum</a:t>
            </a:r>
            <a:r>
              <a:rPr lang="de-CH" baseline="0" dirty="0" smtClean="0"/>
              <a:t> </a:t>
            </a:r>
            <a:r>
              <a:rPr lang="de-CH" baseline="0" dirty="0" err="1" smtClean="0"/>
              <a:t>of</a:t>
            </a:r>
            <a:r>
              <a:rPr lang="de-CH" baseline="0" dirty="0" smtClean="0"/>
              <a:t> </a:t>
            </a:r>
            <a:r>
              <a:rPr lang="de-CH" baseline="0" dirty="0" err="1" smtClean="0"/>
              <a:t>local</a:t>
            </a:r>
            <a:r>
              <a:rPr lang="de-CH" baseline="0" dirty="0" smtClean="0"/>
              <a:t> </a:t>
            </a:r>
            <a:r>
              <a:rPr lang="de-CH" baseline="0" dirty="0" err="1" smtClean="0"/>
              <a:t>feature</a:t>
            </a:r>
            <a:r>
              <a:rPr lang="de-CH" baseline="0" dirty="0" smtClean="0"/>
              <a:t> </a:t>
            </a:r>
            <a:r>
              <a:rPr lang="de-CH" baseline="0" dirty="0" err="1" smtClean="0"/>
              <a:t>patches</a:t>
            </a:r>
            <a:r>
              <a:rPr lang="de-CH" baseline="0" dirty="0" smtClean="0"/>
              <a:t>. </a:t>
            </a:r>
            <a:endParaRPr lang="de-CH" dirty="0" smtClean="0"/>
          </a:p>
          <a:p>
            <a:r>
              <a:rPr lang="de-CH" dirty="0" err="1" smtClean="0"/>
              <a:t>For</a:t>
            </a:r>
            <a:r>
              <a:rPr lang="de-CH" dirty="0" smtClean="0"/>
              <a:t> </a:t>
            </a:r>
            <a:r>
              <a:rPr lang="de-CH" dirty="0" err="1" smtClean="0"/>
              <a:t>some</a:t>
            </a:r>
            <a:r>
              <a:rPr lang="de-CH" dirty="0" smtClean="0"/>
              <a:t> </a:t>
            </a:r>
            <a:r>
              <a:rPr lang="de-CH" dirty="0" err="1" smtClean="0"/>
              <a:t>image</a:t>
            </a:r>
            <a:r>
              <a:rPr lang="de-CH" dirty="0" smtClean="0"/>
              <a:t> </a:t>
            </a:r>
            <a:r>
              <a:rPr lang="de-CH" dirty="0" err="1" smtClean="0"/>
              <a:t>regions</a:t>
            </a:r>
            <a:r>
              <a:rPr lang="de-CH" dirty="0" smtClean="0"/>
              <a:t> </a:t>
            </a:r>
            <a:r>
              <a:rPr lang="de-CH" dirty="0" err="1" smtClean="0"/>
              <a:t>the</a:t>
            </a:r>
            <a:r>
              <a:rPr lang="de-CH" dirty="0" smtClean="0"/>
              <a:t> </a:t>
            </a:r>
            <a:r>
              <a:rPr lang="de-CH" dirty="0" err="1" smtClean="0"/>
              <a:t>converged</a:t>
            </a:r>
            <a:r>
              <a:rPr lang="de-CH" dirty="0" smtClean="0"/>
              <a:t> </a:t>
            </a:r>
            <a:r>
              <a:rPr lang="de-CH" dirty="0" err="1" smtClean="0"/>
              <a:t>image</a:t>
            </a:r>
            <a:r>
              <a:rPr lang="de-CH" dirty="0" smtClean="0"/>
              <a:t> </a:t>
            </a:r>
            <a:r>
              <a:rPr lang="de-CH" dirty="0" err="1" smtClean="0"/>
              <a:t>actually</a:t>
            </a:r>
            <a:r>
              <a:rPr lang="de-CH" dirty="0" smtClean="0"/>
              <a:t> </a:t>
            </a:r>
            <a:r>
              <a:rPr lang="de-CH" dirty="0" err="1" smtClean="0"/>
              <a:t>is</a:t>
            </a:r>
            <a:r>
              <a:rPr lang="de-CH" baseline="0" dirty="0" smtClean="0"/>
              <a:t> </a:t>
            </a:r>
            <a:r>
              <a:rPr lang="de-CH" baseline="0" dirty="0" err="1" smtClean="0"/>
              <a:t>identical</a:t>
            </a:r>
            <a:r>
              <a:rPr lang="de-CH" baseline="0" dirty="0" smtClean="0"/>
              <a:t> </a:t>
            </a:r>
            <a:r>
              <a:rPr lang="de-CH" baseline="0" dirty="0" err="1" smtClean="0"/>
              <a:t>to</a:t>
            </a:r>
            <a:r>
              <a:rPr lang="de-CH" baseline="0" dirty="0" smtClean="0"/>
              <a:t> ist </a:t>
            </a:r>
            <a:r>
              <a:rPr lang="de-CH" baseline="0" dirty="0" err="1" smtClean="0"/>
              <a:t>projection</a:t>
            </a:r>
            <a:r>
              <a:rPr lang="de-CH" baseline="0" dirty="0" smtClean="0"/>
              <a:t> </a:t>
            </a:r>
            <a:r>
              <a:rPr lang="de-CH" baseline="0" dirty="0" err="1" smtClean="0"/>
              <a:t>onto</a:t>
            </a:r>
            <a:r>
              <a:rPr lang="de-CH" baseline="0" dirty="0" smtClean="0"/>
              <a:t> </a:t>
            </a:r>
            <a:r>
              <a:rPr lang="de-CH" baseline="0" dirty="0" err="1" smtClean="0"/>
              <a:t>the</a:t>
            </a:r>
            <a:r>
              <a:rPr lang="de-CH" baseline="0" dirty="0" smtClean="0"/>
              <a:t> </a:t>
            </a:r>
            <a:r>
              <a:rPr lang="de-CH" baseline="0" dirty="0" err="1" smtClean="0"/>
              <a:t>feature</a:t>
            </a:r>
            <a:r>
              <a:rPr lang="de-CH" baseline="0" dirty="0" smtClean="0"/>
              <a:t> </a:t>
            </a:r>
            <a:r>
              <a:rPr lang="de-CH" baseline="0" dirty="0" err="1" smtClean="0"/>
              <a:t>subspace</a:t>
            </a:r>
            <a:r>
              <a:rPr lang="de-CH" baseline="0" dirty="0" smtClean="0"/>
              <a:t>,</a:t>
            </a:r>
          </a:p>
          <a:p>
            <a:r>
              <a:rPr lang="de-CH" baseline="0" dirty="0" smtClean="0"/>
              <a:t>But </a:t>
            </a:r>
            <a:r>
              <a:rPr lang="de-CH" baseline="0" dirty="0" err="1" smtClean="0"/>
              <a:t>for</a:t>
            </a:r>
            <a:r>
              <a:rPr lang="de-CH" baseline="0" dirty="0" smtClean="0"/>
              <a:t> </a:t>
            </a:r>
            <a:r>
              <a:rPr lang="de-CH" baseline="0" dirty="0" err="1" smtClean="0"/>
              <a:t>some</a:t>
            </a:r>
            <a:r>
              <a:rPr lang="de-CH" baseline="0" dirty="0" smtClean="0"/>
              <a:t> </a:t>
            </a:r>
            <a:r>
              <a:rPr lang="de-CH" baseline="0" dirty="0" err="1" smtClean="0"/>
              <a:t>others</a:t>
            </a:r>
            <a:r>
              <a:rPr lang="de-CH" baseline="0" dirty="0" smtClean="0"/>
              <a:t> </a:t>
            </a:r>
            <a:r>
              <a:rPr lang="de-CH" baseline="0" dirty="0" err="1" smtClean="0"/>
              <a:t>this</a:t>
            </a:r>
            <a:r>
              <a:rPr lang="de-CH" baseline="0" dirty="0" smtClean="0"/>
              <a:t> </a:t>
            </a:r>
            <a:r>
              <a:rPr lang="de-CH" baseline="0" dirty="0" err="1" smtClean="0"/>
              <a:t>is</a:t>
            </a:r>
            <a:r>
              <a:rPr lang="de-CH" baseline="0" dirty="0" smtClean="0"/>
              <a:t> </a:t>
            </a:r>
            <a:r>
              <a:rPr lang="de-CH" baseline="0" dirty="0" err="1" smtClean="0"/>
              <a:t>clearly</a:t>
            </a:r>
            <a:r>
              <a:rPr lang="de-CH" baseline="0" dirty="0" smtClean="0"/>
              <a:t> not </a:t>
            </a:r>
            <a:r>
              <a:rPr lang="de-CH" baseline="0" dirty="0" err="1" smtClean="0"/>
              <a:t>the</a:t>
            </a:r>
            <a:r>
              <a:rPr lang="de-CH" baseline="0" dirty="0" smtClean="0"/>
              <a:t> </a:t>
            </a:r>
            <a:r>
              <a:rPr lang="de-CH" baseline="0" dirty="0" err="1" smtClean="0"/>
              <a:t>case</a:t>
            </a:r>
            <a:r>
              <a:rPr lang="de-CH" baseline="0" dirty="0" smtClean="0"/>
              <a:t>. </a:t>
            </a:r>
          </a:p>
          <a:p>
            <a:endParaRPr lang="de-CH" baseline="0" dirty="0" smtClean="0"/>
          </a:p>
          <a:p>
            <a:r>
              <a:rPr lang="de-CH" baseline="0" dirty="0" smtClean="0"/>
              <a:t>This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reconstruction</a:t>
            </a:r>
            <a:r>
              <a:rPr lang="de-CH" baseline="0" dirty="0" smtClean="0"/>
              <a:t> not </a:t>
            </a:r>
            <a:r>
              <a:rPr lang="de-CH" baseline="0" dirty="0" err="1" smtClean="0"/>
              <a:t>conistent</a:t>
            </a:r>
            <a:r>
              <a:rPr lang="de-CH" baseline="0" dirty="0" smtClean="0"/>
              <a:t>. This </a:t>
            </a:r>
            <a:r>
              <a:rPr lang="de-CH" baseline="0" dirty="0" err="1" smtClean="0"/>
              <a:t>means</a:t>
            </a:r>
            <a:r>
              <a:rPr lang="de-CH" baseline="0" dirty="0" smtClean="0"/>
              <a:t> </a:t>
            </a:r>
            <a:r>
              <a:rPr lang="de-CH" baseline="0" dirty="0" err="1" smtClean="0"/>
              <a:t>the</a:t>
            </a:r>
            <a:r>
              <a:rPr lang="de-CH" baseline="0" dirty="0" smtClean="0"/>
              <a:t> </a:t>
            </a:r>
            <a:r>
              <a:rPr lang="de-CH" baseline="0" dirty="0" err="1" smtClean="0"/>
              <a:t>result</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extended</a:t>
            </a:r>
            <a:r>
              <a:rPr lang="de-CH" baseline="0" dirty="0" smtClean="0"/>
              <a:t> </a:t>
            </a:r>
            <a:r>
              <a:rPr lang="de-CH" baseline="0" dirty="0" err="1" smtClean="0"/>
              <a:t>reconstruction</a:t>
            </a:r>
            <a:r>
              <a:rPr lang="de-CH" baseline="0" dirty="0" smtClean="0"/>
              <a:t> will not </a:t>
            </a:r>
            <a:r>
              <a:rPr lang="de-CH" baseline="0" dirty="0" err="1" smtClean="0"/>
              <a:t>converge</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correct</a:t>
            </a:r>
            <a:r>
              <a:rPr lang="de-CH" baseline="0" dirty="0" smtClean="0"/>
              <a:t> </a:t>
            </a:r>
            <a:r>
              <a:rPr lang="de-CH" baseline="0" dirty="0" err="1" smtClean="0"/>
              <a:t>image</a:t>
            </a:r>
            <a:r>
              <a:rPr lang="de-CH" baseline="0" dirty="0" smtClean="0"/>
              <a:t>, </a:t>
            </a:r>
            <a:r>
              <a:rPr lang="de-CH" baseline="0" dirty="0" err="1" smtClean="0"/>
              <a:t>even</a:t>
            </a:r>
            <a:r>
              <a:rPr lang="de-CH" baseline="0" dirty="0" smtClean="0"/>
              <a:t> </a:t>
            </a:r>
            <a:r>
              <a:rPr lang="de-CH" baseline="0" dirty="0" err="1" smtClean="0"/>
              <a:t>if</a:t>
            </a:r>
            <a:r>
              <a:rPr lang="de-CH" baseline="0" dirty="0" smtClean="0"/>
              <a:t> </a:t>
            </a:r>
            <a:r>
              <a:rPr lang="de-CH" baseline="0" dirty="0" err="1" smtClean="0"/>
              <a:t>we</a:t>
            </a:r>
            <a:r>
              <a:rPr lang="de-CH" baseline="0" dirty="0" smtClean="0"/>
              <a:t> </a:t>
            </a:r>
            <a:r>
              <a:rPr lang="de-CH" baseline="0" dirty="0" err="1" smtClean="0"/>
              <a:t>compute</a:t>
            </a:r>
            <a:r>
              <a:rPr lang="de-CH" baseline="0" dirty="0" smtClean="0"/>
              <a:t> an </a:t>
            </a:r>
          </a:p>
          <a:p>
            <a:r>
              <a:rPr lang="de-CH" baseline="0" dirty="0" smtClean="0"/>
              <a:t>Infinite </a:t>
            </a:r>
            <a:r>
              <a:rPr lang="de-CH" baseline="0" dirty="0" err="1" smtClean="0"/>
              <a:t>number</a:t>
            </a:r>
            <a:r>
              <a:rPr lang="de-CH" baseline="0" dirty="0" smtClean="0"/>
              <a:t> </a:t>
            </a:r>
            <a:r>
              <a:rPr lang="de-CH" baseline="0" dirty="0" err="1" smtClean="0"/>
              <a:t>of</a:t>
            </a:r>
            <a:r>
              <a:rPr lang="de-CH" baseline="0" dirty="0" smtClean="0"/>
              <a:t> </a:t>
            </a:r>
            <a:r>
              <a:rPr lang="de-CH" baseline="0" dirty="0" err="1" smtClean="0"/>
              <a:t>samples</a:t>
            </a:r>
            <a:r>
              <a:rPr lang="de-CH" baseline="0" dirty="0" smtClean="0"/>
              <a:t>. </a:t>
            </a:r>
          </a:p>
        </p:txBody>
      </p:sp>
      <p:sp>
        <p:nvSpPr>
          <p:cNvPr id="4" name="Foliennummernplatzhalter 3"/>
          <p:cNvSpPr>
            <a:spLocks noGrp="1"/>
          </p:cNvSpPr>
          <p:nvPr>
            <p:ph type="sldNum" sz="quarter" idx="10"/>
          </p:nvPr>
        </p:nvSpPr>
        <p:spPr/>
        <p:txBody>
          <a:bodyPr/>
          <a:lstStyle/>
          <a:p>
            <a:fld id="{1D079FE1-E66A-4B4D-9760-05A421C39791}" type="slidenum">
              <a:rPr lang="de-CH" smtClean="0"/>
              <a:t>22</a:t>
            </a:fld>
            <a:endParaRPr lang="de-CH"/>
          </a:p>
        </p:txBody>
      </p:sp>
    </p:spTree>
    <p:extLst>
      <p:ext uri="{BB962C8B-B14F-4D97-AF65-F5344CB8AC3E}">
        <p14:creationId xmlns:p14="http://schemas.microsoft.com/office/powerpoint/2010/main" val="3336661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smtClean="0"/>
              <a:t>Fortunately</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a </a:t>
            </a:r>
            <a:r>
              <a:rPr lang="de-CH" baseline="0" dirty="0" err="1" smtClean="0"/>
              <a:t>relatively</a:t>
            </a:r>
            <a:r>
              <a:rPr lang="de-CH" baseline="0" dirty="0" smtClean="0"/>
              <a:t> </a:t>
            </a:r>
            <a:r>
              <a:rPr lang="de-CH" baseline="0" dirty="0" err="1" smtClean="0"/>
              <a:t>straight</a:t>
            </a:r>
            <a:r>
              <a:rPr lang="de-CH" baseline="0" dirty="0" smtClean="0"/>
              <a:t> </a:t>
            </a:r>
            <a:r>
              <a:rPr lang="de-CH" baseline="0" dirty="0" err="1" smtClean="0"/>
              <a:t>forward</a:t>
            </a:r>
            <a:r>
              <a:rPr lang="de-CH" baseline="0" dirty="0" smtClean="0"/>
              <a:t> </a:t>
            </a:r>
            <a:r>
              <a:rPr lang="de-CH" baseline="0" dirty="0" err="1" smtClean="0"/>
              <a:t>solution</a:t>
            </a:r>
            <a:r>
              <a:rPr lang="de-CH" baseline="0" dirty="0" smtClean="0"/>
              <a:t> </a:t>
            </a:r>
            <a:r>
              <a:rPr lang="de-CH" baseline="0" dirty="0" err="1" smtClean="0"/>
              <a:t>to</a:t>
            </a:r>
            <a:r>
              <a:rPr lang="de-CH" baseline="0" dirty="0" smtClean="0"/>
              <a:t> </a:t>
            </a:r>
            <a:r>
              <a:rPr lang="de-CH" baseline="0" dirty="0" err="1" smtClean="0"/>
              <a:t>this</a:t>
            </a:r>
            <a:r>
              <a:rPr lang="de-CH" baseline="0" dirty="0" smtClean="0"/>
              <a:t> </a:t>
            </a:r>
            <a:r>
              <a:rPr lang="de-CH" baseline="0" dirty="0" err="1" smtClean="0"/>
              <a:t>problem</a:t>
            </a:r>
            <a:r>
              <a:rPr lang="de-CH" baseline="0" dirty="0" smtClean="0"/>
              <a:t>. </a:t>
            </a:r>
            <a:r>
              <a:rPr lang="de-CH" baseline="0" dirty="0" err="1" smtClean="0"/>
              <a:t>We</a:t>
            </a:r>
            <a:r>
              <a:rPr lang="de-CH" baseline="0" dirty="0" smtClean="0"/>
              <a:t> </a:t>
            </a:r>
            <a:r>
              <a:rPr lang="de-CH" baseline="0" dirty="0" err="1" smtClean="0"/>
              <a:t>can</a:t>
            </a:r>
            <a:r>
              <a:rPr lang="de-CH" baseline="0" dirty="0" smtClean="0"/>
              <a:t> </a:t>
            </a:r>
            <a:r>
              <a:rPr lang="de-CH" baseline="0" dirty="0" err="1" smtClean="0"/>
              <a:t>simply</a:t>
            </a:r>
            <a:r>
              <a:rPr lang="de-CH" baseline="0" dirty="0" smtClean="0"/>
              <a:t> </a:t>
            </a:r>
            <a:r>
              <a:rPr lang="de-CH" baseline="0" dirty="0" err="1" smtClean="0"/>
              <a:t>multiply</a:t>
            </a:r>
            <a:r>
              <a:rPr lang="de-CH" baseline="0" dirty="0" smtClean="0"/>
              <a:t> </a:t>
            </a:r>
            <a:r>
              <a:rPr lang="de-CH" baseline="0" dirty="0" err="1" smtClean="0"/>
              <a:t>our</a:t>
            </a:r>
            <a:r>
              <a:rPr lang="de-CH" baseline="0" dirty="0" smtClean="0"/>
              <a:t> </a:t>
            </a:r>
            <a:r>
              <a:rPr lang="de-CH" baseline="0" dirty="0" err="1" smtClean="0"/>
              <a:t>constraints</a:t>
            </a:r>
            <a:r>
              <a:rPr lang="de-CH" baseline="0" dirty="0" smtClean="0"/>
              <a:t> </a:t>
            </a:r>
            <a:r>
              <a:rPr lang="de-CH" baseline="0" dirty="0" err="1" smtClean="0"/>
              <a:t>by</a:t>
            </a:r>
            <a:r>
              <a:rPr lang="de-CH" baseline="0" dirty="0" smtClean="0"/>
              <a:t> an additional </a:t>
            </a:r>
            <a:r>
              <a:rPr lang="de-CH" baseline="0" dirty="0" err="1" smtClean="0"/>
              <a:t>weighting</a:t>
            </a:r>
            <a:r>
              <a:rPr lang="de-CH" baseline="0" dirty="0" smtClean="0"/>
              <a:t> </a:t>
            </a:r>
            <a:r>
              <a:rPr lang="de-CH" baseline="0" dirty="0" err="1" smtClean="0"/>
              <a:t>term</a:t>
            </a:r>
            <a:r>
              <a:rPr lang="de-CH" baseline="0" dirty="0" smtClean="0"/>
              <a:t>. </a:t>
            </a:r>
          </a:p>
          <a:p>
            <a:endParaRPr lang="de-CH" baseline="0" dirty="0" smtClean="0"/>
          </a:p>
          <a:p>
            <a:r>
              <a:rPr lang="de-CH" baseline="0" dirty="0" err="1" smtClean="0"/>
              <a:t>We</a:t>
            </a:r>
            <a:r>
              <a:rPr lang="de-CH" baseline="0" dirty="0" smtClean="0"/>
              <a:t> </a:t>
            </a:r>
            <a:r>
              <a:rPr lang="de-CH" baseline="0" dirty="0" err="1" smtClean="0"/>
              <a:t>take</a:t>
            </a:r>
            <a:r>
              <a:rPr lang="de-CH" baseline="0" dirty="0" smtClean="0"/>
              <a:t> </a:t>
            </a:r>
            <a:r>
              <a:rPr lang="de-CH" baseline="0" dirty="0" err="1" smtClean="0"/>
              <a:t>our</a:t>
            </a:r>
            <a:r>
              <a:rPr lang="de-CH" baseline="0" dirty="0" smtClean="0"/>
              <a:t> </a:t>
            </a:r>
            <a:r>
              <a:rPr lang="de-CH" baseline="0" dirty="0" err="1" smtClean="0"/>
              <a:t>error</a:t>
            </a:r>
            <a:r>
              <a:rPr lang="de-CH" baseline="0" dirty="0" smtClean="0"/>
              <a:t> </a:t>
            </a:r>
            <a:r>
              <a:rPr lang="de-CH" baseline="0" dirty="0" err="1" smtClean="0"/>
              <a:t>for</a:t>
            </a:r>
            <a:r>
              <a:rPr lang="de-CH" baseline="0" dirty="0" smtClean="0"/>
              <a:t> </a:t>
            </a:r>
            <a:r>
              <a:rPr lang="de-CH" baseline="0" dirty="0" err="1" smtClean="0"/>
              <a:t>each</a:t>
            </a:r>
            <a:r>
              <a:rPr lang="de-CH" baseline="0" dirty="0" smtClean="0"/>
              <a:t> </a:t>
            </a:r>
            <a:r>
              <a:rPr lang="de-CH" baseline="0" dirty="0" err="1" smtClean="0"/>
              <a:t>pixel</a:t>
            </a:r>
            <a:r>
              <a:rPr lang="de-CH" baseline="0" dirty="0" smtClean="0"/>
              <a:t> in a </a:t>
            </a:r>
            <a:r>
              <a:rPr lang="de-CH" baseline="0" dirty="0" err="1" smtClean="0"/>
              <a:t>small</a:t>
            </a:r>
            <a:r>
              <a:rPr lang="de-CH" baseline="0" dirty="0" smtClean="0"/>
              <a:t> </a:t>
            </a:r>
            <a:r>
              <a:rPr lang="de-CH" baseline="0" dirty="0" err="1" smtClean="0"/>
              <a:t>patch</a:t>
            </a:r>
            <a:r>
              <a:rPr lang="de-CH" baseline="0" dirty="0" smtClean="0"/>
              <a:t> </a:t>
            </a:r>
            <a:r>
              <a:rPr lang="de-CH" baseline="0" dirty="0" err="1" smtClean="0"/>
              <a:t>and</a:t>
            </a:r>
            <a:r>
              <a:rPr lang="de-CH" baseline="0" dirty="0" smtClean="0"/>
              <a:t> </a:t>
            </a:r>
            <a:r>
              <a:rPr lang="de-CH" baseline="0" dirty="0" err="1" smtClean="0"/>
              <a:t>multiply</a:t>
            </a:r>
            <a:r>
              <a:rPr lang="de-CH" baseline="0" dirty="0" smtClean="0"/>
              <a:t> </a:t>
            </a:r>
            <a:r>
              <a:rPr lang="de-CH" baseline="0" dirty="0" err="1" smtClean="0"/>
              <a:t>it</a:t>
            </a:r>
            <a:r>
              <a:rPr lang="de-CH" baseline="0" dirty="0" smtClean="0"/>
              <a:t> </a:t>
            </a:r>
            <a:r>
              <a:rPr lang="de-CH" baseline="0" dirty="0" err="1" smtClean="0"/>
              <a:t>by</a:t>
            </a:r>
            <a:r>
              <a:rPr lang="de-CH" baseline="0" dirty="0" smtClean="0"/>
              <a:t> per-pixel </a:t>
            </a:r>
            <a:r>
              <a:rPr lang="de-CH" baseline="0" dirty="0" err="1" smtClean="0"/>
              <a:t>weighting</a:t>
            </a:r>
            <a:r>
              <a:rPr lang="de-CH" baseline="0" dirty="0" smtClean="0"/>
              <a:t> </a:t>
            </a:r>
            <a:r>
              <a:rPr lang="de-CH" baseline="0" dirty="0" err="1" smtClean="0"/>
              <a:t>factors</a:t>
            </a:r>
            <a:r>
              <a:rPr lang="de-CH" baseline="0" dirty="0" smtClean="0"/>
              <a:t>. In </a:t>
            </a:r>
            <a:r>
              <a:rPr lang="de-CH" baseline="0" dirty="0" err="1" smtClean="0"/>
              <a:t>this</a:t>
            </a:r>
            <a:r>
              <a:rPr lang="de-CH" baseline="0" dirty="0" smtClean="0"/>
              <a:t> </a:t>
            </a:r>
            <a:r>
              <a:rPr lang="de-CH" baseline="0" dirty="0" err="1" smtClean="0"/>
              <a:t>example</a:t>
            </a:r>
            <a:r>
              <a:rPr lang="de-CH" baseline="0" dirty="0" smtClean="0"/>
              <a:t> </a:t>
            </a:r>
            <a:r>
              <a:rPr lang="de-CH" baseline="0" dirty="0" err="1" smtClean="0"/>
              <a:t>we</a:t>
            </a:r>
            <a:r>
              <a:rPr lang="de-CH" baseline="0" dirty="0" smtClean="0"/>
              <a:t> </a:t>
            </a:r>
            <a:r>
              <a:rPr lang="de-CH" baseline="0" dirty="0" err="1" smtClean="0"/>
              <a:t>have</a:t>
            </a:r>
            <a:r>
              <a:rPr lang="de-CH" baseline="0" dirty="0" smtClean="0"/>
              <a:t> </a:t>
            </a:r>
            <a:r>
              <a:rPr lang="de-CH" baseline="0" dirty="0" err="1" smtClean="0"/>
              <a:t>some</a:t>
            </a:r>
            <a:r>
              <a:rPr lang="de-CH" baseline="0" dirty="0" smtClean="0"/>
              <a:t> </a:t>
            </a:r>
            <a:r>
              <a:rPr lang="de-CH" baseline="0" dirty="0" err="1" smtClean="0"/>
              <a:t>pixels</a:t>
            </a:r>
            <a:r>
              <a:rPr lang="de-CH" baseline="0" dirty="0" smtClean="0"/>
              <a:t> </a:t>
            </a:r>
            <a:r>
              <a:rPr lang="de-CH" baseline="0" dirty="0" err="1" smtClean="0"/>
              <a:t>which</a:t>
            </a:r>
            <a:r>
              <a:rPr lang="de-CH" baseline="0" dirty="0" smtClean="0"/>
              <a:t> </a:t>
            </a:r>
            <a:r>
              <a:rPr lang="de-CH" baseline="0" dirty="0" err="1" smtClean="0"/>
              <a:t>are</a:t>
            </a:r>
            <a:r>
              <a:rPr lang="de-CH" baseline="0" dirty="0" smtClean="0"/>
              <a:t> </a:t>
            </a:r>
            <a:r>
              <a:rPr lang="de-CH" baseline="0" dirty="0" err="1" smtClean="0"/>
              <a:t>less</a:t>
            </a:r>
            <a:r>
              <a:rPr lang="de-CH" baseline="0" dirty="0" smtClean="0"/>
              <a:t> </a:t>
            </a:r>
            <a:r>
              <a:rPr lang="de-CH" baseline="0" dirty="0" err="1" smtClean="0"/>
              <a:t>important</a:t>
            </a:r>
            <a:r>
              <a:rPr lang="de-CH" baseline="0" dirty="0" smtClean="0"/>
              <a:t> </a:t>
            </a:r>
            <a:r>
              <a:rPr lang="de-CH" baseline="0" dirty="0" err="1" smtClean="0"/>
              <a:t>to</a:t>
            </a:r>
            <a:r>
              <a:rPr lang="de-CH" baseline="0" dirty="0" smtClean="0"/>
              <a:t> fit, </a:t>
            </a:r>
            <a:r>
              <a:rPr lang="de-CH" baseline="0" dirty="0" err="1" smtClean="0"/>
              <a:t>and</a:t>
            </a:r>
            <a:r>
              <a:rPr lang="de-CH" baseline="0" dirty="0" smtClean="0"/>
              <a:t> </a:t>
            </a:r>
            <a:r>
              <a:rPr lang="de-CH" baseline="0" dirty="0" err="1" smtClean="0"/>
              <a:t>some</a:t>
            </a:r>
            <a:r>
              <a:rPr lang="de-CH" baseline="0" dirty="0" smtClean="0"/>
              <a:t> </a:t>
            </a:r>
            <a:r>
              <a:rPr lang="de-CH" baseline="0" dirty="0" err="1" smtClean="0"/>
              <a:t>are</a:t>
            </a:r>
            <a:r>
              <a:rPr lang="de-CH" baseline="0" dirty="0" smtClean="0"/>
              <a:t> </a:t>
            </a:r>
            <a:r>
              <a:rPr lang="de-CH" baseline="0" dirty="0" err="1" smtClean="0"/>
              <a:t>more</a:t>
            </a:r>
            <a:r>
              <a:rPr lang="de-CH" baseline="0" dirty="0" smtClean="0"/>
              <a:t> </a:t>
            </a:r>
            <a:r>
              <a:rPr lang="de-CH" baseline="0" dirty="0" err="1" smtClean="0"/>
              <a:t>important</a:t>
            </a:r>
            <a:r>
              <a:rPr lang="de-CH" baseline="0" dirty="0" smtClean="0"/>
              <a:t>. The </a:t>
            </a:r>
            <a:r>
              <a:rPr lang="de-CH" baseline="0" dirty="0" err="1" smtClean="0"/>
              <a:t>weights</a:t>
            </a:r>
            <a:r>
              <a:rPr lang="de-CH" baseline="0" dirty="0" smtClean="0"/>
              <a:t> </a:t>
            </a:r>
            <a:r>
              <a:rPr lang="de-CH" baseline="0" dirty="0" err="1" smtClean="0"/>
              <a:t>are</a:t>
            </a:r>
            <a:r>
              <a:rPr lang="de-CH" baseline="0" dirty="0" smtClean="0"/>
              <a:t> </a:t>
            </a:r>
            <a:r>
              <a:rPr lang="de-CH" baseline="0" dirty="0" err="1" smtClean="0"/>
              <a:t>based</a:t>
            </a:r>
            <a:r>
              <a:rPr lang="de-CH" baseline="0" dirty="0" smtClean="0"/>
              <a:t> on NL-</a:t>
            </a:r>
            <a:r>
              <a:rPr lang="de-CH" baseline="0" dirty="0" err="1" smtClean="0"/>
              <a:t>means</a:t>
            </a:r>
            <a:r>
              <a:rPr lang="de-CH" baseline="0" dirty="0" smtClean="0"/>
              <a:t> </a:t>
            </a:r>
            <a:r>
              <a:rPr lang="de-CH" baseline="0" dirty="0" err="1" smtClean="0"/>
              <a:t>and</a:t>
            </a:r>
            <a:r>
              <a:rPr lang="de-CH" baseline="0" dirty="0" smtClean="0"/>
              <a:t> </a:t>
            </a:r>
            <a:r>
              <a:rPr lang="de-CH" baseline="0" dirty="0" err="1" smtClean="0"/>
              <a:t>crossbilateral</a:t>
            </a:r>
            <a:r>
              <a:rPr lang="de-CH" baseline="0" dirty="0" smtClean="0"/>
              <a:t> </a:t>
            </a:r>
            <a:r>
              <a:rPr lang="de-CH" baseline="0" dirty="0" err="1" smtClean="0"/>
              <a:t>filtering</a:t>
            </a:r>
            <a:r>
              <a:rPr lang="de-CH" baseline="0" dirty="0" smtClean="0"/>
              <a:t>, </a:t>
            </a:r>
            <a:r>
              <a:rPr lang="de-CH" baseline="0" dirty="0" err="1" smtClean="0"/>
              <a:t>essentially</a:t>
            </a:r>
            <a:r>
              <a:rPr lang="de-CH" baseline="0" dirty="0" smtClean="0"/>
              <a:t> </a:t>
            </a:r>
            <a:r>
              <a:rPr lang="de-CH" baseline="0" dirty="0" err="1" smtClean="0"/>
              <a:t>measuring</a:t>
            </a:r>
            <a:r>
              <a:rPr lang="de-CH" baseline="0" dirty="0" smtClean="0"/>
              <a:t> </a:t>
            </a:r>
            <a:r>
              <a:rPr lang="de-CH" baseline="0" dirty="0" err="1" smtClean="0"/>
              <a:t>the</a:t>
            </a:r>
            <a:r>
              <a:rPr lang="de-CH" baseline="0" dirty="0" smtClean="0"/>
              <a:t> </a:t>
            </a:r>
            <a:r>
              <a:rPr lang="de-CH" baseline="0" dirty="0" err="1" smtClean="0"/>
              <a:t>distance</a:t>
            </a:r>
            <a:r>
              <a:rPr lang="de-CH" baseline="0" dirty="0" smtClean="0"/>
              <a:t> </a:t>
            </a:r>
            <a:r>
              <a:rPr lang="de-CH" baseline="0" dirty="0" err="1" smtClean="0"/>
              <a:t>of</a:t>
            </a:r>
            <a:r>
              <a:rPr lang="de-CH" baseline="0" dirty="0" smtClean="0"/>
              <a:t> </a:t>
            </a:r>
            <a:r>
              <a:rPr lang="de-CH" baseline="0" dirty="0" err="1" smtClean="0"/>
              <a:t>each</a:t>
            </a:r>
            <a:r>
              <a:rPr lang="de-CH" baseline="0" dirty="0" smtClean="0"/>
              <a:t> </a:t>
            </a:r>
            <a:r>
              <a:rPr lang="de-CH" baseline="0" dirty="0" err="1" smtClean="0"/>
              <a:t>pixel</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central</a:t>
            </a:r>
            <a:r>
              <a:rPr lang="de-CH" baseline="0" dirty="0" smtClean="0"/>
              <a:t> </a:t>
            </a:r>
            <a:r>
              <a:rPr lang="de-CH" baseline="0" dirty="0" err="1" smtClean="0"/>
              <a:t>pixel</a:t>
            </a:r>
            <a:r>
              <a:rPr lang="de-CH" baseline="0" dirty="0" smtClean="0"/>
              <a:t>.</a:t>
            </a:r>
          </a:p>
          <a:p>
            <a:endParaRPr lang="de-CH" baseline="0" dirty="0" smtClean="0"/>
          </a:p>
          <a:p>
            <a:r>
              <a:rPr lang="de-CH" baseline="0" dirty="0" err="1" smtClean="0"/>
              <a:t>We</a:t>
            </a:r>
            <a:r>
              <a:rPr lang="de-CH" baseline="0" dirty="0" smtClean="0"/>
              <a:t> </a:t>
            </a:r>
            <a:r>
              <a:rPr lang="de-CH" baseline="0" dirty="0" err="1" smtClean="0"/>
              <a:t>then</a:t>
            </a:r>
            <a:r>
              <a:rPr lang="de-CH" baseline="0" dirty="0" smtClean="0"/>
              <a:t> </a:t>
            </a:r>
            <a:r>
              <a:rPr lang="de-CH" baseline="0" dirty="0" err="1" smtClean="0"/>
              <a:t>make</a:t>
            </a:r>
            <a:r>
              <a:rPr lang="de-CH" baseline="0" dirty="0" smtClean="0"/>
              <a:t> </a:t>
            </a:r>
            <a:r>
              <a:rPr lang="de-CH" baseline="0" dirty="0" err="1" smtClean="0"/>
              <a:t>the</a:t>
            </a:r>
            <a:r>
              <a:rPr lang="de-CH" baseline="0" dirty="0" smtClean="0"/>
              <a:t> </a:t>
            </a:r>
            <a:r>
              <a:rPr lang="de-CH" baseline="0" dirty="0" err="1" smtClean="0"/>
              <a:t>weights</a:t>
            </a:r>
            <a:r>
              <a:rPr lang="de-CH" baseline="0" dirty="0" smtClean="0"/>
              <a:t> </a:t>
            </a:r>
            <a:r>
              <a:rPr lang="de-CH" baseline="0" dirty="0" err="1" smtClean="0"/>
              <a:t>get</a:t>
            </a:r>
            <a:r>
              <a:rPr lang="de-CH" baseline="0" dirty="0" smtClean="0"/>
              <a:t> </a:t>
            </a:r>
            <a:r>
              <a:rPr lang="de-CH" baseline="0" dirty="0" err="1" smtClean="0"/>
              <a:t>more</a:t>
            </a:r>
            <a:r>
              <a:rPr lang="de-CH" baseline="0" dirty="0" smtClean="0"/>
              <a:t> </a:t>
            </a:r>
            <a:r>
              <a:rPr lang="de-CH" baseline="0" dirty="0" err="1" smtClean="0"/>
              <a:t>restrictive</a:t>
            </a:r>
            <a:r>
              <a:rPr lang="de-CH" baseline="0" dirty="0" smtClean="0"/>
              <a:t> </a:t>
            </a:r>
            <a:r>
              <a:rPr lang="de-CH" baseline="0" dirty="0" err="1" smtClean="0"/>
              <a:t>as</a:t>
            </a:r>
            <a:r>
              <a:rPr lang="de-CH" baseline="0" dirty="0" smtClean="0"/>
              <a:t> </a:t>
            </a:r>
            <a:r>
              <a:rPr lang="de-CH" baseline="0" dirty="0" err="1" smtClean="0"/>
              <a:t>variance</a:t>
            </a:r>
            <a:r>
              <a:rPr lang="de-CH" baseline="0" dirty="0" smtClean="0"/>
              <a:t> </a:t>
            </a:r>
            <a:r>
              <a:rPr lang="de-CH" baseline="0" dirty="0" err="1" smtClean="0"/>
              <a:t>decreases</a:t>
            </a:r>
            <a:r>
              <a:rPr lang="de-CH" baseline="0" dirty="0" smtClean="0"/>
              <a:t> </a:t>
            </a:r>
            <a:r>
              <a:rPr lang="de-CH" baseline="0" dirty="0" err="1" smtClean="0"/>
              <a:t>and</a:t>
            </a:r>
            <a:r>
              <a:rPr lang="de-CH" baseline="0" dirty="0" smtClean="0"/>
              <a:t> </a:t>
            </a:r>
            <a:r>
              <a:rPr lang="de-CH" baseline="0" dirty="0" err="1" smtClean="0"/>
              <a:t>thus</a:t>
            </a:r>
            <a:r>
              <a:rPr lang="de-CH" baseline="0" dirty="0" smtClean="0"/>
              <a:t> </a:t>
            </a:r>
            <a:r>
              <a:rPr lang="de-CH" baseline="0" dirty="0" err="1" smtClean="0"/>
              <a:t>the</a:t>
            </a:r>
            <a:r>
              <a:rPr lang="de-CH" baseline="0" dirty="0" smtClean="0"/>
              <a:t> </a:t>
            </a:r>
            <a:r>
              <a:rPr lang="de-CH" baseline="0" dirty="0" err="1" smtClean="0"/>
              <a:t>reconstruction</a:t>
            </a:r>
            <a:r>
              <a:rPr lang="de-CH" baseline="0" dirty="0" smtClean="0"/>
              <a:t> </a:t>
            </a:r>
            <a:r>
              <a:rPr lang="de-CH" baseline="0" dirty="0" err="1" smtClean="0"/>
              <a:t>is</a:t>
            </a:r>
            <a:r>
              <a:rPr lang="de-CH" baseline="0" dirty="0" smtClean="0"/>
              <a:t> </a:t>
            </a:r>
            <a:r>
              <a:rPr lang="de-CH" baseline="0" dirty="0" err="1" smtClean="0"/>
              <a:t>consistent</a:t>
            </a:r>
            <a:r>
              <a:rPr lang="de-CH" baseline="0" dirty="0" smtClean="0"/>
              <a:t>. In </a:t>
            </a:r>
            <a:r>
              <a:rPr lang="de-CH" baseline="0" dirty="0" err="1" smtClean="0"/>
              <a:t>the</a:t>
            </a:r>
            <a:r>
              <a:rPr lang="de-CH" baseline="0" dirty="0" smtClean="0"/>
              <a:t> </a:t>
            </a:r>
            <a:r>
              <a:rPr lang="de-CH" baseline="0" dirty="0" err="1" smtClean="0"/>
              <a:t>limit</a:t>
            </a:r>
            <a:r>
              <a:rPr lang="de-CH" baseline="0" dirty="0" smtClean="0"/>
              <a:t> </a:t>
            </a:r>
            <a:r>
              <a:rPr lang="de-CH" baseline="0" dirty="0" err="1" smtClean="0"/>
              <a:t>only</a:t>
            </a:r>
            <a:r>
              <a:rPr lang="de-CH" baseline="0" dirty="0" smtClean="0"/>
              <a:t> </a:t>
            </a:r>
            <a:r>
              <a:rPr lang="de-CH" baseline="0" dirty="0" err="1" smtClean="0"/>
              <a:t>the</a:t>
            </a:r>
            <a:r>
              <a:rPr lang="de-CH" baseline="0" dirty="0" smtClean="0"/>
              <a:t> </a:t>
            </a:r>
            <a:r>
              <a:rPr lang="de-CH" baseline="0" dirty="0" err="1" smtClean="0"/>
              <a:t>central</a:t>
            </a:r>
            <a:r>
              <a:rPr lang="de-CH" baseline="0" dirty="0" smtClean="0"/>
              <a:t> </a:t>
            </a:r>
            <a:r>
              <a:rPr lang="de-CH" baseline="0" dirty="0" err="1" smtClean="0"/>
              <a:t>pixel</a:t>
            </a:r>
            <a:r>
              <a:rPr lang="de-CH" baseline="0" dirty="0" smtClean="0"/>
              <a:t> will </a:t>
            </a:r>
            <a:r>
              <a:rPr lang="de-CH" baseline="0" dirty="0" err="1" smtClean="0"/>
              <a:t>have</a:t>
            </a:r>
            <a:r>
              <a:rPr lang="de-CH" baseline="0" dirty="0" smtClean="0"/>
              <a:t> a </a:t>
            </a:r>
            <a:r>
              <a:rPr lang="de-CH" baseline="0" dirty="0" err="1" smtClean="0"/>
              <a:t>weight</a:t>
            </a:r>
            <a:r>
              <a:rPr lang="de-CH" baseline="0" dirty="0" smtClean="0"/>
              <a:t> </a:t>
            </a:r>
            <a:endParaRPr lang="de-CH" dirty="0"/>
          </a:p>
        </p:txBody>
      </p:sp>
      <p:sp>
        <p:nvSpPr>
          <p:cNvPr id="4" name="Slide Number Placeholder 3"/>
          <p:cNvSpPr>
            <a:spLocks noGrp="1"/>
          </p:cNvSpPr>
          <p:nvPr>
            <p:ph type="sldNum" sz="quarter" idx="10"/>
          </p:nvPr>
        </p:nvSpPr>
        <p:spPr/>
        <p:txBody>
          <a:bodyPr/>
          <a:lstStyle/>
          <a:p>
            <a:fld id="{1D079FE1-E66A-4B4D-9760-05A421C39791}" type="slidenum">
              <a:rPr lang="de-CH" smtClean="0"/>
              <a:t>23</a:t>
            </a:fld>
            <a:endParaRPr lang="de-CH"/>
          </a:p>
        </p:txBody>
      </p:sp>
    </p:spTree>
    <p:extLst>
      <p:ext uri="{BB962C8B-B14F-4D97-AF65-F5344CB8AC3E}">
        <p14:creationId xmlns:p14="http://schemas.microsoft.com/office/powerpoint/2010/main" val="3141779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baseline="0" dirty="0" err="1" smtClean="0"/>
              <a:t>Under</a:t>
            </a:r>
            <a:r>
              <a:rPr lang="de-CH" baseline="0" dirty="0" smtClean="0"/>
              <a:t> </a:t>
            </a:r>
            <a:r>
              <a:rPr lang="de-CH" baseline="0" dirty="0" err="1" smtClean="0"/>
              <a:t>some</a:t>
            </a:r>
            <a:r>
              <a:rPr lang="de-CH" baseline="0" dirty="0" smtClean="0"/>
              <a:t> </a:t>
            </a:r>
            <a:r>
              <a:rPr lang="de-CH" baseline="0" dirty="0" err="1" smtClean="0"/>
              <a:t>slight</a:t>
            </a:r>
            <a:r>
              <a:rPr lang="de-CH" baseline="0" dirty="0" smtClean="0"/>
              <a:t> </a:t>
            </a:r>
            <a:r>
              <a:rPr lang="de-CH" baseline="0" dirty="0" err="1" smtClean="0"/>
              <a:t>simplications</a:t>
            </a:r>
            <a:r>
              <a:rPr lang="de-CH" baseline="0" dirty="0" smtClean="0"/>
              <a:t> </a:t>
            </a:r>
            <a:r>
              <a:rPr lang="de-CH" baseline="0" dirty="0" err="1" smtClean="0"/>
              <a:t>we</a:t>
            </a:r>
            <a:r>
              <a:rPr lang="de-CH" baseline="0" dirty="0" smtClean="0"/>
              <a:t> </a:t>
            </a:r>
            <a:r>
              <a:rPr lang="de-CH" baseline="0" dirty="0" err="1" smtClean="0"/>
              <a:t>can</a:t>
            </a:r>
            <a:r>
              <a:rPr lang="de-CH" baseline="0" dirty="0" smtClean="0"/>
              <a:t> do an </a:t>
            </a:r>
            <a:r>
              <a:rPr lang="de-CH" baseline="0" dirty="0" err="1" smtClean="0"/>
              <a:t>analytic</a:t>
            </a:r>
            <a:r>
              <a:rPr lang="de-CH" baseline="0" dirty="0" smtClean="0"/>
              <a:t> </a:t>
            </a:r>
            <a:r>
              <a:rPr lang="de-CH" baseline="0" dirty="0" err="1" smtClean="0"/>
              <a:t>error</a:t>
            </a:r>
            <a:r>
              <a:rPr lang="de-CH" baseline="0" dirty="0" smtClean="0"/>
              <a:t> </a:t>
            </a:r>
            <a:r>
              <a:rPr lang="de-CH" baseline="0" dirty="0" err="1" smtClean="0"/>
              <a:t>analysis</a:t>
            </a:r>
            <a:r>
              <a:rPr lang="de-CH" baseline="0" dirty="0" smtClean="0"/>
              <a:t> </a:t>
            </a:r>
            <a:r>
              <a:rPr lang="de-CH" baseline="0" dirty="0" err="1" smtClean="0"/>
              <a:t>for</a:t>
            </a:r>
            <a:r>
              <a:rPr lang="de-CH" baseline="0" dirty="0" smtClean="0"/>
              <a:t> </a:t>
            </a:r>
            <a:r>
              <a:rPr lang="de-CH" baseline="0" dirty="0" err="1" smtClean="0"/>
              <a:t>our</a:t>
            </a:r>
            <a:r>
              <a:rPr lang="de-CH" baseline="0" dirty="0" smtClean="0"/>
              <a:t> </a:t>
            </a:r>
            <a:r>
              <a:rPr lang="de-CH" baseline="0" dirty="0" err="1" smtClean="0"/>
              <a:t>method</a:t>
            </a:r>
            <a:r>
              <a:rPr lang="de-CH" baseline="0" dirty="0" smtClean="0"/>
              <a:t>.</a:t>
            </a:r>
          </a:p>
          <a:p>
            <a:endParaRPr lang="de-CH" baseline="0" dirty="0" smtClean="0"/>
          </a:p>
          <a:p>
            <a:r>
              <a:rPr lang="de-CH" baseline="0" dirty="0" err="1" smtClean="0"/>
              <a:t>Here</a:t>
            </a:r>
            <a:r>
              <a:rPr lang="de-CH" baseline="0" dirty="0" smtClean="0"/>
              <a:t> </a:t>
            </a:r>
            <a:r>
              <a:rPr lang="de-CH" baseline="0" dirty="0" err="1" smtClean="0"/>
              <a:t>we</a:t>
            </a:r>
            <a:r>
              <a:rPr lang="de-CH" baseline="0" dirty="0" smtClean="0"/>
              <a:t> </a:t>
            </a:r>
            <a:r>
              <a:rPr lang="de-CH" baseline="0" dirty="0" err="1" smtClean="0"/>
              <a:t>plot</a:t>
            </a:r>
            <a:r>
              <a:rPr lang="de-CH" baseline="0" dirty="0" smtClean="0"/>
              <a:t> </a:t>
            </a:r>
            <a:r>
              <a:rPr lang="de-CH" baseline="0" dirty="0" err="1" smtClean="0"/>
              <a:t>squared</a:t>
            </a:r>
            <a:r>
              <a:rPr lang="de-CH" baseline="0" dirty="0" smtClean="0"/>
              <a:t> </a:t>
            </a:r>
            <a:r>
              <a:rPr lang="de-CH" baseline="0" dirty="0" err="1" smtClean="0"/>
              <a:t>bias</a:t>
            </a:r>
            <a:r>
              <a:rPr lang="de-CH" baseline="0" dirty="0" smtClean="0"/>
              <a:t>  </a:t>
            </a:r>
            <a:r>
              <a:rPr lang="de-CH" baseline="0" dirty="0" err="1" smtClean="0"/>
              <a:t>over</a:t>
            </a:r>
            <a:r>
              <a:rPr lang="de-CH" baseline="0" dirty="0" smtClean="0"/>
              <a:t> </a:t>
            </a:r>
            <a:r>
              <a:rPr lang="de-CH" baseline="0" dirty="0" err="1" smtClean="0"/>
              <a:t>our</a:t>
            </a:r>
            <a:r>
              <a:rPr lang="de-CH" baseline="0" dirty="0" smtClean="0"/>
              <a:t> </a:t>
            </a:r>
            <a:r>
              <a:rPr lang="de-CH" baseline="0" dirty="0" err="1" smtClean="0"/>
              <a:t>reconstruction</a:t>
            </a:r>
            <a:r>
              <a:rPr lang="de-CH" baseline="0" dirty="0" smtClean="0"/>
              <a:t> </a:t>
            </a:r>
            <a:r>
              <a:rPr lang="de-CH" baseline="0" dirty="0" err="1" smtClean="0"/>
              <a:t>paraneters</a:t>
            </a:r>
            <a:r>
              <a:rPr lang="de-CH" baseline="0" dirty="0" smtClean="0"/>
              <a:t>. The </a:t>
            </a:r>
            <a:r>
              <a:rPr lang="de-CH" baseline="0" dirty="0" err="1" smtClean="0"/>
              <a:t>parameters</a:t>
            </a:r>
            <a:r>
              <a:rPr lang="de-CH" baseline="0" dirty="0" smtClean="0"/>
              <a:t> </a:t>
            </a:r>
            <a:r>
              <a:rPr lang="de-CH" baseline="0" dirty="0" err="1" smtClean="0"/>
              <a:t>are</a:t>
            </a:r>
            <a:r>
              <a:rPr lang="de-CH" baseline="0" dirty="0" smtClean="0"/>
              <a:t> </a:t>
            </a:r>
            <a:r>
              <a:rPr lang="de-CH" baseline="0" dirty="0" err="1" smtClean="0"/>
              <a:t>the</a:t>
            </a:r>
            <a:r>
              <a:rPr lang="de-CH" baseline="0" dirty="0" smtClean="0"/>
              <a:t> </a:t>
            </a:r>
            <a:r>
              <a:rPr lang="de-CH" baseline="0" dirty="0" err="1" smtClean="0"/>
              <a:t>base</a:t>
            </a:r>
            <a:r>
              <a:rPr lang="de-CH" baseline="0" dirty="0" smtClean="0"/>
              <a:t> </a:t>
            </a:r>
            <a:r>
              <a:rPr lang="de-CH" baseline="0" dirty="0" err="1" smtClean="0"/>
              <a:t>image</a:t>
            </a:r>
            <a:r>
              <a:rPr lang="de-CH" baseline="0" dirty="0" smtClean="0"/>
              <a:t> </a:t>
            </a:r>
            <a:r>
              <a:rPr lang="de-CH" baseline="0" dirty="0" err="1" smtClean="0"/>
              <a:t>weight</a:t>
            </a:r>
            <a:r>
              <a:rPr lang="de-CH" baseline="0" dirty="0" smtClean="0"/>
              <a:t> </a:t>
            </a:r>
            <a:r>
              <a:rPr lang="de-CH" baseline="0" dirty="0" err="1" smtClean="0"/>
              <a:t>alpha</a:t>
            </a:r>
            <a:r>
              <a:rPr lang="de-CH" baseline="0" dirty="0" smtClean="0"/>
              <a:t>, </a:t>
            </a:r>
            <a:r>
              <a:rPr lang="de-CH" baseline="0" dirty="0" err="1" smtClean="0"/>
              <a:t>the</a:t>
            </a:r>
            <a:r>
              <a:rPr lang="de-CH" baseline="0" dirty="0" smtClean="0"/>
              <a:t> </a:t>
            </a:r>
            <a:r>
              <a:rPr lang="de-CH" baseline="0" dirty="0" err="1" smtClean="0"/>
              <a:t>patch</a:t>
            </a:r>
            <a:r>
              <a:rPr lang="de-CH" baseline="0" dirty="0" smtClean="0"/>
              <a:t> </a:t>
            </a:r>
            <a:r>
              <a:rPr lang="de-CH" baseline="0" dirty="0" err="1" smtClean="0"/>
              <a:t>constraint</a:t>
            </a:r>
            <a:r>
              <a:rPr lang="de-CH" baseline="0" dirty="0" smtClean="0"/>
              <a:t> </a:t>
            </a:r>
            <a:r>
              <a:rPr lang="de-CH" baseline="0" dirty="0" err="1" smtClean="0"/>
              <a:t>weight</a:t>
            </a:r>
            <a:r>
              <a:rPr lang="de-CH" baseline="0" dirty="0" smtClean="0"/>
              <a:t> </a:t>
            </a:r>
            <a:r>
              <a:rPr lang="de-CH" baseline="0" dirty="0" err="1" smtClean="0"/>
              <a:t>beta</a:t>
            </a:r>
            <a:r>
              <a:rPr lang="de-CH" baseline="0" dirty="0" smtClean="0"/>
              <a:t> </a:t>
            </a:r>
            <a:r>
              <a:rPr lang="de-CH" baseline="0" dirty="0" err="1" smtClean="0"/>
              <a:t>and</a:t>
            </a:r>
            <a:r>
              <a:rPr lang="de-CH" baseline="0" dirty="0" smtClean="0"/>
              <a:t> </a:t>
            </a:r>
            <a:r>
              <a:rPr lang="de-CH" baseline="0" dirty="0" err="1" smtClean="0"/>
              <a:t>k_c</a:t>
            </a:r>
            <a:r>
              <a:rPr lang="de-CH" baseline="0" dirty="0" smtClean="0"/>
              <a:t>, </a:t>
            </a:r>
            <a:r>
              <a:rPr lang="de-CH" baseline="0" dirty="0" err="1" smtClean="0"/>
              <a:t>which</a:t>
            </a:r>
            <a:r>
              <a:rPr lang="de-CH" baseline="0" dirty="0" smtClean="0"/>
              <a:t> </a:t>
            </a:r>
            <a:r>
              <a:rPr lang="de-CH" baseline="0" dirty="0" err="1" smtClean="0"/>
              <a:t>controls</a:t>
            </a:r>
            <a:r>
              <a:rPr lang="de-CH" baseline="0" dirty="0" smtClean="0"/>
              <a:t> </a:t>
            </a:r>
            <a:r>
              <a:rPr lang="de-CH" baseline="0" dirty="0" err="1" smtClean="0"/>
              <a:t>the</a:t>
            </a:r>
            <a:r>
              <a:rPr lang="de-CH" baseline="0" dirty="0" smtClean="0"/>
              <a:t> </a:t>
            </a:r>
            <a:r>
              <a:rPr lang="de-CH" baseline="0" dirty="0" err="1" smtClean="0"/>
              <a:t>restrictiveness</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constraint</a:t>
            </a:r>
            <a:r>
              <a:rPr lang="de-CH" baseline="0" dirty="0" smtClean="0"/>
              <a:t> </a:t>
            </a:r>
            <a:r>
              <a:rPr lang="de-CH" baseline="0" dirty="0" err="1" smtClean="0"/>
              <a:t>weighting</a:t>
            </a:r>
            <a:r>
              <a:rPr lang="de-CH" baseline="0" dirty="0" smtClean="0"/>
              <a:t>. 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bias</a:t>
            </a:r>
            <a:r>
              <a:rPr lang="de-CH" baseline="0" dirty="0" smtClean="0"/>
              <a:t> </a:t>
            </a:r>
            <a:r>
              <a:rPr lang="de-CH" baseline="0" dirty="0" err="1" smtClean="0"/>
              <a:t>increaseases</a:t>
            </a:r>
            <a:r>
              <a:rPr lang="de-CH" baseline="0" dirty="0" smtClean="0"/>
              <a:t> </a:t>
            </a:r>
            <a:r>
              <a:rPr lang="de-CH" baseline="0" dirty="0" err="1" smtClean="0"/>
              <a:t>as</a:t>
            </a:r>
            <a:r>
              <a:rPr lang="de-CH" baseline="0" dirty="0" smtClean="0"/>
              <a:t> </a:t>
            </a:r>
            <a:r>
              <a:rPr lang="de-CH" baseline="0" dirty="0" err="1" smtClean="0"/>
              <a:t>we</a:t>
            </a:r>
            <a:r>
              <a:rPr lang="de-CH" baseline="0" dirty="0" smtClean="0"/>
              <a:t> </a:t>
            </a:r>
            <a:r>
              <a:rPr lang="de-CH" baseline="0" dirty="0" err="1" smtClean="0"/>
              <a:t>increase</a:t>
            </a:r>
            <a:r>
              <a:rPr lang="de-CH" baseline="0" dirty="0" smtClean="0"/>
              <a:t> </a:t>
            </a:r>
            <a:r>
              <a:rPr lang="de-CH" baseline="0" dirty="0" err="1" smtClean="0"/>
              <a:t>the</a:t>
            </a:r>
            <a:r>
              <a:rPr lang="de-CH" baseline="0" dirty="0" smtClean="0"/>
              <a:t> </a:t>
            </a:r>
            <a:r>
              <a:rPr lang="de-CH" baseline="0" dirty="0" err="1" smtClean="0"/>
              <a:t>parameter</a:t>
            </a:r>
            <a:r>
              <a:rPr lang="de-CH" baseline="0" dirty="0" smtClean="0"/>
              <a:t> </a:t>
            </a:r>
            <a:r>
              <a:rPr lang="de-CH" baseline="0" dirty="0" err="1" smtClean="0"/>
              <a:t>beta</a:t>
            </a:r>
            <a:r>
              <a:rPr lang="de-CH" baseline="0" dirty="0" smtClean="0"/>
              <a:t> </a:t>
            </a:r>
            <a:r>
              <a:rPr lang="de-CH" baseline="0" dirty="0" err="1" smtClean="0"/>
              <a:t>and</a:t>
            </a:r>
            <a:r>
              <a:rPr lang="de-CH" baseline="0" dirty="0" smtClean="0"/>
              <a:t> </a:t>
            </a:r>
            <a:r>
              <a:rPr lang="de-CH" baseline="0" dirty="0" err="1" smtClean="0"/>
              <a:t>lower</a:t>
            </a:r>
            <a:r>
              <a:rPr lang="de-CH" baseline="0" dirty="0" smtClean="0"/>
              <a:t> </a:t>
            </a:r>
            <a:r>
              <a:rPr lang="de-CH" baseline="0" dirty="0" err="1" smtClean="0"/>
              <a:t>the</a:t>
            </a:r>
            <a:r>
              <a:rPr lang="de-CH" baseline="0" dirty="0" smtClean="0"/>
              <a:t> </a:t>
            </a:r>
            <a:r>
              <a:rPr lang="de-CH" baseline="0" dirty="0" err="1" smtClean="0"/>
              <a:t>parameter</a:t>
            </a:r>
            <a:r>
              <a:rPr lang="de-CH" baseline="0" dirty="0" smtClean="0"/>
              <a:t> </a:t>
            </a:r>
            <a:r>
              <a:rPr lang="de-CH" baseline="0" dirty="0" err="1" smtClean="0"/>
              <a:t>alpha</a:t>
            </a:r>
            <a:r>
              <a:rPr lang="de-CH" baseline="0" dirty="0" smtClean="0"/>
              <a:t>. </a:t>
            </a:r>
          </a:p>
          <a:p>
            <a:endParaRPr lang="de-CH" baseline="0" dirty="0" smtClean="0"/>
          </a:p>
          <a:p>
            <a:r>
              <a:rPr lang="de-CH" baseline="0" dirty="0" err="1" smtClean="0"/>
              <a:t>We</a:t>
            </a:r>
            <a:r>
              <a:rPr lang="de-CH" baseline="0" dirty="0" smtClean="0"/>
              <a:t> </a:t>
            </a:r>
            <a:r>
              <a:rPr lang="de-CH" baseline="0" dirty="0" err="1" smtClean="0"/>
              <a:t>then</a:t>
            </a:r>
            <a:r>
              <a:rPr lang="de-CH" baseline="0" dirty="0" smtClean="0"/>
              <a:t> </a:t>
            </a:r>
            <a:r>
              <a:rPr lang="de-CH" baseline="0" dirty="0" err="1" smtClean="0"/>
              <a:t>plot</a:t>
            </a:r>
            <a:r>
              <a:rPr lang="de-CH" baseline="0" dirty="0" smtClean="0"/>
              <a:t> </a:t>
            </a:r>
            <a:r>
              <a:rPr lang="de-CH" baseline="0" dirty="0" err="1" smtClean="0"/>
              <a:t>the</a:t>
            </a:r>
            <a:r>
              <a:rPr lang="de-CH" baseline="0" dirty="0" smtClean="0"/>
              <a:t> </a:t>
            </a:r>
            <a:r>
              <a:rPr lang="de-CH" baseline="0" dirty="0" err="1" smtClean="0"/>
              <a:t>variance</a:t>
            </a:r>
            <a:r>
              <a:rPr lang="de-CH" baseline="0" dirty="0" smtClean="0"/>
              <a:t> </a:t>
            </a:r>
            <a:r>
              <a:rPr lang="de-CH" baseline="0" dirty="0" err="1" smtClean="0"/>
              <a:t>for</a:t>
            </a:r>
            <a:r>
              <a:rPr lang="de-CH" baseline="0" dirty="0" smtClean="0"/>
              <a:t> a </a:t>
            </a:r>
            <a:r>
              <a:rPr lang="de-CH" baseline="0" dirty="0" err="1" smtClean="0"/>
              <a:t>scenario</a:t>
            </a:r>
            <a:r>
              <a:rPr lang="de-CH" baseline="0" dirty="0" smtClean="0"/>
              <a:t> </a:t>
            </a:r>
            <a:r>
              <a:rPr lang="de-CH" baseline="0" dirty="0" err="1" smtClean="0"/>
              <a:t>with</a:t>
            </a:r>
            <a:r>
              <a:rPr lang="de-CH" baseline="0" dirty="0" smtClean="0"/>
              <a:t> </a:t>
            </a:r>
            <a:r>
              <a:rPr lang="de-CH" baseline="0" dirty="0" err="1" smtClean="0"/>
              <a:t>low</a:t>
            </a:r>
            <a:r>
              <a:rPr lang="de-CH" baseline="0" dirty="0" smtClean="0"/>
              <a:t> </a:t>
            </a:r>
            <a:r>
              <a:rPr lang="de-CH" baseline="0" dirty="0" err="1" smtClean="0"/>
              <a:t>noise</a:t>
            </a:r>
            <a:r>
              <a:rPr lang="de-CH" baseline="0" dirty="0" smtClean="0"/>
              <a:t>. The optimal </a:t>
            </a:r>
            <a:r>
              <a:rPr lang="de-CH" baseline="0" dirty="0" err="1" smtClean="0"/>
              <a:t>parameters</a:t>
            </a:r>
            <a:r>
              <a:rPr lang="de-CH" baseline="0" dirty="0" smtClean="0"/>
              <a:t> </a:t>
            </a:r>
            <a:r>
              <a:rPr lang="de-CH" baseline="0" dirty="0" err="1" smtClean="0"/>
              <a:t>with</a:t>
            </a:r>
            <a:r>
              <a:rPr lang="de-CH" baseline="0" dirty="0" smtClean="0"/>
              <a:t> </a:t>
            </a:r>
            <a:r>
              <a:rPr lang="de-CH" baseline="0" dirty="0" err="1" smtClean="0"/>
              <a:t>respect</a:t>
            </a:r>
            <a:r>
              <a:rPr lang="de-CH" baseline="0" dirty="0" smtClean="0"/>
              <a:t> </a:t>
            </a:r>
            <a:r>
              <a:rPr lang="de-CH" baseline="0" dirty="0" err="1" smtClean="0"/>
              <a:t>to</a:t>
            </a:r>
            <a:r>
              <a:rPr lang="de-CH" baseline="0" dirty="0" smtClean="0"/>
              <a:t> MSE </a:t>
            </a:r>
            <a:r>
              <a:rPr lang="de-CH" baseline="0" dirty="0" err="1" smtClean="0"/>
              <a:t>are</a:t>
            </a:r>
            <a:r>
              <a:rPr lang="de-CH" baseline="0" dirty="0" smtClean="0"/>
              <a:t> </a:t>
            </a:r>
            <a:r>
              <a:rPr lang="de-CH" baseline="0" dirty="0" err="1" smtClean="0"/>
              <a:t>marked</a:t>
            </a:r>
            <a:r>
              <a:rPr lang="de-CH" baseline="0" dirty="0" smtClean="0"/>
              <a:t> </a:t>
            </a:r>
            <a:r>
              <a:rPr lang="de-CH" baseline="0" dirty="0" err="1" smtClean="0"/>
              <a:t>using</a:t>
            </a:r>
            <a:r>
              <a:rPr lang="de-CH" baseline="0" dirty="0" smtClean="0"/>
              <a:t> </a:t>
            </a:r>
            <a:r>
              <a:rPr lang="de-CH" baseline="0" dirty="0" err="1" smtClean="0"/>
              <a:t>this</a:t>
            </a:r>
            <a:r>
              <a:rPr lang="de-CH" baseline="0" dirty="0" smtClean="0"/>
              <a:t> </a:t>
            </a:r>
            <a:r>
              <a:rPr lang="de-CH" baseline="0" dirty="0" err="1" smtClean="0"/>
              <a:t>red</a:t>
            </a:r>
            <a:r>
              <a:rPr lang="de-CH" baseline="0" dirty="0" smtClean="0"/>
              <a:t> </a:t>
            </a:r>
            <a:r>
              <a:rPr lang="de-CH" baseline="0" dirty="0" err="1" smtClean="0"/>
              <a:t>ellipse</a:t>
            </a:r>
            <a:r>
              <a:rPr lang="de-CH" baseline="0" dirty="0" smtClean="0"/>
              <a:t>. </a:t>
            </a:r>
          </a:p>
          <a:p>
            <a:endParaRPr lang="de-CH" baseline="0" dirty="0" smtClean="0"/>
          </a:p>
          <a:p>
            <a:r>
              <a:rPr lang="de-CH" baseline="0" dirty="0" err="1" smtClean="0"/>
              <a:t>If</a:t>
            </a:r>
            <a:r>
              <a:rPr lang="de-CH" baseline="0" dirty="0" smtClean="0"/>
              <a:t> </a:t>
            </a:r>
            <a:r>
              <a:rPr lang="de-CH" baseline="0" dirty="0" err="1" smtClean="0"/>
              <a:t>we</a:t>
            </a:r>
            <a:r>
              <a:rPr lang="de-CH" baseline="0" dirty="0" smtClean="0"/>
              <a:t> </a:t>
            </a:r>
            <a:r>
              <a:rPr lang="de-CH" baseline="0" dirty="0" err="1" smtClean="0"/>
              <a:t>plot</a:t>
            </a:r>
            <a:r>
              <a:rPr lang="de-CH" baseline="0" dirty="0" smtClean="0"/>
              <a:t> </a:t>
            </a:r>
            <a:r>
              <a:rPr lang="de-CH" baseline="0" dirty="0" err="1" smtClean="0"/>
              <a:t>the</a:t>
            </a:r>
            <a:r>
              <a:rPr lang="de-CH" baseline="0" dirty="0" smtClean="0"/>
              <a:t> </a:t>
            </a:r>
            <a:r>
              <a:rPr lang="de-CH" baseline="0" dirty="0" err="1" smtClean="0"/>
              <a:t>variance</a:t>
            </a:r>
            <a:r>
              <a:rPr lang="de-CH" baseline="0" dirty="0" smtClean="0"/>
              <a:t> </a:t>
            </a:r>
            <a:r>
              <a:rPr lang="de-CH" baseline="0" dirty="0" err="1" smtClean="0"/>
              <a:t>and</a:t>
            </a:r>
            <a:r>
              <a:rPr lang="de-CH" baseline="0" dirty="0" smtClean="0"/>
              <a:t> MSE </a:t>
            </a:r>
            <a:r>
              <a:rPr lang="de-CH" baseline="0" dirty="0" err="1" smtClean="0"/>
              <a:t>for</a:t>
            </a:r>
            <a:r>
              <a:rPr lang="de-CH" baseline="0" dirty="0" smtClean="0"/>
              <a:t> a </a:t>
            </a:r>
            <a:r>
              <a:rPr lang="de-CH" baseline="0" dirty="0" err="1" smtClean="0"/>
              <a:t>higher</a:t>
            </a:r>
            <a:r>
              <a:rPr lang="de-CH" baseline="0" dirty="0" smtClean="0"/>
              <a:t> </a:t>
            </a:r>
            <a:r>
              <a:rPr lang="de-CH" baseline="0" dirty="0" err="1" smtClean="0"/>
              <a:t>noise</a:t>
            </a:r>
            <a:r>
              <a:rPr lang="de-CH" baseline="0" dirty="0" smtClean="0"/>
              <a:t> </a:t>
            </a:r>
            <a:r>
              <a:rPr lang="de-CH" baseline="0" dirty="0" err="1" smtClean="0"/>
              <a:t>scenario</a:t>
            </a:r>
            <a:r>
              <a:rPr lang="de-CH" baseline="0" dirty="0" smtClean="0"/>
              <a:t> </a:t>
            </a:r>
            <a:r>
              <a:rPr lang="de-CH" baseline="0" dirty="0" err="1" smtClean="0"/>
              <a:t>we</a:t>
            </a:r>
            <a:r>
              <a:rPr lang="de-CH" baseline="0" dirty="0" smtClean="0"/>
              <a:t> </a:t>
            </a:r>
            <a:r>
              <a:rPr lang="de-CH" baseline="0" dirty="0" err="1" smtClean="0"/>
              <a:t>see</a:t>
            </a:r>
            <a:r>
              <a:rPr lang="de-CH" baseline="0" dirty="0" smtClean="0"/>
              <a:t> </a:t>
            </a:r>
            <a:r>
              <a:rPr lang="de-CH" baseline="0" dirty="0" err="1" smtClean="0"/>
              <a:t>that</a:t>
            </a:r>
            <a:r>
              <a:rPr lang="de-CH" baseline="0" dirty="0" smtClean="0"/>
              <a:t> </a:t>
            </a:r>
            <a:r>
              <a:rPr lang="de-CH" baseline="0" dirty="0" err="1" smtClean="0"/>
              <a:t>the</a:t>
            </a:r>
            <a:r>
              <a:rPr lang="de-CH" baseline="0" dirty="0" smtClean="0"/>
              <a:t> </a:t>
            </a:r>
            <a:r>
              <a:rPr lang="de-CH" baseline="0" dirty="0" err="1" smtClean="0"/>
              <a:t>ellipse</a:t>
            </a:r>
            <a:r>
              <a:rPr lang="de-CH" baseline="0" dirty="0" smtClean="0"/>
              <a:t> </a:t>
            </a:r>
            <a:r>
              <a:rPr lang="de-CH" baseline="0" dirty="0" err="1" smtClean="0"/>
              <a:t>basically</a:t>
            </a:r>
            <a:r>
              <a:rPr lang="de-CH" baseline="0" dirty="0" smtClean="0"/>
              <a:t> </a:t>
            </a:r>
            <a:r>
              <a:rPr lang="de-CH" baseline="0" dirty="0" err="1" smtClean="0"/>
              <a:t>shifts</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right</a:t>
            </a:r>
            <a:r>
              <a:rPr lang="de-CH" baseline="0" dirty="0" smtClean="0"/>
              <a:t>. This </a:t>
            </a:r>
            <a:r>
              <a:rPr lang="de-CH" baseline="0" dirty="0" err="1" smtClean="0"/>
              <a:t>means</a:t>
            </a:r>
            <a:r>
              <a:rPr lang="de-CH" baseline="0" dirty="0" smtClean="0"/>
              <a:t> </a:t>
            </a:r>
            <a:r>
              <a:rPr lang="de-CH" baseline="0" dirty="0" err="1" smtClean="0"/>
              <a:t>that</a:t>
            </a:r>
            <a:r>
              <a:rPr lang="de-CH" baseline="0" dirty="0" smtClean="0"/>
              <a:t> </a:t>
            </a:r>
            <a:r>
              <a:rPr lang="de-CH" baseline="0" dirty="0" err="1" smtClean="0"/>
              <a:t>the</a:t>
            </a:r>
            <a:r>
              <a:rPr lang="de-CH" baseline="0" dirty="0" smtClean="0"/>
              <a:t> optimal </a:t>
            </a:r>
            <a:r>
              <a:rPr lang="de-CH" baseline="0" dirty="0" err="1" smtClean="0"/>
              <a:t>alpha</a:t>
            </a:r>
            <a:r>
              <a:rPr lang="de-CH" baseline="0" dirty="0" smtClean="0"/>
              <a:t> </a:t>
            </a:r>
            <a:r>
              <a:rPr lang="de-CH" baseline="0" dirty="0" err="1" smtClean="0"/>
              <a:t>to</a:t>
            </a:r>
            <a:r>
              <a:rPr lang="de-CH" baseline="0" dirty="0" smtClean="0"/>
              <a:t> </a:t>
            </a:r>
            <a:r>
              <a:rPr lang="de-CH" baseline="0" dirty="0" err="1" smtClean="0"/>
              <a:t>chose</a:t>
            </a:r>
            <a:r>
              <a:rPr lang="de-CH" baseline="0" dirty="0" smtClean="0"/>
              <a:t> </a:t>
            </a:r>
            <a:r>
              <a:rPr lang="de-CH" baseline="0" dirty="0" err="1" smtClean="0"/>
              <a:t>stays</a:t>
            </a:r>
            <a:r>
              <a:rPr lang="de-CH" baseline="0" dirty="0" smtClean="0"/>
              <a:t> </a:t>
            </a:r>
            <a:r>
              <a:rPr lang="de-CH" baseline="0" dirty="0" err="1" smtClean="0"/>
              <a:t>the</a:t>
            </a:r>
            <a:r>
              <a:rPr lang="de-CH" baseline="0" dirty="0" smtClean="0"/>
              <a:t> same </a:t>
            </a:r>
            <a:r>
              <a:rPr lang="de-CH" baseline="0" dirty="0" err="1" smtClean="0"/>
              <a:t>and</a:t>
            </a:r>
            <a:r>
              <a:rPr lang="de-CH" baseline="0" dirty="0" smtClean="0"/>
              <a:t> </a:t>
            </a:r>
            <a:r>
              <a:rPr lang="de-CH" baseline="0" dirty="0" err="1" smtClean="0"/>
              <a:t>does</a:t>
            </a:r>
            <a:r>
              <a:rPr lang="de-CH" baseline="0" dirty="0" smtClean="0"/>
              <a:t> not</a:t>
            </a:r>
          </a:p>
          <a:p>
            <a:r>
              <a:rPr lang="de-CH" baseline="0" dirty="0" err="1" smtClean="0"/>
              <a:t>depend</a:t>
            </a:r>
            <a:r>
              <a:rPr lang="de-CH" baseline="0" dirty="0" smtClean="0"/>
              <a:t> on </a:t>
            </a:r>
            <a:r>
              <a:rPr lang="de-CH" baseline="0" dirty="0" err="1" smtClean="0"/>
              <a:t>the</a:t>
            </a:r>
            <a:r>
              <a:rPr lang="de-CH" baseline="0" dirty="0" smtClean="0"/>
              <a:t> </a:t>
            </a:r>
            <a:r>
              <a:rPr lang="de-CH" baseline="0" dirty="0" err="1" smtClean="0"/>
              <a:t>noise</a:t>
            </a:r>
            <a:r>
              <a:rPr lang="de-CH" baseline="0" dirty="0" smtClean="0"/>
              <a:t> </a:t>
            </a:r>
            <a:r>
              <a:rPr lang="de-CH" baseline="0" dirty="0" err="1" smtClean="0"/>
              <a:t>level</a:t>
            </a:r>
            <a:r>
              <a:rPr lang="de-CH" baseline="0" dirty="0" smtClean="0"/>
              <a:t>. Beta </a:t>
            </a:r>
            <a:r>
              <a:rPr lang="de-CH" baseline="0" dirty="0" err="1" smtClean="0"/>
              <a:t>offers</a:t>
            </a:r>
            <a:r>
              <a:rPr lang="de-CH" baseline="0" dirty="0" smtClean="0"/>
              <a:t> a </a:t>
            </a:r>
            <a:r>
              <a:rPr lang="de-CH" baseline="0" dirty="0" err="1" smtClean="0"/>
              <a:t>bias</a:t>
            </a:r>
            <a:r>
              <a:rPr lang="de-CH" baseline="0" dirty="0" smtClean="0"/>
              <a:t> </a:t>
            </a:r>
            <a:r>
              <a:rPr lang="de-CH" baseline="0" dirty="0" err="1" smtClean="0"/>
              <a:t>variance</a:t>
            </a:r>
            <a:r>
              <a:rPr lang="de-CH" baseline="0" dirty="0" smtClean="0"/>
              <a:t> trade-off</a:t>
            </a:r>
          </a:p>
          <a:p>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t>24</a:t>
            </a:fld>
            <a:endParaRPr lang="de-CH"/>
          </a:p>
        </p:txBody>
      </p:sp>
    </p:spTree>
    <p:extLst>
      <p:ext uri="{BB962C8B-B14F-4D97-AF65-F5344CB8AC3E}">
        <p14:creationId xmlns:p14="http://schemas.microsoft.com/office/powerpoint/2010/main" val="154253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baseline="0" dirty="0" err="1" smtClean="0"/>
              <a:t>Under</a:t>
            </a:r>
            <a:r>
              <a:rPr lang="de-CH" baseline="0" dirty="0" smtClean="0"/>
              <a:t> </a:t>
            </a:r>
            <a:r>
              <a:rPr lang="de-CH" baseline="0" dirty="0" err="1" smtClean="0"/>
              <a:t>some</a:t>
            </a:r>
            <a:r>
              <a:rPr lang="de-CH" baseline="0" dirty="0" smtClean="0"/>
              <a:t> </a:t>
            </a:r>
            <a:r>
              <a:rPr lang="de-CH" baseline="0" dirty="0" err="1" smtClean="0"/>
              <a:t>slight</a:t>
            </a:r>
            <a:r>
              <a:rPr lang="de-CH" baseline="0" dirty="0" smtClean="0"/>
              <a:t> </a:t>
            </a:r>
            <a:r>
              <a:rPr lang="de-CH" baseline="0" dirty="0" err="1" smtClean="0"/>
              <a:t>simplications</a:t>
            </a:r>
            <a:r>
              <a:rPr lang="de-CH" baseline="0" dirty="0" smtClean="0"/>
              <a:t> </a:t>
            </a:r>
            <a:r>
              <a:rPr lang="de-CH" baseline="0" dirty="0" err="1" smtClean="0"/>
              <a:t>we</a:t>
            </a:r>
            <a:r>
              <a:rPr lang="de-CH" baseline="0" dirty="0" smtClean="0"/>
              <a:t> </a:t>
            </a:r>
            <a:r>
              <a:rPr lang="de-CH" baseline="0" dirty="0" err="1" smtClean="0"/>
              <a:t>can</a:t>
            </a:r>
            <a:r>
              <a:rPr lang="de-CH" baseline="0" dirty="0" smtClean="0"/>
              <a:t> do an </a:t>
            </a:r>
            <a:r>
              <a:rPr lang="de-CH" baseline="0" dirty="0" err="1" smtClean="0"/>
              <a:t>analytic</a:t>
            </a:r>
            <a:r>
              <a:rPr lang="de-CH" baseline="0" dirty="0" smtClean="0"/>
              <a:t> </a:t>
            </a:r>
            <a:r>
              <a:rPr lang="de-CH" baseline="0" dirty="0" err="1" smtClean="0"/>
              <a:t>error</a:t>
            </a:r>
            <a:r>
              <a:rPr lang="de-CH" baseline="0" dirty="0" smtClean="0"/>
              <a:t> </a:t>
            </a:r>
            <a:r>
              <a:rPr lang="de-CH" baseline="0" dirty="0" err="1" smtClean="0"/>
              <a:t>analysis</a:t>
            </a:r>
            <a:r>
              <a:rPr lang="de-CH" baseline="0" dirty="0" smtClean="0"/>
              <a:t> </a:t>
            </a:r>
            <a:r>
              <a:rPr lang="de-CH" baseline="0" dirty="0" err="1" smtClean="0"/>
              <a:t>for</a:t>
            </a:r>
            <a:r>
              <a:rPr lang="de-CH" baseline="0" dirty="0" smtClean="0"/>
              <a:t> </a:t>
            </a:r>
            <a:r>
              <a:rPr lang="de-CH" baseline="0" dirty="0" err="1" smtClean="0"/>
              <a:t>our</a:t>
            </a:r>
            <a:r>
              <a:rPr lang="de-CH" baseline="0" dirty="0" smtClean="0"/>
              <a:t> </a:t>
            </a:r>
            <a:r>
              <a:rPr lang="de-CH" baseline="0" dirty="0" err="1" smtClean="0"/>
              <a:t>method</a:t>
            </a:r>
            <a:r>
              <a:rPr lang="de-CH" baseline="0" dirty="0" smtClean="0"/>
              <a:t>.</a:t>
            </a:r>
          </a:p>
          <a:p>
            <a:endParaRPr lang="de-CH" baseline="0" dirty="0" smtClean="0"/>
          </a:p>
          <a:p>
            <a:r>
              <a:rPr lang="de-CH" baseline="0" dirty="0" err="1" smtClean="0"/>
              <a:t>Here</a:t>
            </a:r>
            <a:r>
              <a:rPr lang="de-CH" baseline="0" dirty="0" smtClean="0"/>
              <a:t> </a:t>
            </a:r>
            <a:r>
              <a:rPr lang="de-CH" baseline="0" dirty="0" err="1" smtClean="0"/>
              <a:t>we</a:t>
            </a:r>
            <a:r>
              <a:rPr lang="de-CH" baseline="0" dirty="0" smtClean="0"/>
              <a:t> </a:t>
            </a:r>
            <a:r>
              <a:rPr lang="de-CH" baseline="0" dirty="0" err="1" smtClean="0"/>
              <a:t>plot</a:t>
            </a:r>
            <a:r>
              <a:rPr lang="de-CH" baseline="0" dirty="0" smtClean="0"/>
              <a:t> </a:t>
            </a:r>
            <a:r>
              <a:rPr lang="de-CH" baseline="0" dirty="0" err="1" smtClean="0"/>
              <a:t>squared</a:t>
            </a:r>
            <a:r>
              <a:rPr lang="de-CH" baseline="0" dirty="0" smtClean="0"/>
              <a:t> </a:t>
            </a:r>
            <a:r>
              <a:rPr lang="de-CH" baseline="0" dirty="0" err="1" smtClean="0"/>
              <a:t>bias</a:t>
            </a:r>
            <a:r>
              <a:rPr lang="de-CH" baseline="0" dirty="0" smtClean="0"/>
              <a:t>  </a:t>
            </a:r>
            <a:r>
              <a:rPr lang="de-CH" baseline="0" dirty="0" err="1" smtClean="0"/>
              <a:t>over</a:t>
            </a:r>
            <a:r>
              <a:rPr lang="de-CH" baseline="0" dirty="0" smtClean="0"/>
              <a:t> </a:t>
            </a:r>
            <a:r>
              <a:rPr lang="de-CH" baseline="0" dirty="0" err="1" smtClean="0"/>
              <a:t>our</a:t>
            </a:r>
            <a:r>
              <a:rPr lang="de-CH" baseline="0" dirty="0" smtClean="0"/>
              <a:t> </a:t>
            </a:r>
            <a:r>
              <a:rPr lang="de-CH" baseline="0" dirty="0" err="1" smtClean="0"/>
              <a:t>reconstruction</a:t>
            </a:r>
            <a:r>
              <a:rPr lang="de-CH" baseline="0" dirty="0" smtClean="0"/>
              <a:t> </a:t>
            </a:r>
            <a:r>
              <a:rPr lang="de-CH" baseline="0" dirty="0" err="1" smtClean="0"/>
              <a:t>paraneters</a:t>
            </a:r>
            <a:r>
              <a:rPr lang="de-CH" baseline="0" dirty="0" smtClean="0"/>
              <a:t>. The </a:t>
            </a:r>
            <a:r>
              <a:rPr lang="de-CH" baseline="0" dirty="0" err="1" smtClean="0"/>
              <a:t>parameters</a:t>
            </a:r>
            <a:r>
              <a:rPr lang="de-CH" baseline="0" dirty="0" smtClean="0"/>
              <a:t> </a:t>
            </a:r>
            <a:r>
              <a:rPr lang="de-CH" baseline="0" dirty="0" err="1" smtClean="0"/>
              <a:t>are</a:t>
            </a:r>
            <a:r>
              <a:rPr lang="de-CH" baseline="0" dirty="0" smtClean="0"/>
              <a:t> </a:t>
            </a:r>
            <a:r>
              <a:rPr lang="de-CH" baseline="0" dirty="0" err="1" smtClean="0"/>
              <a:t>the</a:t>
            </a:r>
            <a:r>
              <a:rPr lang="de-CH" baseline="0" dirty="0" smtClean="0"/>
              <a:t> </a:t>
            </a:r>
            <a:r>
              <a:rPr lang="de-CH" baseline="0" dirty="0" err="1" smtClean="0"/>
              <a:t>base</a:t>
            </a:r>
            <a:r>
              <a:rPr lang="de-CH" baseline="0" dirty="0" smtClean="0"/>
              <a:t> </a:t>
            </a:r>
            <a:r>
              <a:rPr lang="de-CH" baseline="0" dirty="0" err="1" smtClean="0"/>
              <a:t>image</a:t>
            </a:r>
            <a:r>
              <a:rPr lang="de-CH" baseline="0" dirty="0" smtClean="0"/>
              <a:t> </a:t>
            </a:r>
            <a:r>
              <a:rPr lang="de-CH" baseline="0" dirty="0" err="1" smtClean="0"/>
              <a:t>weight</a:t>
            </a:r>
            <a:r>
              <a:rPr lang="de-CH" baseline="0" dirty="0" smtClean="0"/>
              <a:t> </a:t>
            </a:r>
            <a:r>
              <a:rPr lang="de-CH" baseline="0" dirty="0" err="1" smtClean="0"/>
              <a:t>alpha</a:t>
            </a:r>
            <a:r>
              <a:rPr lang="de-CH" baseline="0" dirty="0" smtClean="0"/>
              <a:t>, </a:t>
            </a:r>
            <a:r>
              <a:rPr lang="de-CH" baseline="0" dirty="0" err="1" smtClean="0"/>
              <a:t>the</a:t>
            </a:r>
            <a:r>
              <a:rPr lang="de-CH" baseline="0" dirty="0" smtClean="0"/>
              <a:t> </a:t>
            </a:r>
            <a:r>
              <a:rPr lang="de-CH" baseline="0" dirty="0" err="1" smtClean="0"/>
              <a:t>patch</a:t>
            </a:r>
            <a:r>
              <a:rPr lang="de-CH" baseline="0" dirty="0" smtClean="0"/>
              <a:t> </a:t>
            </a:r>
            <a:r>
              <a:rPr lang="de-CH" baseline="0" dirty="0" err="1" smtClean="0"/>
              <a:t>constraint</a:t>
            </a:r>
            <a:r>
              <a:rPr lang="de-CH" baseline="0" dirty="0" smtClean="0"/>
              <a:t> </a:t>
            </a:r>
            <a:r>
              <a:rPr lang="de-CH" baseline="0" dirty="0" err="1" smtClean="0"/>
              <a:t>weight</a:t>
            </a:r>
            <a:r>
              <a:rPr lang="de-CH" baseline="0" dirty="0" smtClean="0"/>
              <a:t> </a:t>
            </a:r>
            <a:r>
              <a:rPr lang="de-CH" baseline="0" dirty="0" err="1" smtClean="0"/>
              <a:t>beta</a:t>
            </a:r>
            <a:r>
              <a:rPr lang="de-CH" baseline="0" dirty="0" smtClean="0"/>
              <a:t> </a:t>
            </a:r>
            <a:r>
              <a:rPr lang="de-CH" baseline="0" dirty="0" err="1" smtClean="0"/>
              <a:t>and</a:t>
            </a:r>
            <a:r>
              <a:rPr lang="de-CH" baseline="0" dirty="0" smtClean="0"/>
              <a:t> </a:t>
            </a:r>
            <a:r>
              <a:rPr lang="de-CH" baseline="0" dirty="0" err="1" smtClean="0"/>
              <a:t>k_c</a:t>
            </a:r>
            <a:r>
              <a:rPr lang="de-CH" baseline="0" dirty="0" smtClean="0"/>
              <a:t>, </a:t>
            </a:r>
            <a:r>
              <a:rPr lang="de-CH" baseline="0" dirty="0" err="1" smtClean="0"/>
              <a:t>which</a:t>
            </a:r>
            <a:r>
              <a:rPr lang="de-CH" baseline="0" dirty="0" smtClean="0"/>
              <a:t> </a:t>
            </a:r>
            <a:r>
              <a:rPr lang="de-CH" baseline="0" dirty="0" err="1" smtClean="0"/>
              <a:t>controls</a:t>
            </a:r>
            <a:r>
              <a:rPr lang="de-CH" baseline="0" dirty="0" smtClean="0"/>
              <a:t> </a:t>
            </a:r>
            <a:r>
              <a:rPr lang="de-CH" baseline="0" dirty="0" err="1" smtClean="0"/>
              <a:t>the</a:t>
            </a:r>
            <a:r>
              <a:rPr lang="de-CH" baseline="0" dirty="0" smtClean="0"/>
              <a:t> </a:t>
            </a:r>
            <a:r>
              <a:rPr lang="de-CH" baseline="0" dirty="0" err="1" smtClean="0"/>
              <a:t>restrictiveness</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constraint</a:t>
            </a:r>
            <a:r>
              <a:rPr lang="de-CH" baseline="0" dirty="0" smtClean="0"/>
              <a:t> </a:t>
            </a:r>
            <a:r>
              <a:rPr lang="de-CH" baseline="0" dirty="0" err="1" smtClean="0"/>
              <a:t>weighting</a:t>
            </a:r>
            <a:r>
              <a:rPr lang="de-CH" baseline="0" dirty="0" smtClean="0"/>
              <a:t>. 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bias</a:t>
            </a:r>
            <a:r>
              <a:rPr lang="de-CH" baseline="0" dirty="0" smtClean="0"/>
              <a:t> </a:t>
            </a:r>
            <a:r>
              <a:rPr lang="de-CH" baseline="0" dirty="0" err="1" smtClean="0"/>
              <a:t>increaseases</a:t>
            </a:r>
            <a:r>
              <a:rPr lang="de-CH" baseline="0" dirty="0" smtClean="0"/>
              <a:t> </a:t>
            </a:r>
            <a:r>
              <a:rPr lang="de-CH" baseline="0" dirty="0" err="1" smtClean="0"/>
              <a:t>as</a:t>
            </a:r>
            <a:r>
              <a:rPr lang="de-CH" baseline="0" dirty="0" smtClean="0"/>
              <a:t> </a:t>
            </a:r>
            <a:r>
              <a:rPr lang="de-CH" baseline="0" dirty="0" err="1" smtClean="0"/>
              <a:t>we</a:t>
            </a:r>
            <a:r>
              <a:rPr lang="de-CH" baseline="0" dirty="0" smtClean="0"/>
              <a:t> </a:t>
            </a:r>
            <a:r>
              <a:rPr lang="de-CH" baseline="0" dirty="0" err="1" smtClean="0"/>
              <a:t>increase</a:t>
            </a:r>
            <a:r>
              <a:rPr lang="de-CH" baseline="0" dirty="0" smtClean="0"/>
              <a:t> </a:t>
            </a:r>
            <a:r>
              <a:rPr lang="de-CH" baseline="0" dirty="0" err="1" smtClean="0"/>
              <a:t>the</a:t>
            </a:r>
            <a:r>
              <a:rPr lang="de-CH" baseline="0" dirty="0" smtClean="0"/>
              <a:t> </a:t>
            </a:r>
            <a:r>
              <a:rPr lang="de-CH" baseline="0" dirty="0" err="1" smtClean="0"/>
              <a:t>parameter</a:t>
            </a:r>
            <a:r>
              <a:rPr lang="de-CH" baseline="0" dirty="0" smtClean="0"/>
              <a:t> </a:t>
            </a:r>
            <a:r>
              <a:rPr lang="de-CH" baseline="0" dirty="0" err="1" smtClean="0"/>
              <a:t>beta</a:t>
            </a:r>
            <a:r>
              <a:rPr lang="de-CH" baseline="0" dirty="0" smtClean="0"/>
              <a:t> </a:t>
            </a:r>
            <a:r>
              <a:rPr lang="de-CH" baseline="0" dirty="0" err="1" smtClean="0"/>
              <a:t>and</a:t>
            </a:r>
            <a:r>
              <a:rPr lang="de-CH" baseline="0" dirty="0" smtClean="0"/>
              <a:t> </a:t>
            </a:r>
            <a:r>
              <a:rPr lang="de-CH" baseline="0" dirty="0" err="1" smtClean="0"/>
              <a:t>lower</a:t>
            </a:r>
            <a:r>
              <a:rPr lang="de-CH" baseline="0" dirty="0" smtClean="0"/>
              <a:t> </a:t>
            </a:r>
            <a:r>
              <a:rPr lang="de-CH" baseline="0" dirty="0" err="1" smtClean="0"/>
              <a:t>the</a:t>
            </a:r>
            <a:r>
              <a:rPr lang="de-CH" baseline="0" dirty="0" smtClean="0"/>
              <a:t> </a:t>
            </a:r>
            <a:r>
              <a:rPr lang="de-CH" baseline="0" dirty="0" err="1" smtClean="0"/>
              <a:t>parameter</a:t>
            </a:r>
            <a:r>
              <a:rPr lang="de-CH" baseline="0" dirty="0" smtClean="0"/>
              <a:t> </a:t>
            </a:r>
            <a:r>
              <a:rPr lang="de-CH" baseline="0" dirty="0" err="1" smtClean="0"/>
              <a:t>alpha</a:t>
            </a:r>
            <a:r>
              <a:rPr lang="de-CH" baseline="0" dirty="0" smtClean="0"/>
              <a:t>. </a:t>
            </a:r>
          </a:p>
          <a:p>
            <a:endParaRPr lang="de-CH" baseline="0" dirty="0" smtClean="0"/>
          </a:p>
          <a:p>
            <a:r>
              <a:rPr lang="de-CH" baseline="0" dirty="0" err="1" smtClean="0"/>
              <a:t>We</a:t>
            </a:r>
            <a:r>
              <a:rPr lang="de-CH" baseline="0" dirty="0" smtClean="0"/>
              <a:t> </a:t>
            </a:r>
            <a:r>
              <a:rPr lang="de-CH" baseline="0" dirty="0" err="1" smtClean="0"/>
              <a:t>then</a:t>
            </a:r>
            <a:r>
              <a:rPr lang="de-CH" baseline="0" dirty="0" smtClean="0"/>
              <a:t> </a:t>
            </a:r>
            <a:r>
              <a:rPr lang="de-CH" baseline="0" dirty="0" err="1" smtClean="0"/>
              <a:t>plot</a:t>
            </a:r>
            <a:r>
              <a:rPr lang="de-CH" baseline="0" dirty="0" smtClean="0"/>
              <a:t> </a:t>
            </a:r>
            <a:r>
              <a:rPr lang="de-CH" baseline="0" dirty="0" err="1" smtClean="0"/>
              <a:t>the</a:t>
            </a:r>
            <a:r>
              <a:rPr lang="de-CH" baseline="0" dirty="0" smtClean="0"/>
              <a:t> </a:t>
            </a:r>
            <a:r>
              <a:rPr lang="de-CH" baseline="0" dirty="0" err="1" smtClean="0"/>
              <a:t>variance</a:t>
            </a:r>
            <a:r>
              <a:rPr lang="de-CH" baseline="0" dirty="0" smtClean="0"/>
              <a:t> </a:t>
            </a:r>
            <a:r>
              <a:rPr lang="de-CH" baseline="0" dirty="0" err="1" smtClean="0"/>
              <a:t>for</a:t>
            </a:r>
            <a:r>
              <a:rPr lang="de-CH" baseline="0" dirty="0" smtClean="0"/>
              <a:t> a </a:t>
            </a:r>
            <a:r>
              <a:rPr lang="de-CH" baseline="0" dirty="0" err="1" smtClean="0"/>
              <a:t>scenario</a:t>
            </a:r>
            <a:r>
              <a:rPr lang="de-CH" baseline="0" dirty="0" smtClean="0"/>
              <a:t> </a:t>
            </a:r>
            <a:r>
              <a:rPr lang="de-CH" baseline="0" dirty="0" err="1" smtClean="0"/>
              <a:t>with</a:t>
            </a:r>
            <a:r>
              <a:rPr lang="de-CH" baseline="0" dirty="0" smtClean="0"/>
              <a:t> </a:t>
            </a:r>
            <a:r>
              <a:rPr lang="de-CH" baseline="0" dirty="0" err="1" smtClean="0"/>
              <a:t>low</a:t>
            </a:r>
            <a:r>
              <a:rPr lang="de-CH" baseline="0" dirty="0" smtClean="0"/>
              <a:t> </a:t>
            </a:r>
            <a:r>
              <a:rPr lang="de-CH" baseline="0" dirty="0" err="1" smtClean="0"/>
              <a:t>noise</a:t>
            </a:r>
            <a:r>
              <a:rPr lang="de-CH" baseline="0" dirty="0" smtClean="0"/>
              <a:t>. The optimal </a:t>
            </a:r>
            <a:r>
              <a:rPr lang="de-CH" baseline="0" dirty="0" err="1" smtClean="0"/>
              <a:t>parameters</a:t>
            </a:r>
            <a:r>
              <a:rPr lang="de-CH" baseline="0" dirty="0" smtClean="0"/>
              <a:t> </a:t>
            </a:r>
            <a:r>
              <a:rPr lang="de-CH" baseline="0" dirty="0" err="1" smtClean="0"/>
              <a:t>with</a:t>
            </a:r>
            <a:r>
              <a:rPr lang="de-CH" baseline="0" dirty="0" smtClean="0"/>
              <a:t> </a:t>
            </a:r>
            <a:r>
              <a:rPr lang="de-CH" baseline="0" dirty="0" err="1" smtClean="0"/>
              <a:t>respect</a:t>
            </a:r>
            <a:r>
              <a:rPr lang="de-CH" baseline="0" dirty="0" smtClean="0"/>
              <a:t> </a:t>
            </a:r>
            <a:r>
              <a:rPr lang="de-CH" baseline="0" dirty="0" err="1" smtClean="0"/>
              <a:t>to</a:t>
            </a:r>
            <a:r>
              <a:rPr lang="de-CH" baseline="0" dirty="0" smtClean="0"/>
              <a:t> MSE </a:t>
            </a:r>
            <a:r>
              <a:rPr lang="de-CH" baseline="0" dirty="0" err="1" smtClean="0"/>
              <a:t>are</a:t>
            </a:r>
            <a:r>
              <a:rPr lang="de-CH" baseline="0" dirty="0" smtClean="0"/>
              <a:t> </a:t>
            </a:r>
            <a:r>
              <a:rPr lang="de-CH" baseline="0" dirty="0" err="1" smtClean="0"/>
              <a:t>marked</a:t>
            </a:r>
            <a:r>
              <a:rPr lang="de-CH" baseline="0" dirty="0" smtClean="0"/>
              <a:t> </a:t>
            </a:r>
            <a:r>
              <a:rPr lang="de-CH" baseline="0" dirty="0" err="1" smtClean="0"/>
              <a:t>using</a:t>
            </a:r>
            <a:r>
              <a:rPr lang="de-CH" baseline="0" dirty="0" smtClean="0"/>
              <a:t> </a:t>
            </a:r>
            <a:r>
              <a:rPr lang="de-CH" baseline="0" dirty="0" err="1" smtClean="0"/>
              <a:t>this</a:t>
            </a:r>
            <a:r>
              <a:rPr lang="de-CH" baseline="0" dirty="0" smtClean="0"/>
              <a:t> </a:t>
            </a:r>
            <a:r>
              <a:rPr lang="de-CH" baseline="0" dirty="0" err="1" smtClean="0"/>
              <a:t>red</a:t>
            </a:r>
            <a:r>
              <a:rPr lang="de-CH" baseline="0" dirty="0" smtClean="0"/>
              <a:t> </a:t>
            </a:r>
            <a:r>
              <a:rPr lang="de-CH" baseline="0" dirty="0" err="1" smtClean="0"/>
              <a:t>ellipse</a:t>
            </a:r>
            <a:r>
              <a:rPr lang="de-CH" baseline="0" dirty="0" smtClean="0"/>
              <a:t>. </a:t>
            </a:r>
          </a:p>
          <a:p>
            <a:endParaRPr lang="de-CH" baseline="0" dirty="0" smtClean="0"/>
          </a:p>
          <a:p>
            <a:r>
              <a:rPr lang="de-CH" baseline="0" dirty="0" err="1" smtClean="0"/>
              <a:t>If</a:t>
            </a:r>
            <a:r>
              <a:rPr lang="de-CH" baseline="0" dirty="0" smtClean="0"/>
              <a:t> </a:t>
            </a:r>
            <a:r>
              <a:rPr lang="de-CH" baseline="0" dirty="0" err="1" smtClean="0"/>
              <a:t>we</a:t>
            </a:r>
            <a:r>
              <a:rPr lang="de-CH" baseline="0" dirty="0" smtClean="0"/>
              <a:t> </a:t>
            </a:r>
            <a:r>
              <a:rPr lang="de-CH" baseline="0" dirty="0" err="1" smtClean="0"/>
              <a:t>plot</a:t>
            </a:r>
            <a:r>
              <a:rPr lang="de-CH" baseline="0" dirty="0" smtClean="0"/>
              <a:t> </a:t>
            </a:r>
            <a:r>
              <a:rPr lang="de-CH" baseline="0" dirty="0" err="1" smtClean="0"/>
              <a:t>the</a:t>
            </a:r>
            <a:r>
              <a:rPr lang="de-CH" baseline="0" dirty="0" smtClean="0"/>
              <a:t> </a:t>
            </a:r>
            <a:r>
              <a:rPr lang="de-CH" baseline="0" dirty="0" err="1" smtClean="0"/>
              <a:t>variance</a:t>
            </a:r>
            <a:r>
              <a:rPr lang="de-CH" baseline="0" dirty="0" smtClean="0"/>
              <a:t> </a:t>
            </a:r>
            <a:r>
              <a:rPr lang="de-CH" baseline="0" dirty="0" err="1" smtClean="0"/>
              <a:t>and</a:t>
            </a:r>
            <a:r>
              <a:rPr lang="de-CH" baseline="0" dirty="0" smtClean="0"/>
              <a:t> MSE </a:t>
            </a:r>
            <a:r>
              <a:rPr lang="de-CH" baseline="0" dirty="0" err="1" smtClean="0"/>
              <a:t>for</a:t>
            </a:r>
            <a:r>
              <a:rPr lang="de-CH" baseline="0" dirty="0" smtClean="0"/>
              <a:t> a </a:t>
            </a:r>
            <a:r>
              <a:rPr lang="de-CH" baseline="0" dirty="0" err="1" smtClean="0"/>
              <a:t>higher</a:t>
            </a:r>
            <a:r>
              <a:rPr lang="de-CH" baseline="0" dirty="0" smtClean="0"/>
              <a:t> </a:t>
            </a:r>
            <a:r>
              <a:rPr lang="de-CH" baseline="0" dirty="0" err="1" smtClean="0"/>
              <a:t>noise</a:t>
            </a:r>
            <a:r>
              <a:rPr lang="de-CH" baseline="0" dirty="0" smtClean="0"/>
              <a:t> </a:t>
            </a:r>
            <a:r>
              <a:rPr lang="de-CH" baseline="0" dirty="0" err="1" smtClean="0"/>
              <a:t>scenario</a:t>
            </a:r>
            <a:r>
              <a:rPr lang="de-CH" baseline="0" dirty="0" smtClean="0"/>
              <a:t> </a:t>
            </a:r>
            <a:r>
              <a:rPr lang="de-CH" baseline="0" dirty="0" err="1" smtClean="0"/>
              <a:t>we</a:t>
            </a:r>
            <a:r>
              <a:rPr lang="de-CH" baseline="0" dirty="0" smtClean="0"/>
              <a:t> </a:t>
            </a:r>
            <a:r>
              <a:rPr lang="de-CH" baseline="0" dirty="0" err="1" smtClean="0"/>
              <a:t>see</a:t>
            </a:r>
            <a:r>
              <a:rPr lang="de-CH" baseline="0" dirty="0" smtClean="0"/>
              <a:t> </a:t>
            </a:r>
            <a:r>
              <a:rPr lang="de-CH" baseline="0" dirty="0" err="1" smtClean="0"/>
              <a:t>that</a:t>
            </a:r>
            <a:r>
              <a:rPr lang="de-CH" baseline="0" dirty="0" smtClean="0"/>
              <a:t> </a:t>
            </a:r>
            <a:r>
              <a:rPr lang="de-CH" baseline="0" dirty="0" err="1" smtClean="0"/>
              <a:t>the</a:t>
            </a:r>
            <a:r>
              <a:rPr lang="de-CH" baseline="0" dirty="0" smtClean="0"/>
              <a:t> </a:t>
            </a:r>
            <a:r>
              <a:rPr lang="de-CH" baseline="0" dirty="0" err="1" smtClean="0"/>
              <a:t>ellipse</a:t>
            </a:r>
            <a:r>
              <a:rPr lang="de-CH" baseline="0" dirty="0" smtClean="0"/>
              <a:t> </a:t>
            </a:r>
            <a:r>
              <a:rPr lang="de-CH" baseline="0" dirty="0" err="1" smtClean="0"/>
              <a:t>basically</a:t>
            </a:r>
            <a:r>
              <a:rPr lang="de-CH" baseline="0" dirty="0" smtClean="0"/>
              <a:t> </a:t>
            </a:r>
            <a:r>
              <a:rPr lang="de-CH" baseline="0" dirty="0" err="1" smtClean="0"/>
              <a:t>shifts</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right</a:t>
            </a:r>
            <a:r>
              <a:rPr lang="de-CH" baseline="0" dirty="0" smtClean="0"/>
              <a:t>. This </a:t>
            </a:r>
            <a:r>
              <a:rPr lang="de-CH" baseline="0" dirty="0" err="1" smtClean="0"/>
              <a:t>means</a:t>
            </a:r>
            <a:r>
              <a:rPr lang="de-CH" baseline="0" dirty="0" smtClean="0"/>
              <a:t> </a:t>
            </a:r>
            <a:r>
              <a:rPr lang="de-CH" baseline="0" dirty="0" err="1" smtClean="0"/>
              <a:t>that</a:t>
            </a:r>
            <a:r>
              <a:rPr lang="de-CH" baseline="0" dirty="0" smtClean="0"/>
              <a:t> </a:t>
            </a:r>
            <a:r>
              <a:rPr lang="de-CH" baseline="0" dirty="0" err="1" smtClean="0"/>
              <a:t>the</a:t>
            </a:r>
            <a:r>
              <a:rPr lang="de-CH" baseline="0" dirty="0" smtClean="0"/>
              <a:t> optimal </a:t>
            </a:r>
            <a:r>
              <a:rPr lang="de-CH" baseline="0" dirty="0" err="1" smtClean="0"/>
              <a:t>alpha</a:t>
            </a:r>
            <a:r>
              <a:rPr lang="de-CH" baseline="0" dirty="0" smtClean="0"/>
              <a:t> </a:t>
            </a:r>
            <a:r>
              <a:rPr lang="de-CH" baseline="0" dirty="0" err="1" smtClean="0"/>
              <a:t>to</a:t>
            </a:r>
            <a:r>
              <a:rPr lang="de-CH" baseline="0" dirty="0" smtClean="0"/>
              <a:t> </a:t>
            </a:r>
            <a:r>
              <a:rPr lang="de-CH" baseline="0" dirty="0" err="1" smtClean="0"/>
              <a:t>chose</a:t>
            </a:r>
            <a:r>
              <a:rPr lang="de-CH" baseline="0" dirty="0" smtClean="0"/>
              <a:t> </a:t>
            </a:r>
            <a:r>
              <a:rPr lang="de-CH" baseline="0" dirty="0" err="1" smtClean="0"/>
              <a:t>stays</a:t>
            </a:r>
            <a:r>
              <a:rPr lang="de-CH" baseline="0" dirty="0" smtClean="0"/>
              <a:t> </a:t>
            </a:r>
            <a:r>
              <a:rPr lang="de-CH" baseline="0" dirty="0" err="1" smtClean="0"/>
              <a:t>the</a:t>
            </a:r>
            <a:r>
              <a:rPr lang="de-CH" baseline="0" dirty="0" smtClean="0"/>
              <a:t> same </a:t>
            </a:r>
            <a:r>
              <a:rPr lang="de-CH" baseline="0" dirty="0" err="1" smtClean="0"/>
              <a:t>and</a:t>
            </a:r>
            <a:r>
              <a:rPr lang="de-CH" baseline="0" dirty="0" smtClean="0"/>
              <a:t> </a:t>
            </a:r>
            <a:r>
              <a:rPr lang="de-CH" baseline="0" dirty="0" err="1" smtClean="0"/>
              <a:t>does</a:t>
            </a:r>
            <a:r>
              <a:rPr lang="de-CH" baseline="0" dirty="0" smtClean="0"/>
              <a:t> not</a:t>
            </a:r>
          </a:p>
          <a:p>
            <a:r>
              <a:rPr lang="de-CH" baseline="0" dirty="0" err="1" smtClean="0"/>
              <a:t>depend</a:t>
            </a:r>
            <a:r>
              <a:rPr lang="de-CH" baseline="0" dirty="0" smtClean="0"/>
              <a:t> on </a:t>
            </a:r>
            <a:r>
              <a:rPr lang="de-CH" baseline="0" dirty="0" err="1" smtClean="0"/>
              <a:t>the</a:t>
            </a:r>
            <a:r>
              <a:rPr lang="de-CH" baseline="0" dirty="0" smtClean="0"/>
              <a:t> </a:t>
            </a:r>
            <a:r>
              <a:rPr lang="de-CH" baseline="0" dirty="0" err="1" smtClean="0"/>
              <a:t>noise</a:t>
            </a:r>
            <a:r>
              <a:rPr lang="de-CH" baseline="0" dirty="0" smtClean="0"/>
              <a:t> </a:t>
            </a:r>
            <a:r>
              <a:rPr lang="de-CH" baseline="0" dirty="0" err="1" smtClean="0"/>
              <a:t>level</a:t>
            </a:r>
            <a:r>
              <a:rPr lang="de-CH" baseline="0" dirty="0" smtClean="0"/>
              <a:t>. Beta </a:t>
            </a:r>
            <a:r>
              <a:rPr lang="de-CH" baseline="0" dirty="0" err="1" smtClean="0"/>
              <a:t>offers</a:t>
            </a:r>
            <a:r>
              <a:rPr lang="de-CH" baseline="0" dirty="0" smtClean="0"/>
              <a:t> a </a:t>
            </a:r>
            <a:r>
              <a:rPr lang="de-CH" baseline="0" dirty="0" err="1" smtClean="0"/>
              <a:t>bias</a:t>
            </a:r>
            <a:r>
              <a:rPr lang="de-CH" baseline="0" dirty="0" smtClean="0"/>
              <a:t> </a:t>
            </a:r>
            <a:r>
              <a:rPr lang="de-CH" baseline="0" dirty="0" err="1" smtClean="0"/>
              <a:t>variance</a:t>
            </a:r>
            <a:r>
              <a:rPr lang="de-CH" baseline="0" dirty="0" smtClean="0"/>
              <a:t> trade-off</a:t>
            </a:r>
          </a:p>
          <a:p>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t>25</a:t>
            </a:fld>
            <a:endParaRPr lang="de-CH"/>
          </a:p>
        </p:txBody>
      </p:sp>
    </p:spTree>
    <p:extLst>
      <p:ext uri="{BB962C8B-B14F-4D97-AF65-F5344CB8AC3E}">
        <p14:creationId xmlns:p14="http://schemas.microsoft.com/office/powerpoint/2010/main" val="3407757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Highlight regions where global parameter settings are not optimal</a:t>
            </a:r>
          </a:p>
          <a:p>
            <a:r>
              <a:rPr lang="en-US" dirty="0" smtClean="0"/>
              <a:t>Conclusion</a:t>
            </a:r>
            <a:r>
              <a:rPr lang="de-CH" dirty="0" smtClean="0"/>
              <a:t>: </a:t>
            </a:r>
            <a:r>
              <a:rPr lang="de-CH" dirty="0" err="1" smtClean="0"/>
              <a:t>need</a:t>
            </a:r>
            <a:r>
              <a:rPr lang="de-CH" dirty="0" smtClean="0"/>
              <a:t> </a:t>
            </a:r>
            <a:r>
              <a:rPr lang="de-CH" dirty="0" err="1" smtClean="0"/>
              <a:t>local</a:t>
            </a:r>
            <a:r>
              <a:rPr lang="de-CH" dirty="0" smtClean="0"/>
              <a:t> </a:t>
            </a:r>
            <a:r>
              <a:rPr lang="de-CH" dirty="0" err="1" smtClean="0"/>
              <a:t>parameter</a:t>
            </a:r>
            <a:r>
              <a:rPr lang="de-CH" dirty="0" smtClean="0"/>
              <a:t> </a:t>
            </a:r>
            <a:r>
              <a:rPr lang="de-CH" dirty="0" err="1" smtClean="0"/>
              <a:t>settings</a:t>
            </a:r>
            <a:endParaRPr lang="en-US" dirty="0" smtClean="0"/>
          </a:p>
          <a:p>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pPr/>
              <a:t>26</a:t>
            </a:fld>
            <a:endParaRPr lang="de-CH"/>
          </a:p>
        </p:txBody>
      </p:sp>
    </p:spTree>
    <p:extLst>
      <p:ext uri="{BB962C8B-B14F-4D97-AF65-F5344CB8AC3E}">
        <p14:creationId xmlns:p14="http://schemas.microsoft.com/office/powerpoint/2010/main" val="2187343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baseline="0" dirty="0" smtClean="0"/>
          </a:p>
        </p:txBody>
      </p:sp>
      <p:sp>
        <p:nvSpPr>
          <p:cNvPr id="4" name="Slide Number Placeholder 3"/>
          <p:cNvSpPr>
            <a:spLocks noGrp="1"/>
          </p:cNvSpPr>
          <p:nvPr>
            <p:ph type="sldNum" sz="quarter" idx="10"/>
          </p:nvPr>
        </p:nvSpPr>
        <p:spPr/>
        <p:txBody>
          <a:bodyPr/>
          <a:lstStyle/>
          <a:p>
            <a:fld id="{1D079FE1-E66A-4B4D-9760-05A421C39791}" type="slidenum">
              <a:rPr lang="de-CH" smtClean="0"/>
              <a:t>27</a:t>
            </a:fld>
            <a:endParaRPr lang="de-CH"/>
          </a:p>
        </p:txBody>
      </p:sp>
    </p:spTree>
    <p:extLst>
      <p:ext uri="{BB962C8B-B14F-4D97-AF65-F5344CB8AC3E}">
        <p14:creationId xmlns:p14="http://schemas.microsoft.com/office/powerpoint/2010/main" val="1449501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baseline="0" dirty="0" smtClean="0"/>
          </a:p>
        </p:txBody>
      </p:sp>
      <p:sp>
        <p:nvSpPr>
          <p:cNvPr id="4" name="Slide Number Placeholder 3"/>
          <p:cNvSpPr>
            <a:spLocks noGrp="1"/>
          </p:cNvSpPr>
          <p:nvPr>
            <p:ph type="sldNum" sz="quarter" idx="10"/>
          </p:nvPr>
        </p:nvSpPr>
        <p:spPr/>
        <p:txBody>
          <a:bodyPr/>
          <a:lstStyle/>
          <a:p>
            <a:fld id="{1D079FE1-E66A-4B4D-9760-05A421C39791}" type="slidenum">
              <a:rPr lang="de-CH" smtClean="0"/>
              <a:t>28</a:t>
            </a:fld>
            <a:endParaRPr lang="de-CH"/>
          </a:p>
        </p:txBody>
      </p:sp>
    </p:spTree>
    <p:extLst>
      <p:ext uri="{BB962C8B-B14F-4D97-AF65-F5344CB8AC3E}">
        <p14:creationId xmlns:p14="http://schemas.microsoft.com/office/powerpoint/2010/main" val="1963319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smtClean="0"/>
              <a:t>(</a:t>
            </a:r>
            <a:r>
              <a:rPr lang="de-CH" dirty="0" err="1" smtClean="0"/>
              <a:t>stay</a:t>
            </a:r>
            <a:r>
              <a:rPr lang="de-CH" dirty="0" smtClean="0"/>
              <a:t> on high </a:t>
            </a:r>
            <a:r>
              <a:rPr lang="de-CH" dirty="0" err="1" smtClean="0"/>
              <a:t>level</a:t>
            </a:r>
            <a:r>
              <a:rPr lang="de-CH" dirty="0" smtClean="0"/>
              <a:t>)</a:t>
            </a:r>
            <a:endParaRPr lang="en-US" dirty="0" smtClean="0"/>
          </a:p>
          <a:p>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pPr/>
              <a:t>29</a:t>
            </a:fld>
            <a:endParaRPr lang="de-CH"/>
          </a:p>
        </p:txBody>
      </p:sp>
    </p:spTree>
    <p:extLst>
      <p:ext uri="{BB962C8B-B14F-4D97-AF65-F5344CB8AC3E}">
        <p14:creationId xmlns:p14="http://schemas.microsoft.com/office/powerpoint/2010/main" val="426197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CH" dirty="0" err="1" smtClean="0"/>
              <a:t>Our</a:t>
            </a:r>
            <a:r>
              <a:rPr lang="de-CH" baseline="0" dirty="0" smtClean="0"/>
              <a:t> </a:t>
            </a:r>
            <a:r>
              <a:rPr lang="de-CH" baseline="0" dirty="0" err="1" smtClean="0"/>
              <a:t>work</a:t>
            </a:r>
            <a:r>
              <a:rPr lang="de-CH" baseline="0" dirty="0" smtClean="0"/>
              <a:t> </a:t>
            </a:r>
            <a:r>
              <a:rPr lang="de-CH" baseline="0" dirty="0" err="1" smtClean="0"/>
              <a:t>builds</a:t>
            </a:r>
            <a:r>
              <a:rPr lang="de-CH" baseline="0" dirty="0" smtClean="0"/>
              <a:t> on </a:t>
            </a:r>
            <a:r>
              <a:rPr lang="de-CH" baseline="0" dirty="0" err="1" smtClean="0"/>
              <a:t>gradient</a:t>
            </a:r>
            <a:r>
              <a:rPr lang="de-CH" baseline="0" dirty="0" smtClean="0"/>
              <a:t>-domain </a:t>
            </a:r>
            <a:r>
              <a:rPr lang="de-CH" baseline="0" dirty="0" err="1" smtClean="0"/>
              <a:t>rendering</a:t>
            </a:r>
            <a:r>
              <a:rPr lang="de-CH" baseline="0" dirty="0" smtClean="0"/>
              <a:t> </a:t>
            </a:r>
            <a:r>
              <a:rPr lang="de-CH" baseline="0" dirty="0" err="1" smtClean="0"/>
              <a:t>methods</a:t>
            </a:r>
            <a:r>
              <a:rPr lang="de-CH" baseline="0" dirty="0" smtClean="0"/>
              <a:t>. These </a:t>
            </a:r>
            <a:r>
              <a:rPr lang="de-CH" baseline="0" dirty="0" err="1" smtClean="0"/>
              <a:t>methods</a:t>
            </a:r>
            <a:r>
              <a:rPr lang="de-CH" baseline="0" dirty="0" smtClean="0"/>
              <a:t> </a:t>
            </a:r>
            <a:r>
              <a:rPr lang="de-CH" baseline="0" dirty="0" err="1" smtClean="0"/>
              <a:t>are</a:t>
            </a:r>
            <a:r>
              <a:rPr lang="de-CH" baseline="0" dirty="0" smtClean="0"/>
              <a:t> a </a:t>
            </a:r>
            <a:r>
              <a:rPr lang="de-CH" baseline="0" dirty="0" err="1" smtClean="0"/>
              <a:t>recent</a:t>
            </a:r>
            <a:r>
              <a:rPr lang="de-CH" baseline="0" dirty="0" smtClean="0"/>
              <a:t> </a:t>
            </a:r>
            <a:r>
              <a:rPr lang="de-CH" baseline="0" dirty="0" err="1" smtClean="0"/>
              <a:t>approach</a:t>
            </a:r>
            <a:r>
              <a:rPr lang="de-CH" baseline="0" dirty="0" smtClean="0"/>
              <a:t> </a:t>
            </a:r>
            <a:r>
              <a:rPr lang="de-CH" baseline="0" dirty="0" err="1" smtClean="0"/>
              <a:t>to</a:t>
            </a:r>
            <a:r>
              <a:rPr lang="de-CH" baseline="0" dirty="0" smtClean="0"/>
              <a:t> </a:t>
            </a:r>
            <a:r>
              <a:rPr lang="de-CH" baseline="0" dirty="0" err="1" smtClean="0"/>
              <a:t>significantly</a:t>
            </a:r>
            <a:r>
              <a:rPr lang="de-CH" baseline="0" dirty="0" smtClean="0"/>
              <a:t> </a:t>
            </a:r>
            <a:r>
              <a:rPr lang="de-CH" baseline="0" dirty="0" err="1" smtClean="0"/>
              <a:t>reduce</a:t>
            </a:r>
            <a:r>
              <a:rPr lang="de-CH" baseline="0" dirty="0" smtClean="0"/>
              <a:t> </a:t>
            </a:r>
            <a:r>
              <a:rPr lang="de-CH" baseline="0" dirty="0" err="1" smtClean="0"/>
              <a:t>the</a:t>
            </a:r>
            <a:r>
              <a:rPr lang="de-CH" baseline="0" dirty="0" smtClean="0"/>
              <a:t> </a:t>
            </a:r>
            <a:r>
              <a:rPr lang="de-CH" baseline="0" dirty="0" err="1" smtClean="0"/>
              <a:t>variance</a:t>
            </a:r>
            <a:r>
              <a:rPr lang="de-CH" baseline="0" dirty="0" smtClean="0"/>
              <a:t> </a:t>
            </a:r>
            <a:r>
              <a:rPr lang="de-CH" baseline="0" dirty="0" err="1" smtClean="0"/>
              <a:t>of</a:t>
            </a:r>
            <a:r>
              <a:rPr lang="de-CH" baseline="0" dirty="0" smtClean="0"/>
              <a:t> </a:t>
            </a:r>
            <a:r>
              <a:rPr lang="de-CH" baseline="0" dirty="0" err="1" smtClean="0"/>
              <a:t>monte</a:t>
            </a:r>
            <a:r>
              <a:rPr lang="de-CH" baseline="0" dirty="0" smtClean="0"/>
              <a:t> </a:t>
            </a:r>
            <a:r>
              <a:rPr lang="de-CH" baseline="0" dirty="0" err="1" smtClean="0"/>
              <a:t>carlo</a:t>
            </a:r>
            <a:r>
              <a:rPr lang="de-CH" baseline="0" dirty="0" smtClean="0"/>
              <a:t> </a:t>
            </a:r>
            <a:r>
              <a:rPr lang="de-CH" baseline="0" dirty="0" err="1" smtClean="0"/>
              <a:t>path</a:t>
            </a:r>
            <a:r>
              <a:rPr lang="de-CH" baseline="0" dirty="0" smtClean="0"/>
              <a:t> </a:t>
            </a:r>
            <a:r>
              <a:rPr lang="de-CH" baseline="0" dirty="0" err="1" smtClean="0"/>
              <a:t>tracing</a:t>
            </a:r>
            <a:r>
              <a:rPr lang="de-CH" baseline="0" dirty="0" smtClean="0"/>
              <a:t>. </a:t>
            </a:r>
          </a:p>
          <a:p>
            <a:endParaRPr lang="de-CH" baseline="0" dirty="0" smtClean="0"/>
          </a:p>
          <a:p>
            <a:r>
              <a:rPr lang="de-CH" dirty="0" smtClean="0"/>
              <a:t>Gradient-domain </a:t>
            </a:r>
            <a:r>
              <a:rPr lang="de-CH" dirty="0" err="1" smtClean="0"/>
              <a:t>rendering</a:t>
            </a:r>
            <a:r>
              <a:rPr lang="de-CH" dirty="0" smtClean="0"/>
              <a:t> </a:t>
            </a:r>
            <a:r>
              <a:rPr lang="de-CH" dirty="0" err="1" smtClean="0"/>
              <a:t>algorithms</a:t>
            </a:r>
            <a:r>
              <a:rPr lang="de-CH" dirty="0" smtClean="0"/>
              <a:t> sample a so </a:t>
            </a:r>
            <a:r>
              <a:rPr lang="de-CH" dirty="0" err="1" smtClean="0"/>
              <a:t>called</a:t>
            </a:r>
            <a:r>
              <a:rPr lang="de-CH" dirty="0" smtClean="0"/>
              <a:t> </a:t>
            </a:r>
            <a:r>
              <a:rPr lang="de-CH" b="1" dirty="0" err="1" smtClean="0"/>
              <a:t>base</a:t>
            </a:r>
            <a:r>
              <a:rPr lang="de-CH" b="1" dirty="0" smtClean="0"/>
              <a:t> </a:t>
            </a:r>
            <a:r>
              <a:rPr lang="de-CH" b="1" dirty="0" err="1" smtClean="0"/>
              <a:t>image</a:t>
            </a:r>
            <a:r>
              <a:rPr lang="de-CH" b="0" dirty="0" smtClean="0"/>
              <a:t> like </a:t>
            </a:r>
            <a:r>
              <a:rPr lang="de-CH" b="0" dirty="0" err="1" smtClean="0"/>
              <a:t>conventional</a:t>
            </a:r>
            <a:r>
              <a:rPr lang="de-CH" b="0" dirty="0" smtClean="0"/>
              <a:t> </a:t>
            </a:r>
            <a:r>
              <a:rPr lang="de-CH" b="0" dirty="0" err="1" smtClean="0"/>
              <a:t>path</a:t>
            </a:r>
            <a:r>
              <a:rPr lang="de-CH" b="0" baseline="0" dirty="0" smtClean="0"/>
              <a:t> </a:t>
            </a:r>
            <a:r>
              <a:rPr lang="de-CH" b="0" baseline="0" dirty="0" err="1" smtClean="0"/>
              <a:t>tracing</a:t>
            </a:r>
            <a:r>
              <a:rPr lang="de-CH" b="0" baseline="0" dirty="0" smtClean="0"/>
              <a:t> </a:t>
            </a:r>
            <a:r>
              <a:rPr lang="de-CH" b="0" baseline="0" dirty="0" err="1" smtClean="0"/>
              <a:t>and</a:t>
            </a:r>
            <a:r>
              <a:rPr lang="de-CH" b="0" baseline="0" dirty="0" smtClean="0"/>
              <a:t> </a:t>
            </a:r>
            <a:r>
              <a:rPr lang="de-CH" b="0" baseline="0" dirty="0" err="1" smtClean="0"/>
              <a:t>additionally</a:t>
            </a:r>
            <a:r>
              <a:rPr lang="de-CH" b="0" baseline="0" dirty="0" smtClean="0"/>
              <a:t> </a:t>
            </a:r>
            <a:r>
              <a:rPr lang="de-CH" b="1" baseline="0" dirty="0" err="1" smtClean="0"/>
              <a:t>image</a:t>
            </a:r>
            <a:r>
              <a:rPr lang="de-CH" b="1" baseline="0" dirty="0" smtClean="0"/>
              <a:t> </a:t>
            </a:r>
            <a:r>
              <a:rPr lang="de-CH" b="1" baseline="0" dirty="0" err="1" smtClean="0"/>
              <a:t>gradients</a:t>
            </a:r>
            <a:r>
              <a:rPr lang="de-CH" b="1" baseline="0" dirty="0" smtClean="0"/>
              <a:t> </a:t>
            </a:r>
            <a:r>
              <a:rPr lang="de-CH" b="0" baseline="0" dirty="0" smtClean="0"/>
              <a:t>in horizontal </a:t>
            </a:r>
            <a:r>
              <a:rPr lang="de-CH" b="0" baseline="0" dirty="0" err="1" smtClean="0"/>
              <a:t>and</a:t>
            </a:r>
            <a:r>
              <a:rPr lang="de-CH" b="0" baseline="0" dirty="0" smtClean="0"/>
              <a:t> </a:t>
            </a:r>
            <a:r>
              <a:rPr lang="de-CH" b="0" baseline="0" dirty="0" err="1" smtClean="0"/>
              <a:t>vertical</a:t>
            </a:r>
            <a:r>
              <a:rPr lang="de-CH" b="0" baseline="0" dirty="0" smtClean="0"/>
              <a:t> </a:t>
            </a:r>
            <a:r>
              <a:rPr lang="de-CH" b="0" baseline="0" dirty="0" err="1" smtClean="0"/>
              <a:t>direction</a:t>
            </a:r>
            <a:r>
              <a:rPr lang="de-CH" b="0" baseline="0" dirty="0" smtClean="0"/>
              <a:t>. </a:t>
            </a:r>
          </a:p>
          <a:p>
            <a:endParaRPr lang="de-CH" b="0" baseline="0" dirty="0" smtClean="0"/>
          </a:p>
          <a:p>
            <a:endParaRPr lang="de-CH" b="0" baseline="0" dirty="0" smtClean="0"/>
          </a:p>
        </p:txBody>
      </p:sp>
      <p:sp>
        <p:nvSpPr>
          <p:cNvPr id="4" name="Foliennummernplatzhalter 3"/>
          <p:cNvSpPr>
            <a:spLocks noGrp="1"/>
          </p:cNvSpPr>
          <p:nvPr>
            <p:ph type="sldNum" sz="quarter" idx="10"/>
          </p:nvPr>
        </p:nvSpPr>
        <p:spPr/>
        <p:txBody>
          <a:bodyPr/>
          <a:lstStyle/>
          <a:p>
            <a:fld id="{916962E0-E89A-40A6-AD26-1A4697E3A242}" type="slidenum">
              <a:rPr lang="en-US" smtClean="0"/>
              <a:t>3</a:t>
            </a:fld>
            <a:endParaRPr lang="en-US"/>
          </a:p>
        </p:txBody>
      </p:sp>
    </p:spTree>
    <p:extLst>
      <p:ext uri="{BB962C8B-B14F-4D97-AF65-F5344CB8AC3E}">
        <p14:creationId xmlns:p14="http://schemas.microsoft.com/office/powerpoint/2010/main" val="843765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t>30</a:t>
            </a:fld>
            <a:endParaRPr lang="de-CH"/>
          </a:p>
        </p:txBody>
      </p:sp>
    </p:spTree>
    <p:extLst>
      <p:ext uri="{BB962C8B-B14F-4D97-AF65-F5344CB8AC3E}">
        <p14:creationId xmlns:p14="http://schemas.microsoft.com/office/powerpoint/2010/main" val="1620735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fr-CH" dirty="0" err="1" smtClean="0"/>
              <a:t>Smooth</a:t>
            </a:r>
            <a:r>
              <a:rPr lang="fr-CH" dirty="0" smtClean="0"/>
              <a:t> </a:t>
            </a:r>
            <a:r>
              <a:rPr lang="fr-CH" dirty="0" err="1" smtClean="0"/>
              <a:t>selection</a:t>
            </a:r>
            <a:r>
              <a:rPr lang="fr-CH" dirty="0" smtClean="0"/>
              <a:t> to </a:t>
            </a:r>
            <a:r>
              <a:rPr lang="fr-CH" dirty="0" err="1" smtClean="0"/>
              <a:t>avoid</a:t>
            </a:r>
            <a:r>
              <a:rPr lang="fr-CH" baseline="0" dirty="0" smtClean="0"/>
              <a:t> </a:t>
            </a:r>
            <a:r>
              <a:rPr lang="fr-CH" baseline="0" dirty="0" err="1" smtClean="0"/>
              <a:t>selection</a:t>
            </a:r>
            <a:r>
              <a:rPr lang="fr-CH" baseline="0" dirty="0" smtClean="0"/>
              <a:t> </a:t>
            </a:r>
            <a:r>
              <a:rPr lang="fr-CH" baseline="0" dirty="0" err="1" smtClean="0"/>
              <a:t>artifacts</a:t>
            </a:r>
            <a:endParaRPr lang="fr-CH" baseline="0" dirty="0" smtClean="0"/>
          </a:p>
          <a:p>
            <a:endParaRPr lang="fr-CH" baseline="0" dirty="0" smtClean="0"/>
          </a:p>
          <a:p>
            <a:r>
              <a:rPr lang="fr-CH" baseline="0" dirty="0" smtClean="0"/>
              <a:t>In the </a:t>
            </a:r>
            <a:r>
              <a:rPr lang="fr-CH" baseline="0" dirty="0" err="1" smtClean="0"/>
              <a:t>visualization</a:t>
            </a:r>
            <a:r>
              <a:rPr lang="fr-CH" baseline="0" dirty="0" smtClean="0"/>
              <a:t> the </a:t>
            </a:r>
            <a:r>
              <a:rPr lang="fr-CH" baseline="0" dirty="0" err="1" smtClean="0"/>
              <a:t>selection</a:t>
            </a:r>
            <a:r>
              <a:rPr lang="fr-CH" baseline="0" dirty="0" smtClean="0"/>
              <a:t> </a:t>
            </a:r>
            <a:r>
              <a:rPr lang="fr-CH" baseline="0" dirty="0" err="1" smtClean="0"/>
              <a:t>is</a:t>
            </a:r>
            <a:r>
              <a:rPr lang="fr-CH" baseline="0" dirty="0" smtClean="0"/>
              <a:t> </a:t>
            </a:r>
            <a:r>
              <a:rPr lang="fr-CH" baseline="0" dirty="0" err="1" smtClean="0"/>
              <a:t>weighted</a:t>
            </a:r>
            <a:r>
              <a:rPr lang="fr-CH" baseline="0" dirty="0" smtClean="0"/>
              <a:t> </a:t>
            </a:r>
            <a:r>
              <a:rPr lang="fr-CH" baseline="0" dirty="0" err="1" smtClean="0"/>
              <a:t>such</a:t>
            </a:r>
            <a:r>
              <a:rPr lang="fr-CH" baseline="0" dirty="0" smtClean="0"/>
              <a:t> </a:t>
            </a:r>
            <a:r>
              <a:rPr lang="fr-CH" baseline="0" dirty="0" err="1" smtClean="0"/>
              <a:t>that</a:t>
            </a:r>
            <a:r>
              <a:rPr lang="fr-CH" baseline="0" dirty="0" smtClean="0"/>
              <a:t> areas </a:t>
            </a:r>
            <a:r>
              <a:rPr lang="fr-CH" baseline="0" dirty="0" err="1" smtClean="0"/>
              <a:t>where</a:t>
            </a:r>
            <a:r>
              <a:rPr lang="fr-CH" baseline="0" dirty="0" smtClean="0"/>
              <a:t> all </a:t>
            </a:r>
            <a:r>
              <a:rPr lang="fr-CH" baseline="0" dirty="0" err="1" smtClean="0"/>
              <a:t>scales</a:t>
            </a:r>
            <a:r>
              <a:rPr lang="fr-CH" baseline="0" dirty="0" smtClean="0"/>
              <a:t> have a </a:t>
            </a:r>
            <a:r>
              <a:rPr lang="fr-CH" baseline="0" dirty="0" err="1" smtClean="0"/>
              <a:t>low</a:t>
            </a:r>
            <a:r>
              <a:rPr lang="fr-CH" baseline="0" dirty="0" smtClean="0"/>
              <a:t> </a:t>
            </a:r>
            <a:r>
              <a:rPr lang="fr-CH" baseline="0" dirty="0" err="1" smtClean="0"/>
              <a:t>error</a:t>
            </a:r>
            <a:r>
              <a:rPr lang="fr-CH" baseline="0" dirty="0" smtClean="0"/>
              <a:t> </a:t>
            </a:r>
            <a:r>
              <a:rPr lang="fr-CH" baseline="0" dirty="0" err="1" smtClean="0"/>
              <a:t>appear</a:t>
            </a:r>
            <a:r>
              <a:rPr lang="fr-CH" baseline="0" dirty="0" smtClean="0"/>
              <a:t> black, </a:t>
            </a:r>
            <a:r>
              <a:rPr lang="fr-CH" baseline="0" dirty="0" err="1" smtClean="0"/>
              <a:t>since</a:t>
            </a:r>
            <a:r>
              <a:rPr lang="fr-CH" baseline="0" dirty="0" smtClean="0"/>
              <a:t> </a:t>
            </a:r>
            <a:r>
              <a:rPr lang="fr-CH" baseline="0" dirty="0" err="1" smtClean="0"/>
              <a:t>there</a:t>
            </a:r>
            <a:r>
              <a:rPr lang="fr-CH" baseline="0" dirty="0" smtClean="0"/>
              <a:t> the </a:t>
            </a:r>
            <a:r>
              <a:rPr lang="fr-CH" baseline="0" dirty="0" err="1" smtClean="0"/>
              <a:t>selection</a:t>
            </a:r>
            <a:r>
              <a:rPr lang="fr-CH" baseline="0" dirty="0" smtClean="0"/>
              <a:t> </a:t>
            </a:r>
            <a:r>
              <a:rPr lang="fr-CH" baseline="0" dirty="0" err="1" smtClean="0"/>
              <a:t>does</a:t>
            </a:r>
            <a:r>
              <a:rPr lang="fr-CH" baseline="0" dirty="0" smtClean="0"/>
              <a:t> not </a:t>
            </a:r>
            <a:r>
              <a:rPr lang="fr-CH" baseline="0" dirty="0" err="1" smtClean="0"/>
              <a:t>really</a:t>
            </a:r>
            <a:r>
              <a:rPr lang="fr-CH" baseline="0" dirty="0" smtClean="0"/>
              <a:t> </a:t>
            </a:r>
            <a:r>
              <a:rPr lang="fr-CH" baseline="0" dirty="0" err="1" smtClean="0"/>
              <a:t>matter</a:t>
            </a:r>
            <a:r>
              <a:rPr lang="fr-CH" baseline="0" dirty="0" smtClean="0"/>
              <a:t> </a:t>
            </a:r>
            <a:r>
              <a:rPr lang="fr-CH" baseline="0" dirty="0" err="1" smtClean="0"/>
              <a:t>that</a:t>
            </a:r>
            <a:r>
              <a:rPr lang="fr-CH" baseline="0" dirty="0" smtClean="0"/>
              <a:t> </a:t>
            </a:r>
            <a:r>
              <a:rPr lang="fr-CH" baseline="0" dirty="0" err="1" smtClean="0"/>
              <a:t>much</a:t>
            </a:r>
            <a:r>
              <a:rPr lang="fr-CH" baseline="0" dirty="0" smtClean="0"/>
              <a:t>.</a:t>
            </a:r>
          </a:p>
          <a:p>
            <a:endParaRPr lang="fr-CH" baseline="0" dirty="0" smtClean="0"/>
          </a:p>
          <a:p>
            <a:r>
              <a:rPr lang="fr-CH" baseline="0" dirty="0" err="1" smtClean="0"/>
              <a:t>Error</a:t>
            </a:r>
            <a:r>
              <a:rPr lang="fr-CH" baseline="0" dirty="0" smtClean="0"/>
              <a:t> of </a:t>
            </a:r>
            <a:r>
              <a:rPr lang="fr-CH" baseline="0" dirty="0" err="1" smtClean="0"/>
              <a:t>our</a:t>
            </a:r>
            <a:r>
              <a:rPr lang="fr-CH" baseline="0" dirty="0" smtClean="0"/>
              <a:t> </a:t>
            </a:r>
            <a:r>
              <a:rPr lang="fr-CH" baseline="0" dirty="0" err="1" smtClean="0"/>
              <a:t>combination</a:t>
            </a:r>
            <a:r>
              <a:rPr lang="fr-CH" baseline="0" dirty="0" smtClean="0"/>
              <a:t> </a:t>
            </a:r>
            <a:r>
              <a:rPr lang="fr-CH" baseline="0" dirty="0" err="1" smtClean="0"/>
              <a:t>lower</a:t>
            </a:r>
            <a:r>
              <a:rPr lang="fr-CH" baseline="0" dirty="0" smtClean="0"/>
              <a:t> </a:t>
            </a:r>
            <a:r>
              <a:rPr lang="fr-CH" baseline="0" dirty="0" err="1" smtClean="0"/>
              <a:t>than</a:t>
            </a:r>
            <a:r>
              <a:rPr lang="fr-CH" baseline="0" dirty="0" smtClean="0"/>
              <a:t> </a:t>
            </a:r>
            <a:r>
              <a:rPr lang="fr-CH" baseline="0" dirty="0" err="1" smtClean="0"/>
              <a:t>error</a:t>
            </a:r>
            <a:r>
              <a:rPr lang="fr-CH" baseline="0" dirty="0" smtClean="0"/>
              <a:t> of </a:t>
            </a:r>
            <a:r>
              <a:rPr lang="fr-CH" baseline="0" dirty="0" err="1" smtClean="0"/>
              <a:t>individual</a:t>
            </a:r>
            <a:r>
              <a:rPr lang="fr-CH" baseline="0" dirty="0" smtClean="0"/>
              <a:t> </a:t>
            </a:r>
            <a:r>
              <a:rPr lang="fr-CH" baseline="0" dirty="0" err="1" smtClean="0"/>
              <a:t>scales</a:t>
            </a:r>
            <a:r>
              <a:rPr lang="fr-CH" baseline="0" dirty="0" smtClean="0"/>
              <a:t> and </a:t>
            </a:r>
            <a:r>
              <a:rPr lang="fr-CH" baseline="0" dirty="0" err="1" smtClean="0"/>
              <a:t>result</a:t>
            </a:r>
            <a:r>
              <a:rPr lang="fr-CH" baseline="0" dirty="0" smtClean="0"/>
              <a:t> </a:t>
            </a:r>
            <a:r>
              <a:rPr lang="fr-CH" baseline="0" dirty="0" err="1" smtClean="0"/>
              <a:t>fairly</a:t>
            </a:r>
            <a:r>
              <a:rPr lang="fr-CH" baseline="0" dirty="0" smtClean="0"/>
              <a:t> close to </a:t>
            </a:r>
            <a:r>
              <a:rPr lang="fr-CH" baseline="0" dirty="0" err="1" smtClean="0"/>
              <a:t>reference</a:t>
            </a:r>
            <a:r>
              <a:rPr lang="fr-CH" baseline="0" dirty="0" smtClean="0"/>
              <a:t> </a:t>
            </a:r>
            <a:r>
              <a:rPr lang="fr-CH" baseline="0" dirty="0" err="1" smtClean="0"/>
              <a:t>combination</a:t>
            </a:r>
            <a:r>
              <a:rPr lang="fr-CH" baseline="0" dirty="0" smtClean="0"/>
              <a:t>.</a:t>
            </a:r>
          </a:p>
          <a:p>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pPr/>
              <a:t>31</a:t>
            </a:fld>
            <a:endParaRPr lang="de-CH"/>
          </a:p>
        </p:txBody>
      </p:sp>
    </p:spTree>
    <p:extLst>
      <p:ext uri="{BB962C8B-B14F-4D97-AF65-F5344CB8AC3E}">
        <p14:creationId xmlns:p14="http://schemas.microsoft.com/office/powerpoint/2010/main" val="2195627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t>33</a:t>
            </a:fld>
            <a:endParaRPr lang="de-CH"/>
          </a:p>
        </p:txBody>
      </p:sp>
    </p:spTree>
    <p:extLst>
      <p:ext uri="{BB962C8B-B14F-4D97-AF65-F5344CB8AC3E}">
        <p14:creationId xmlns:p14="http://schemas.microsoft.com/office/powerpoint/2010/main" val="2081933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A </a:t>
            </a:r>
            <a:r>
              <a:rPr lang="de-CH" dirty="0" err="1" smtClean="0"/>
              <a:t>few</a:t>
            </a:r>
            <a:r>
              <a:rPr lang="de-CH" dirty="0" smtClean="0"/>
              <a:t> </a:t>
            </a:r>
            <a:r>
              <a:rPr lang="de-CH" dirty="0" err="1" smtClean="0"/>
              <a:t>sentences</a:t>
            </a:r>
            <a:r>
              <a:rPr lang="de-CH" dirty="0" smtClean="0"/>
              <a:t> </a:t>
            </a:r>
            <a:r>
              <a:rPr lang="de-CH" dirty="0" err="1" smtClean="0"/>
              <a:t>of</a:t>
            </a:r>
            <a:r>
              <a:rPr lang="de-CH" dirty="0" smtClean="0"/>
              <a:t> </a:t>
            </a:r>
            <a:r>
              <a:rPr lang="de-CH" dirty="0" err="1" smtClean="0"/>
              <a:t>discussion</a:t>
            </a:r>
            <a:r>
              <a:rPr lang="de-CH" dirty="0" smtClean="0"/>
              <a:t> </a:t>
            </a:r>
            <a:r>
              <a:rPr lang="de-CH" dirty="0" err="1" smtClean="0"/>
              <a:t>to</a:t>
            </a:r>
            <a:r>
              <a:rPr lang="de-CH" dirty="0" smtClean="0"/>
              <a:t> </a:t>
            </a:r>
            <a:r>
              <a:rPr lang="de-CH" dirty="0" err="1" smtClean="0"/>
              <a:t>comment</a:t>
            </a:r>
            <a:r>
              <a:rPr lang="de-CH" dirty="0" smtClean="0"/>
              <a:t> on </a:t>
            </a:r>
            <a:r>
              <a:rPr lang="de-CH" dirty="0" err="1" smtClean="0"/>
              <a:t>this</a:t>
            </a:r>
            <a:endParaRPr lang="de-CH" dirty="0" smtClean="0"/>
          </a:p>
          <a:p>
            <a:endParaRPr lang="fr-CH" dirty="0" smtClean="0"/>
          </a:p>
          <a:p>
            <a:r>
              <a:rPr lang="fr-CH" dirty="0" smtClean="0"/>
              <a:t>This plot shows the </a:t>
            </a:r>
            <a:r>
              <a:rPr lang="fr-CH" dirty="0" err="1" smtClean="0"/>
              <a:t>error</a:t>
            </a:r>
            <a:r>
              <a:rPr lang="fr-CH" dirty="0" smtClean="0"/>
              <a:t> </a:t>
            </a:r>
            <a:r>
              <a:rPr lang="fr-CH" dirty="0" err="1" smtClean="0"/>
              <a:t>reduction</a:t>
            </a:r>
            <a:r>
              <a:rPr lang="fr-CH" dirty="0" smtClean="0"/>
              <a:t> as</a:t>
            </a:r>
            <a:r>
              <a:rPr lang="fr-CH" baseline="0" dirty="0" smtClean="0"/>
              <a:t> </a:t>
            </a:r>
            <a:r>
              <a:rPr lang="fr-CH" baseline="0" dirty="0" err="1" smtClean="0"/>
              <a:t>we</a:t>
            </a:r>
            <a:r>
              <a:rPr lang="fr-CH" baseline="0" dirty="0" smtClean="0"/>
              <a:t> </a:t>
            </a:r>
            <a:r>
              <a:rPr lang="fr-CH" baseline="0" dirty="0" err="1" smtClean="0"/>
              <a:t>increase</a:t>
            </a:r>
            <a:r>
              <a:rPr lang="fr-CH" baseline="0" dirty="0" smtClean="0"/>
              <a:t> </a:t>
            </a:r>
            <a:r>
              <a:rPr lang="fr-CH" baseline="0" dirty="0" err="1" smtClean="0"/>
              <a:t>render</a:t>
            </a:r>
            <a:r>
              <a:rPr lang="fr-CH" baseline="0" dirty="0" smtClean="0"/>
              <a:t> time. Note </a:t>
            </a:r>
            <a:r>
              <a:rPr lang="fr-CH" baseline="0" dirty="0" err="1" smtClean="0"/>
              <a:t>that</a:t>
            </a:r>
            <a:r>
              <a:rPr lang="fr-CH" baseline="0" dirty="0" smtClean="0"/>
              <a:t> </a:t>
            </a:r>
            <a:r>
              <a:rPr lang="fr-CH" baseline="0" dirty="0" err="1" smtClean="0"/>
              <a:t>our</a:t>
            </a:r>
            <a:r>
              <a:rPr lang="fr-CH" baseline="0" dirty="0" smtClean="0"/>
              <a:t> </a:t>
            </a:r>
            <a:r>
              <a:rPr lang="fr-CH" baseline="0" dirty="0" err="1" smtClean="0"/>
              <a:t>method</a:t>
            </a:r>
            <a:r>
              <a:rPr lang="fr-CH" baseline="0" dirty="0" smtClean="0"/>
              <a:t> </a:t>
            </a:r>
            <a:r>
              <a:rPr lang="fr-CH" baseline="0" dirty="0" err="1" smtClean="0"/>
              <a:t>consistently</a:t>
            </a:r>
            <a:r>
              <a:rPr lang="fr-CH" baseline="0" dirty="0" smtClean="0"/>
              <a:t> </a:t>
            </a:r>
            <a:r>
              <a:rPr lang="fr-CH" baseline="0" dirty="0" err="1" smtClean="0"/>
              <a:t>improves</a:t>
            </a:r>
            <a:r>
              <a:rPr lang="fr-CH" baseline="0" dirty="0" smtClean="0"/>
              <a:t> over RDFC, </a:t>
            </a:r>
            <a:r>
              <a:rPr lang="fr-CH" baseline="0" dirty="0" err="1" smtClean="0"/>
              <a:t>independent</a:t>
            </a:r>
            <a:r>
              <a:rPr lang="fr-CH" baseline="0" dirty="0" smtClean="0"/>
              <a:t> of the </a:t>
            </a:r>
            <a:r>
              <a:rPr lang="fr-CH" baseline="0" dirty="0" err="1" smtClean="0"/>
              <a:t>sampling</a:t>
            </a:r>
            <a:r>
              <a:rPr lang="fr-CH" baseline="0" dirty="0" smtClean="0"/>
              <a:t> rate. </a:t>
            </a:r>
          </a:p>
        </p:txBody>
      </p:sp>
      <p:sp>
        <p:nvSpPr>
          <p:cNvPr id="4" name="Foliennummernplatzhalter 3"/>
          <p:cNvSpPr>
            <a:spLocks noGrp="1"/>
          </p:cNvSpPr>
          <p:nvPr>
            <p:ph type="sldNum" sz="quarter" idx="10"/>
          </p:nvPr>
        </p:nvSpPr>
        <p:spPr/>
        <p:txBody>
          <a:bodyPr/>
          <a:lstStyle/>
          <a:p>
            <a:fld id="{7EDE3D69-16DA-46CF-BFCD-1A27B9377ED4}" type="slidenum">
              <a:rPr lang="de-CH" smtClean="0"/>
              <a:pPr/>
              <a:t>35</a:t>
            </a:fld>
            <a:endParaRPr lang="de-CH"/>
          </a:p>
        </p:txBody>
      </p:sp>
    </p:spTree>
    <p:extLst>
      <p:ext uri="{BB962C8B-B14F-4D97-AF65-F5344CB8AC3E}">
        <p14:creationId xmlns:p14="http://schemas.microsoft.com/office/powerpoint/2010/main" val="1247226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fld id="{7EDE3D69-16DA-46CF-BFCD-1A27B9377ED4}" type="slidenum">
              <a:rPr lang="de-CH" smtClean="0"/>
              <a:pPr/>
              <a:t>39</a:t>
            </a:fld>
            <a:endParaRPr lang="de-CH"/>
          </a:p>
        </p:txBody>
      </p:sp>
    </p:spTree>
    <p:extLst>
      <p:ext uri="{BB962C8B-B14F-4D97-AF65-F5344CB8AC3E}">
        <p14:creationId xmlns:p14="http://schemas.microsoft.com/office/powerpoint/2010/main" val="4042352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In </a:t>
            </a:r>
            <a:r>
              <a:rPr lang="de-CH" dirty="0" err="1" smtClean="0"/>
              <a:t>conclusion</a:t>
            </a:r>
            <a:r>
              <a:rPr lang="de-CH" baseline="0" dirty="0" smtClean="0"/>
              <a:t> </a:t>
            </a:r>
            <a:r>
              <a:rPr lang="de-CH" baseline="0" dirty="0" err="1" smtClean="0"/>
              <a:t>we</a:t>
            </a:r>
            <a:r>
              <a:rPr lang="de-CH" baseline="0" dirty="0" smtClean="0"/>
              <a:t> </a:t>
            </a:r>
            <a:r>
              <a:rPr lang="de-CH" baseline="0" dirty="0" err="1" smtClean="0"/>
              <a:t>presented</a:t>
            </a:r>
            <a:r>
              <a:rPr lang="de-CH" baseline="0" dirty="0" smtClean="0"/>
              <a:t> a </a:t>
            </a:r>
            <a:r>
              <a:rPr lang="de-CH" baseline="0" dirty="0" err="1" smtClean="0"/>
              <a:t>novel</a:t>
            </a:r>
            <a:r>
              <a:rPr lang="de-CH" baseline="0" dirty="0" smtClean="0"/>
              <a:t> </a:t>
            </a:r>
            <a:r>
              <a:rPr lang="de-CH" baseline="0" dirty="0" err="1" smtClean="0"/>
              <a:t>reconstruction</a:t>
            </a:r>
            <a:r>
              <a:rPr lang="de-CH" baseline="0" dirty="0" smtClean="0"/>
              <a:t> </a:t>
            </a:r>
            <a:r>
              <a:rPr lang="de-CH" baseline="0" dirty="0" err="1" smtClean="0"/>
              <a:t>for</a:t>
            </a:r>
            <a:r>
              <a:rPr lang="de-CH" baseline="0" dirty="0" smtClean="0"/>
              <a:t> </a:t>
            </a:r>
            <a:r>
              <a:rPr lang="de-CH" baseline="0" dirty="0" err="1" smtClean="0"/>
              <a:t>gradient</a:t>
            </a:r>
            <a:r>
              <a:rPr lang="de-CH" baseline="0" dirty="0" smtClean="0"/>
              <a:t> </a:t>
            </a:r>
            <a:r>
              <a:rPr lang="de-CH" baseline="0" dirty="0" err="1" smtClean="0"/>
              <a:t>domain</a:t>
            </a:r>
            <a:r>
              <a:rPr lang="de-CH" baseline="0" dirty="0" smtClean="0"/>
              <a:t> </a:t>
            </a:r>
            <a:r>
              <a:rPr lang="de-CH" baseline="0" dirty="0" err="1" smtClean="0"/>
              <a:t>rendering</a:t>
            </a:r>
            <a:r>
              <a:rPr lang="de-CH" baseline="0" dirty="0" smtClean="0"/>
              <a:t> </a:t>
            </a:r>
            <a:r>
              <a:rPr lang="de-CH" baseline="0" dirty="0" err="1" smtClean="0"/>
              <a:t>which</a:t>
            </a:r>
            <a:r>
              <a:rPr lang="de-CH" baseline="0" dirty="0" smtClean="0"/>
              <a:t> </a:t>
            </a:r>
            <a:r>
              <a:rPr lang="de-CH" baseline="0" dirty="0" err="1" smtClean="0"/>
              <a:t>significantly</a:t>
            </a:r>
            <a:r>
              <a:rPr lang="de-CH" baseline="0" dirty="0" smtClean="0"/>
              <a:t> </a:t>
            </a:r>
            <a:r>
              <a:rPr lang="de-CH" baseline="0" dirty="0" err="1" smtClean="0"/>
              <a:t>outperforms</a:t>
            </a:r>
            <a:r>
              <a:rPr lang="de-CH" baseline="0" dirty="0" smtClean="0"/>
              <a:t> </a:t>
            </a:r>
            <a:r>
              <a:rPr lang="de-CH" baseline="0" dirty="0" err="1" smtClean="0"/>
              <a:t>the</a:t>
            </a:r>
            <a:r>
              <a:rPr lang="de-CH" baseline="0" dirty="0" smtClean="0"/>
              <a:t> </a:t>
            </a:r>
            <a:r>
              <a:rPr lang="de-CH" baseline="0" dirty="0" err="1" smtClean="0"/>
              <a:t>previous</a:t>
            </a:r>
            <a:r>
              <a:rPr lang="de-CH" baseline="0" dirty="0" smtClean="0"/>
              <a:t> L1 </a:t>
            </a:r>
            <a:r>
              <a:rPr lang="de-CH" baseline="0" dirty="0" err="1" smtClean="0"/>
              <a:t>reconstruction</a:t>
            </a:r>
            <a:endParaRPr lang="de-CH" baseline="0" dirty="0" smtClean="0"/>
          </a:p>
          <a:p>
            <a:endParaRPr lang="de-CH" baseline="0" dirty="0" smtClean="0"/>
          </a:p>
          <a:p>
            <a:r>
              <a:rPr lang="de-CH" baseline="0" dirty="0" smtClean="0"/>
              <a:t>This </a:t>
            </a:r>
            <a:r>
              <a:rPr lang="de-CH" baseline="0" dirty="0" err="1" smtClean="0"/>
              <a:t>is</a:t>
            </a:r>
            <a:r>
              <a:rPr lang="de-CH" baseline="0" dirty="0" smtClean="0"/>
              <a:t> </a:t>
            </a:r>
            <a:r>
              <a:rPr lang="de-CH" baseline="0" dirty="0" err="1" smtClean="0"/>
              <a:t>done</a:t>
            </a:r>
            <a:r>
              <a:rPr lang="de-CH" baseline="0" dirty="0" smtClean="0"/>
              <a:t> at a </a:t>
            </a:r>
            <a:r>
              <a:rPr lang="de-CH" baseline="0" dirty="0" err="1" smtClean="0"/>
              <a:t>relatively</a:t>
            </a:r>
            <a:r>
              <a:rPr lang="de-CH" baseline="0" dirty="0" smtClean="0"/>
              <a:t> </a:t>
            </a:r>
            <a:r>
              <a:rPr lang="de-CH" baseline="0" dirty="0" err="1" smtClean="0"/>
              <a:t>small</a:t>
            </a:r>
            <a:r>
              <a:rPr lang="de-CH" baseline="0" dirty="0" smtClean="0"/>
              <a:t> </a:t>
            </a:r>
            <a:r>
              <a:rPr lang="de-CH" baseline="0" dirty="0" err="1" smtClean="0"/>
              <a:t>overhead</a:t>
            </a:r>
            <a:r>
              <a:rPr lang="de-CH" baseline="0" dirty="0" smtClean="0"/>
              <a:t>. </a:t>
            </a:r>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t>42</a:t>
            </a:fld>
            <a:endParaRPr lang="de-CH"/>
          </a:p>
        </p:txBody>
      </p:sp>
    </p:spTree>
    <p:extLst>
      <p:ext uri="{BB962C8B-B14F-4D97-AF65-F5344CB8AC3E}">
        <p14:creationId xmlns:p14="http://schemas.microsoft.com/office/powerpoint/2010/main" val="4258237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In </a:t>
            </a:r>
            <a:r>
              <a:rPr lang="de-CH" dirty="0" err="1" smtClean="0"/>
              <a:t>terms</a:t>
            </a:r>
            <a:r>
              <a:rPr lang="de-CH" dirty="0" smtClean="0"/>
              <a:t> </a:t>
            </a:r>
            <a:r>
              <a:rPr lang="de-CH" dirty="0" err="1" smtClean="0"/>
              <a:t>of</a:t>
            </a:r>
            <a:r>
              <a:rPr lang="de-CH" dirty="0" smtClean="0"/>
              <a:t> </a:t>
            </a:r>
            <a:r>
              <a:rPr lang="de-CH" dirty="0" err="1" smtClean="0"/>
              <a:t>future</a:t>
            </a:r>
            <a:r>
              <a:rPr lang="de-CH" baseline="0" dirty="0" smtClean="0"/>
              <a:t> </a:t>
            </a:r>
            <a:r>
              <a:rPr lang="de-CH" baseline="0" dirty="0" err="1" smtClean="0"/>
              <a:t>work</a:t>
            </a:r>
            <a:r>
              <a:rPr lang="de-CH" baseline="0" dirty="0" smtClean="0"/>
              <a:t> </a:t>
            </a:r>
            <a:r>
              <a:rPr lang="de-CH" baseline="0" dirty="0" err="1" smtClean="0"/>
              <a:t>there</a:t>
            </a:r>
            <a:r>
              <a:rPr lang="de-CH" baseline="0" dirty="0" smtClean="0"/>
              <a:t> </a:t>
            </a:r>
            <a:r>
              <a:rPr lang="de-CH" baseline="0" dirty="0" err="1" smtClean="0"/>
              <a:t>are</a:t>
            </a:r>
            <a:r>
              <a:rPr lang="de-CH" baseline="0" dirty="0" smtClean="0"/>
              <a:t> multiple </a:t>
            </a:r>
            <a:r>
              <a:rPr lang="de-CH" baseline="0" dirty="0" err="1" smtClean="0"/>
              <a:t>things</a:t>
            </a:r>
            <a:r>
              <a:rPr lang="de-CH" baseline="0" dirty="0" smtClean="0"/>
              <a:t> </a:t>
            </a:r>
            <a:r>
              <a:rPr lang="de-CH" baseline="0" dirty="0" err="1" smtClean="0"/>
              <a:t>one</a:t>
            </a:r>
            <a:r>
              <a:rPr lang="de-CH" baseline="0" dirty="0" smtClean="0"/>
              <a:t> </a:t>
            </a:r>
            <a:r>
              <a:rPr lang="de-CH" baseline="0" dirty="0" err="1" smtClean="0"/>
              <a:t>could</a:t>
            </a:r>
            <a:r>
              <a:rPr lang="de-CH" baseline="0" dirty="0" smtClean="0"/>
              <a:t> do.</a:t>
            </a:r>
          </a:p>
          <a:p>
            <a:endParaRPr lang="de-CH" baseline="0" dirty="0" smtClean="0"/>
          </a:p>
          <a:p>
            <a:r>
              <a:rPr lang="de-CH" baseline="0" dirty="0" smtClean="0"/>
              <a:t>First,  </a:t>
            </a:r>
            <a:r>
              <a:rPr lang="de-CH" baseline="0" dirty="0" err="1" smtClean="0"/>
              <a:t>we</a:t>
            </a:r>
            <a:r>
              <a:rPr lang="de-CH" baseline="0" dirty="0" smtClean="0"/>
              <a:t> </a:t>
            </a:r>
            <a:r>
              <a:rPr lang="de-CH" baseline="0" dirty="0" err="1" smtClean="0"/>
              <a:t>believe</a:t>
            </a:r>
            <a:r>
              <a:rPr lang="de-CH" baseline="0" dirty="0" smtClean="0"/>
              <a:t> </a:t>
            </a:r>
            <a:r>
              <a:rPr lang="de-CH" baseline="0" dirty="0" err="1" smtClean="0"/>
              <a:t>that</a:t>
            </a:r>
            <a:r>
              <a:rPr lang="de-CH" baseline="0" dirty="0" smtClean="0"/>
              <a:t> </a:t>
            </a:r>
            <a:r>
              <a:rPr lang="de-CH" baseline="0" dirty="0" err="1" smtClean="0"/>
              <a:t>most</a:t>
            </a:r>
            <a:r>
              <a:rPr lang="de-CH" baseline="0" dirty="0" smtClean="0"/>
              <a:t> </a:t>
            </a:r>
            <a:r>
              <a:rPr lang="de-CH" baseline="0" dirty="0" err="1" smtClean="0"/>
              <a:t>likely</a:t>
            </a:r>
            <a:r>
              <a:rPr lang="de-CH" baseline="0" dirty="0" smtClean="0"/>
              <a:t> </a:t>
            </a:r>
            <a:r>
              <a:rPr lang="de-CH" baseline="0" dirty="0" err="1" smtClean="0"/>
              <a:t>the</a:t>
            </a:r>
            <a:r>
              <a:rPr lang="de-CH" baseline="0" dirty="0" smtClean="0"/>
              <a:t> </a:t>
            </a:r>
            <a:r>
              <a:rPr lang="de-CH" baseline="0" dirty="0" err="1" smtClean="0"/>
              <a:t>gradient</a:t>
            </a:r>
            <a:r>
              <a:rPr lang="de-CH" baseline="0" dirty="0" smtClean="0"/>
              <a:t> </a:t>
            </a:r>
            <a:r>
              <a:rPr lang="de-CH" baseline="0" dirty="0" err="1" smtClean="0"/>
              <a:t>domain</a:t>
            </a:r>
            <a:r>
              <a:rPr lang="de-CH" baseline="0" dirty="0" smtClean="0"/>
              <a:t> </a:t>
            </a:r>
            <a:r>
              <a:rPr lang="de-CH" baseline="0" dirty="0" err="1" smtClean="0"/>
              <a:t>path</a:t>
            </a:r>
            <a:r>
              <a:rPr lang="de-CH" baseline="0" dirty="0" smtClean="0"/>
              <a:t> </a:t>
            </a:r>
            <a:r>
              <a:rPr lang="de-CH" baseline="0" dirty="0" err="1" smtClean="0"/>
              <a:t>tracing</a:t>
            </a:r>
            <a:r>
              <a:rPr lang="de-CH" baseline="0" dirty="0" smtClean="0"/>
              <a:t> </a:t>
            </a:r>
            <a:r>
              <a:rPr lang="de-CH" baseline="0" dirty="0" err="1" smtClean="0"/>
              <a:t>itself</a:t>
            </a:r>
            <a:r>
              <a:rPr lang="de-CH" baseline="0" dirty="0" smtClean="0"/>
              <a:t> </a:t>
            </a:r>
            <a:r>
              <a:rPr lang="de-CH" baseline="0" dirty="0" err="1" smtClean="0"/>
              <a:t>can</a:t>
            </a:r>
            <a:r>
              <a:rPr lang="de-CH" baseline="0" dirty="0" smtClean="0"/>
              <a:t> still </a:t>
            </a:r>
            <a:r>
              <a:rPr lang="de-CH" baseline="0" dirty="0" err="1" smtClean="0"/>
              <a:t>be</a:t>
            </a:r>
            <a:r>
              <a:rPr lang="de-CH" baseline="0" dirty="0" smtClean="0"/>
              <a:t> </a:t>
            </a:r>
            <a:r>
              <a:rPr lang="de-CH" baseline="0" dirty="0" err="1" smtClean="0"/>
              <a:t>improved</a:t>
            </a:r>
            <a:r>
              <a:rPr lang="de-CH" baseline="0" dirty="0" smtClean="0"/>
              <a:t>. The </a:t>
            </a:r>
            <a:r>
              <a:rPr lang="de-CH" baseline="0" dirty="0" err="1" smtClean="0"/>
              <a:t>quality</a:t>
            </a:r>
            <a:r>
              <a:rPr lang="de-CH" baseline="0" dirty="0" smtClean="0"/>
              <a:t> </a:t>
            </a:r>
            <a:r>
              <a:rPr lang="de-CH" baseline="0" dirty="0" err="1" smtClean="0"/>
              <a:t>of</a:t>
            </a:r>
            <a:r>
              <a:rPr lang="de-CH" baseline="0" dirty="0" smtClean="0"/>
              <a:t> </a:t>
            </a:r>
            <a:r>
              <a:rPr lang="de-CH" baseline="0" dirty="0" err="1" smtClean="0"/>
              <a:t>our</a:t>
            </a:r>
            <a:r>
              <a:rPr lang="de-CH" baseline="0" dirty="0" smtClean="0"/>
              <a:t> </a:t>
            </a:r>
            <a:r>
              <a:rPr lang="de-CH" baseline="0" dirty="0" err="1" smtClean="0"/>
              <a:t>results</a:t>
            </a:r>
            <a:r>
              <a:rPr lang="de-CH" baseline="0" dirty="0" smtClean="0"/>
              <a:t> </a:t>
            </a:r>
            <a:r>
              <a:rPr lang="de-CH" baseline="0" dirty="0" err="1" smtClean="0"/>
              <a:t>depend</a:t>
            </a:r>
            <a:r>
              <a:rPr lang="de-CH" baseline="0" dirty="0" smtClean="0"/>
              <a:t> on </a:t>
            </a:r>
            <a:r>
              <a:rPr lang="de-CH" baseline="0" dirty="0" err="1" smtClean="0"/>
              <a:t>highly</a:t>
            </a:r>
            <a:r>
              <a:rPr lang="de-CH" baseline="0" dirty="0" smtClean="0"/>
              <a:t> on </a:t>
            </a:r>
            <a:r>
              <a:rPr lang="de-CH" baseline="0" dirty="0" err="1" smtClean="0"/>
              <a:t>the</a:t>
            </a:r>
            <a:r>
              <a:rPr lang="de-CH" baseline="0" dirty="0" smtClean="0"/>
              <a:t> </a:t>
            </a:r>
            <a:r>
              <a:rPr lang="de-CH" baseline="0" dirty="0" err="1" smtClean="0"/>
              <a:t>quality</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sampled</a:t>
            </a:r>
            <a:r>
              <a:rPr lang="de-CH" baseline="0" dirty="0" smtClean="0"/>
              <a:t> </a:t>
            </a:r>
            <a:r>
              <a:rPr lang="de-CH" baseline="0" dirty="0" err="1" smtClean="0"/>
              <a:t>gradients</a:t>
            </a:r>
            <a:r>
              <a:rPr lang="de-CH" baseline="0" dirty="0" smtClean="0"/>
              <a:t>. </a:t>
            </a:r>
            <a:r>
              <a:rPr lang="de-CH" baseline="0" dirty="0" err="1" smtClean="0"/>
              <a:t>Especially</a:t>
            </a:r>
            <a:r>
              <a:rPr lang="de-CH" baseline="0" dirty="0" smtClean="0"/>
              <a:t> </a:t>
            </a:r>
            <a:r>
              <a:rPr lang="de-CH" baseline="0" dirty="0" err="1" smtClean="0"/>
              <a:t>if</a:t>
            </a:r>
            <a:r>
              <a:rPr lang="de-CH" baseline="0" dirty="0" smtClean="0"/>
              <a:t> </a:t>
            </a:r>
            <a:r>
              <a:rPr lang="de-CH" baseline="0" dirty="0" err="1" smtClean="0"/>
              <a:t>specular</a:t>
            </a:r>
            <a:r>
              <a:rPr lang="de-CH" baseline="0" dirty="0" smtClean="0"/>
              <a:t> </a:t>
            </a:r>
            <a:r>
              <a:rPr lang="de-CH" baseline="0" dirty="0" err="1" smtClean="0"/>
              <a:t>materials</a:t>
            </a:r>
            <a:r>
              <a:rPr lang="de-CH" baseline="0" dirty="0" smtClean="0"/>
              <a:t> </a:t>
            </a:r>
            <a:r>
              <a:rPr lang="de-CH" baseline="0" dirty="0" err="1" smtClean="0"/>
              <a:t>are</a:t>
            </a:r>
            <a:r>
              <a:rPr lang="de-CH" baseline="0" dirty="0" smtClean="0"/>
              <a:t> </a:t>
            </a:r>
            <a:r>
              <a:rPr lang="de-CH" baseline="0" dirty="0" err="1" smtClean="0"/>
              <a:t>involved</a:t>
            </a:r>
            <a:r>
              <a:rPr lang="de-CH" baseline="0" dirty="0" smtClean="0"/>
              <a:t>, </a:t>
            </a:r>
            <a:r>
              <a:rPr lang="de-CH" baseline="0" dirty="0" err="1" smtClean="0"/>
              <a:t>gradient</a:t>
            </a:r>
            <a:r>
              <a:rPr lang="de-CH" baseline="0" dirty="0" smtClean="0"/>
              <a:t> </a:t>
            </a:r>
            <a:r>
              <a:rPr lang="de-CH" baseline="0" dirty="0" err="1" smtClean="0"/>
              <a:t>sampling</a:t>
            </a:r>
            <a:r>
              <a:rPr lang="de-CH" baseline="0" dirty="0" smtClean="0"/>
              <a:t> </a:t>
            </a:r>
            <a:r>
              <a:rPr lang="de-CH" baseline="0" dirty="0" err="1" smtClean="0"/>
              <a:t>can</a:t>
            </a:r>
            <a:r>
              <a:rPr lang="de-CH" baseline="0" dirty="0" smtClean="0"/>
              <a:t> </a:t>
            </a:r>
            <a:r>
              <a:rPr lang="de-CH" baseline="0" dirty="0" err="1" smtClean="0"/>
              <a:t>become</a:t>
            </a:r>
            <a:r>
              <a:rPr lang="de-CH" baseline="0" dirty="0" smtClean="0"/>
              <a:t> </a:t>
            </a:r>
            <a:r>
              <a:rPr lang="de-CH" baseline="0" dirty="0" err="1" smtClean="0"/>
              <a:t>quite</a:t>
            </a:r>
            <a:r>
              <a:rPr lang="de-CH" baseline="0" dirty="0" smtClean="0"/>
              <a:t> </a:t>
            </a:r>
            <a:r>
              <a:rPr lang="de-CH" baseline="0" dirty="0" err="1" smtClean="0"/>
              <a:t>tricky</a:t>
            </a:r>
            <a:r>
              <a:rPr lang="de-CH" baseline="0" dirty="0" smtClean="0"/>
              <a:t> </a:t>
            </a:r>
            <a:r>
              <a:rPr lang="de-CH" baseline="0" dirty="0" err="1" smtClean="0"/>
              <a:t>and</a:t>
            </a:r>
            <a:r>
              <a:rPr lang="de-CH" baseline="0" dirty="0" smtClean="0"/>
              <a:t> </a:t>
            </a:r>
            <a:r>
              <a:rPr lang="de-CH" baseline="0" dirty="0" err="1" smtClean="0"/>
              <a:t>gradient</a:t>
            </a:r>
            <a:r>
              <a:rPr lang="de-CH" baseline="0" dirty="0" smtClean="0"/>
              <a:t> </a:t>
            </a:r>
            <a:r>
              <a:rPr lang="de-CH" baseline="0" dirty="0" err="1" smtClean="0"/>
              <a:t>domain</a:t>
            </a:r>
            <a:r>
              <a:rPr lang="de-CH" baseline="0" dirty="0" smtClean="0"/>
              <a:t> </a:t>
            </a:r>
            <a:r>
              <a:rPr lang="de-CH" baseline="0" dirty="0" err="1" smtClean="0"/>
              <a:t>rendering</a:t>
            </a:r>
            <a:r>
              <a:rPr lang="de-CH" baseline="0" dirty="0" smtClean="0"/>
              <a:t> </a:t>
            </a:r>
            <a:r>
              <a:rPr lang="de-CH" baseline="0" dirty="0" err="1" smtClean="0"/>
              <a:t>is</a:t>
            </a:r>
            <a:r>
              <a:rPr lang="de-CH" baseline="0" dirty="0" smtClean="0"/>
              <a:t> not </a:t>
            </a:r>
            <a:r>
              <a:rPr lang="de-CH" baseline="0" dirty="0" err="1" smtClean="0"/>
              <a:t>as</a:t>
            </a:r>
            <a:r>
              <a:rPr lang="de-CH" baseline="0" dirty="0" smtClean="0"/>
              <a:t> </a:t>
            </a:r>
            <a:r>
              <a:rPr lang="de-CH" baseline="0" dirty="0" err="1" smtClean="0"/>
              <a:t>effective</a:t>
            </a:r>
            <a:r>
              <a:rPr lang="de-CH" baseline="0" dirty="0" smtClean="0"/>
              <a:t> </a:t>
            </a:r>
            <a:r>
              <a:rPr lang="de-CH" baseline="0" dirty="0" err="1" smtClean="0"/>
              <a:t>anymore</a:t>
            </a:r>
            <a:r>
              <a:rPr lang="de-CH" baseline="0" dirty="0" smtClean="0"/>
              <a:t>. </a:t>
            </a:r>
            <a:r>
              <a:rPr lang="de-CH" baseline="0" dirty="0" err="1" smtClean="0"/>
              <a:t>Improvements</a:t>
            </a:r>
            <a:r>
              <a:rPr lang="de-CH" baseline="0" dirty="0" smtClean="0"/>
              <a:t> </a:t>
            </a:r>
            <a:r>
              <a:rPr lang="de-CH" baseline="0" dirty="0" err="1" smtClean="0"/>
              <a:t>to</a:t>
            </a:r>
            <a:r>
              <a:rPr lang="de-CH" baseline="0" dirty="0" smtClean="0"/>
              <a:t> GPT </a:t>
            </a:r>
            <a:r>
              <a:rPr lang="de-CH" baseline="0" dirty="0" err="1" smtClean="0"/>
              <a:t>would</a:t>
            </a:r>
            <a:r>
              <a:rPr lang="de-CH" baseline="0" dirty="0" smtClean="0"/>
              <a:t> </a:t>
            </a:r>
            <a:r>
              <a:rPr lang="de-CH" baseline="0" dirty="0" err="1" smtClean="0"/>
              <a:t>most</a:t>
            </a:r>
            <a:r>
              <a:rPr lang="de-CH" baseline="0" dirty="0" smtClean="0"/>
              <a:t> </a:t>
            </a:r>
            <a:r>
              <a:rPr lang="de-CH" baseline="0" dirty="0" err="1" smtClean="0"/>
              <a:t>likely</a:t>
            </a:r>
            <a:r>
              <a:rPr lang="de-CH" baseline="0" dirty="0" smtClean="0"/>
              <a:t> </a:t>
            </a:r>
            <a:r>
              <a:rPr lang="de-CH" baseline="0" dirty="0" err="1" smtClean="0"/>
              <a:t>benefit</a:t>
            </a:r>
            <a:r>
              <a:rPr lang="de-CH" baseline="0" dirty="0" smtClean="0"/>
              <a:t> </a:t>
            </a:r>
            <a:r>
              <a:rPr lang="de-CH" baseline="0" dirty="0" err="1" smtClean="0"/>
              <a:t>the</a:t>
            </a:r>
            <a:r>
              <a:rPr lang="de-CH" baseline="0" dirty="0" smtClean="0"/>
              <a:t> </a:t>
            </a:r>
            <a:r>
              <a:rPr lang="de-CH" baseline="0" dirty="0" err="1" smtClean="0"/>
              <a:t>results</a:t>
            </a:r>
            <a:r>
              <a:rPr lang="de-CH" baseline="0" dirty="0" smtClean="0"/>
              <a:t> </a:t>
            </a:r>
            <a:r>
              <a:rPr lang="de-CH" baseline="0" dirty="0" err="1" smtClean="0"/>
              <a:t>of</a:t>
            </a:r>
            <a:r>
              <a:rPr lang="de-CH" baseline="0" dirty="0" smtClean="0"/>
              <a:t> </a:t>
            </a:r>
            <a:r>
              <a:rPr lang="de-CH" baseline="0" dirty="0" err="1" smtClean="0"/>
              <a:t>our</a:t>
            </a:r>
            <a:r>
              <a:rPr lang="de-CH" baseline="0" dirty="0" smtClean="0"/>
              <a:t> </a:t>
            </a:r>
            <a:r>
              <a:rPr lang="de-CH" baseline="0" dirty="0" err="1" smtClean="0"/>
              <a:t>method</a:t>
            </a:r>
            <a:r>
              <a:rPr lang="de-CH" baseline="0" dirty="0" smtClean="0"/>
              <a:t> </a:t>
            </a:r>
            <a:r>
              <a:rPr lang="de-CH" baseline="0" dirty="0" err="1" smtClean="0"/>
              <a:t>as</a:t>
            </a:r>
            <a:r>
              <a:rPr lang="de-CH" baseline="0" dirty="0" smtClean="0"/>
              <a:t> </a:t>
            </a:r>
            <a:r>
              <a:rPr lang="de-CH" baseline="0" dirty="0" err="1" smtClean="0"/>
              <a:t>well</a:t>
            </a:r>
            <a:r>
              <a:rPr lang="de-CH" baseline="0" dirty="0" smtClean="0"/>
              <a:t>.</a:t>
            </a:r>
          </a:p>
          <a:p>
            <a:endParaRPr lang="de-CH" baseline="0" dirty="0" smtClean="0"/>
          </a:p>
          <a:p>
            <a:r>
              <a:rPr lang="de-CH" baseline="0" dirty="0" smtClean="0"/>
              <a:t>Also, </a:t>
            </a:r>
            <a:r>
              <a:rPr lang="de-CH" baseline="0" dirty="0" err="1" smtClean="0"/>
              <a:t>we</a:t>
            </a:r>
            <a:r>
              <a:rPr lang="de-CH" baseline="0" dirty="0" smtClean="0"/>
              <a:t> </a:t>
            </a:r>
            <a:r>
              <a:rPr lang="de-CH" baseline="0" dirty="0" err="1" smtClean="0"/>
              <a:t>did</a:t>
            </a:r>
            <a:r>
              <a:rPr lang="de-CH" baseline="0" dirty="0" smtClean="0"/>
              <a:t> not </a:t>
            </a:r>
            <a:r>
              <a:rPr lang="de-CH" baseline="0" dirty="0" err="1" smtClean="0"/>
              <a:t>combine</a:t>
            </a:r>
            <a:r>
              <a:rPr lang="de-CH" baseline="0" dirty="0" smtClean="0"/>
              <a:t> </a:t>
            </a:r>
            <a:r>
              <a:rPr lang="de-CH" baseline="0" dirty="0" err="1" smtClean="0"/>
              <a:t>our</a:t>
            </a:r>
            <a:r>
              <a:rPr lang="de-CH" baseline="0" dirty="0" smtClean="0"/>
              <a:t> </a:t>
            </a:r>
            <a:r>
              <a:rPr lang="de-CH" baseline="0" dirty="0" err="1" smtClean="0"/>
              <a:t>method</a:t>
            </a:r>
            <a:r>
              <a:rPr lang="de-CH" baseline="0" dirty="0" smtClean="0"/>
              <a:t> </a:t>
            </a:r>
            <a:r>
              <a:rPr lang="de-CH" baseline="0" dirty="0" err="1" smtClean="0"/>
              <a:t>with</a:t>
            </a:r>
            <a:r>
              <a:rPr lang="de-CH" baseline="0" dirty="0" smtClean="0"/>
              <a:t> adaptive </a:t>
            </a:r>
            <a:r>
              <a:rPr lang="de-CH" baseline="0" dirty="0" err="1" smtClean="0"/>
              <a:t>sampling</a:t>
            </a:r>
            <a:r>
              <a:rPr lang="de-CH" baseline="0" dirty="0" smtClean="0"/>
              <a:t>. This </a:t>
            </a:r>
            <a:r>
              <a:rPr lang="de-CH" baseline="0" dirty="0" err="1" smtClean="0"/>
              <a:t>should</a:t>
            </a:r>
            <a:r>
              <a:rPr lang="de-CH" baseline="0" dirty="0" smtClean="0"/>
              <a:t> </a:t>
            </a:r>
            <a:r>
              <a:rPr lang="de-CH" baseline="0" dirty="0" err="1" smtClean="0"/>
              <a:t>be</a:t>
            </a:r>
            <a:r>
              <a:rPr lang="de-CH" baseline="0" dirty="0" smtClean="0"/>
              <a:t> </a:t>
            </a:r>
            <a:r>
              <a:rPr lang="de-CH" baseline="0" dirty="0" err="1" smtClean="0"/>
              <a:t>fairly</a:t>
            </a:r>
            <a:r>
              <a:rPr lang="de-CH" baseline="0" dirty="0" smtClean="0"/>
              <a:t> </a:t>
            </a:r>
            <a:r>
              <a:rPr lang="de-CH" baseline="0" dirty="0" err="1" smtClean="0"/>
              <a:t>straightforward</a:t>
            </a:r>
            <a:r>
              <a:rPr lang="de-CH" baseline="0" dirty="0" smtClean="0"/>
              <a:t> </a:t>
            </a:r>
            <a:r>
              <a:rPr lang="de-CH" baseline="0" dirty="0" err="1" smtClean="0"/>
              <a:t>to</a:t>
            </a:r>
            <a:r>
              <a:rPr lang="de-CH" baseline="0" dirty="0" smtClean="0"/>
              <a:t> do </a:t>
            </a:r>
            <a:r>
              <a:rPr lang="de-CH" baseline="0" dirty="0" err="1" smtClean="0"/>
              <a:t>and</a:t>
            </a:r>
            <a:r>
              <a:rPr lang="de-CH" baseline="0" dirty="0" smtClean="0"/>
              <a:t> </a:t>
            </a:r>
            <a:r>
              <a:rPr lang="de-CH" baseline="0" dirty="0" err="1" smtClean="0"/>
              <a:t>could</a:t>
            </a:r>
            <a:r>
              <a:rPr lang="de-CH" baseline="0" dirty="0" smtClean="0"/>
              <a:t> </a:t>
            </a:r>
            <a:r>
              <a:rPr lang="de-CH" baseline="0" dirty="0" err="1" smtClean="0"/>
              <a:t>further</a:t>
            </a:r>
            <a:r>
              <a:rPr lang="de-CH" baseline="0" dirty="0" smtClean="0"/>
              <a:t> </a:t>
            </a:r>
            <a:r>
              <a:rPr lang="de-CH" baseline="0" dirty="0" err="1" smtClean="0"/>
              <a:t>improve</a:t>
            </a:r>
            <a:r>
              <a:rPr lang="de-CH" baseline="0" dirty="0" smtClean="0"/>
              <a:t> </a:t>
            </a:r>
            <a:r>
              <a:rPr lang="de-CH" baseline="0" dirty="0" err="1" smtClean="0"/>
              <a:t>the</a:t>
            </a:r>
            <a:r>
              <a:rPr lang="de-CH" baseline="0" dirty="0" smtClean="0"/>
              <a:t> </a:t>
            </a:r>
            <a:r>
              <a:rPr lang="de-CH" baseline="0" dirty="0" err="1" smtClean="0"/>
              <a:t>results</a:t>
            </a:r>
            <a:r>
              <a:rPr lang="de-CH" baseline="0" dirty="0" smtClean="0"/>
              <a:t>. </a:t>
            </a:r>
          </a:p>
          <a:p>
            <a:endParaRPr lang="de-CH" baseline="0" dirty="0" smtClean="0"/>
          </a:p>
          <a:p>
            <a:r>
              <a:rPr lang="de-CH" baseline="0" dirty="0" err="1" smtClean="0"/>
              <a:t>Our</a:t>
            </a:r>
            <a:r>
              <a:rPr lang="de-CH" baseline="0" dirty="0" smtClean="0"/>
              <a:t> </a:t>
            </a:r>
            <a:r>
              <a:rPr lang="de-CH" baseline="0" dirty="0" err="1" smtClean="0"/>
              <a:t>method</a:t>
            </a:r>
            <a:r>
              <a:rPr lang="de-CH" baseline="0" dirty="0" smtClean="0"/>
              <a:t> </a:t>
            </a:r>
            <a:r>
              <a:rPr lang="de-CH" baseline="0" dirty="0" err="1" smtClean="0"/>
              <a:t>currently</a:t>
            </a:r>
            <a:r>
              <a:rPr lang="de-CH" baseline="0" dirty="0" smtClean="0"/>
              <a:t> also </a:t>
            </a:r>
            <a:r>
              <a:rPr lang="de-CH" baseline="0" dirty="0" err="1" smtClean="0"/>
              <a:t>does</a:t>
            </a:r>
            <a:r>
              <a:rPr lang="de-CH" baseline="0" dirty="0" smtClean="0"/>
              <a:t> not </a:t>
            </a:r>
            <a:r>
              <a:rPr lang="de-CH" baseline="0" dirty="0" err="1" smtClean="0"/>
              <a:t>enforce</a:t>
            </a:r>
            <a:r>
              <a:rPr lang="de-CH" baseline="0" dirty="0" smtClean="0"/>
              <a:t> </a:t>
            </a:r>
            <a:r>
              <a:rPr lang="de-CH" baseline="0" dirty="0" err="1" smtClean="0"/>
              <a:t>any</a:t>
            </a:r>
            <a:r>
              <a:rPr lang="de-CH" baseline="0" dirty="0" smtClean="0"/>
              <a:t> temporal </a:t>
            </a:r>
            <a:r>
              <a:rPr lang="de-CH" baseline="0" dirty="0" err="1" smtClean="0"/>
              <a:t>consistency</a:t>
            </a:r>
            <a:r>
              <a:rPr lang="de-CH" baseline="0" dirty="0" smtClean="0"/>
              <a:t>. Thus </a:t>
            </a:r>
            <a:r>
              <a:rPr lang="de-CH" baseline="0" dirty="0" err="1" smtClean="0"/>
              <a:t>if</a:t>
            </a:r>
            <a:r>
              <a:rPr lang="de-CH" baseline="0" dirty="0" smtClean="0"/>
              <a:t> </a:t>
            </a:r>
            <a:r>
              <a:rPr lang="de-CH" baseline="0" dirty="0" err="1" smtClean="0"/>
              <a:t>you</a:t>
            </a:r>
            <a:r>
              <a:rPr lang="de-CH" baseline="0" dirty="0" smtClean="0"/>
              <a:t> </a:t>
            </a:r>
            <a:r>
              <a:rPr lang="de-CH" baseline="0" dirty="0" err="1" smtClean="0"/>
              <a:t>reconstruct</a:t>
            </a:r>
            <a:r>
              <a:rPr lang="de-CH" baseline="0" dirty="0" smtClean="0"/>
              <a:t> </a:t>
            </a:r>
            <a:r>
              <a:rPr lang="de-CH" baseline="0" dirty="0" err="1" smtClean="0"/>
              <a:t>animations</a:t>
            </a:r>
            <a:r>
              <a:rPr lang="de-CH" baseline="0" dirty="0" smtClean="0"/>
              <a:t>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expect</a:t>
            </a:r>
            <a:r>
              <a:rPr lang="de-CH" baseline="0" dirty="0" smtClean="0"/>
              <a:t> </a:t>
            </a:r>
            <a:r>
              <a:rPr lang="de-CH" baseline="0" dirty="0" err="1" smtClean="0"/>
              <a:t>some</a:t>
            </a:r>
            <a:r>
              <a:rPr lang="de-CH" baseline="0" dirty="0" smtClean="0"/>
              <a:t> </a:t>
            </a:r>
            <a:r>
              <a:rPr lang="de-CH" baseline="0" dirty="0" err="1" smtClean="0"/>
              <a:t>flickering</a:t>
            </a:r>
            <a:r>
              <a:rPr lang="de-CH" baseline="0" dirty="0" smtClean="0"/>
              <a:t> </a:t>
            </a:r>
            <a:r>
              <a:rPr lang="de-CH" baseline="0" dirty="0" err="1" smtClean="0"/>
              <a:t>to</a:t>
            </a:r>
            <a:r>
              <a:rPr lang="de-CH" baseline="0" dirty="0" smtClean="0"/>
              <a:t> </a:t>
            </a:r>
            <a:r>
              <a:rPr lang="de-CH" baseline="0" dirty="0" err="1" smtClean="0"/>
              <a:t>occur</a:t>
            </a:r>
            <a:r>
              <a:rPr lang="de-CH" baseline="0" dirty="0" smtClean="0"/>
              <a:t>.</a:t>
            </a:r>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t>43</a:t>
            </a:fld>
            <a:endParaRPr lang="de-CH"/>
          </a:p>
        </p:txBody>
      </p:sp>
    </p:spTree>
    <p:extLst>
      <p:ext uri="{BB962C8B-B14F-4D97-AF65-F5344CB8AC3E}">
        <p14:creationId xmlns:p14="http://schemas.microsoft.com/office/powerpoint/2010/main" val="1500383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We</a:t>
            </a:r>
            <a:r>
              <a:rPr lang="de-CH" dirty="0" smtClean="0"/>
              <a:t> like </a:t>
            </a:r>
            <a:r>
              <a:rPr lang="de-CH" dirty="0" err="1" smtClean="0"/>
              <a:t>to</a:t>
            </a:r>
            <a:r>
              <a:rPr lang="de-CH" dirty="0" smtClean="0"/>
              <a:t> </a:t>
            </a:r>
            <a:r>
              <a:rPr lang="de-CH" dirty="0" err="1" smtClean="0"/>
              <a:t>acknowledge</a:t>
            </a:r>
            <a:r>
              <a:rPr lang="de-CH" dirty="0" smtClean="0"/>
              <a:t> </a:t>
            </a:r>
            <a:r>
              <a:rPr lang="de-CH" dirty="0" err="1" smtClean="0"/>
              <a:t>our</a:t>
            </a:r>
            <a:r>
              <a:rPr lang="de-CH" dirty="0" smtClean="0"/>
              <a:t> </a:t>
            </a:r>
            <a:r>
              <a:rPr lang="de-CH" dirty="0" err="1" smtClean="0"/>
              <a:t>funding</a:t>
            </a:r>
            <a:r>
              <a:rPr lang="de-CH" baseline="0" dirty="0" smtClean="0"/>
              <a:t> </a:t>
            </a:r>
            <a:r>
              <a:rPr lang="de-CH" baseline="0" dirty="0" err="1" smtClean="0"/>
              <a:t>agency</a:t>
            </a:r>
            <a:r>
              <a:rPr lang="de-CH" baseline="0" dirty="0" smtClean="0"/>
              <a:t> </a:t>
            </a:r>
            <a:r>
              <a:rPr lang="de-CH" baseline="0" dirty="0" err="1" smtClean="0"/>
              <a:t>the</a:t>
            </a:r>
            <a:r>
              <a:rPr lang="de-CH" baseline="0" dirty="0" smtClean="0"/>
              <a:t> </a:t>
            </a:r>
            <a:r>
              <a:rPr lang="de-CH" baseline="0" dirty="0" err="1" smtClean="0"/>
              <a:t>swiss</a:t>
            </a:r>
            <a:r>
              <a:rPr lang="de-CH" baseline="0" dirty="0" smtClean="0"/>
              <a:t> national </a:t>
            </a:r>
            <a:r>
              <a:rPr lang="de-CH" baseline="0" dirty="0" err="1" smtClean="0"/>
              <a:t>science</a:t>
            </a:r>
            <a:r>
              <a:rPr lang="de-CH" baseline="0" dirty="0" smtClean="0"/>
              <a:t> </a:t>
            </a:r>
            <a:r>
              <a:rPr lang="de-CH" baseline="0" dirty="0" err="1" smtClean="0"/>
              <a:t>foundation</a:t>
            </a:r>
            <a:r>
              <a:rPr lang="de-CH" baseline="0" dirty="0" smtClean="0"/>
              <a:t> </a:t>
            </a:r>
            <a:r>
              <a:rPr lang="de-CH" baseline="0" dirty="0" err="1" smtClean="0"/>
              <a:t>and</a:t>
            </a:r>
            <a:r>
              <a:rPr lang="de-CH" baseline="0" dirty="0" smtClean="0"/>
              <a:t> </a:t>
            </a:r>
            <a:r>
              <a:rPr lang="de-CH" baseline="0" dirty="0" err="1" smtClean="0"/>
              <a:t>markus</a:t>
            </a:r>
            <a:r>
              <a:rPr lang="de-CH" baseline="0" dirty="0" smtClean="0"/>
              <a:t> </a:t>
            </a:r>
            <a:r>
              <a:rPr lang="de-CH" baseline="0" dirty="0" err="1" smtClean="0"/>
              <a:t>kettunen</a:t>
            </a:r>
            <a:r>
              <a:rPr lang="de-CH" baseline="0" dirty="0" smtClean="0"/>
              <a:t> </a:t>
            </a:r>
            <a:r>
              <a:rPr lang="de-CH" baseline="0" dirty="0" err="1" smtClean="0"/>
              <a:t>and</a:t>
            </a:r>
            <a:r>
              <a:rPr lang="de-CH" baseline="0" dirty="0" smtClean="0"/>
              <a:t> </a:t>
            </a:r>
            <a:r>
              <a:rPr lang="de-CH" baseline="0" dirty="0" err="1" smtClean="0"/>
              <a:t>fabrice</a:t>
            </a:r>
            <a:r>
              <a:rPr lang="de-CH" baseline="0" dirty="0" smtClean="0"/>
              <a:t> </a:t>
            </a:r>
            <a:r>
              <a:rPr lang="de-CH" baseline="0" dirty="0" err="1" smtClean="0"/>
              <a:t>rousselle</a:t>
            </a:r>
            <a:r>
              <a:rPr lang="de-CH" baseline="0" dirty="0" smtClean="0"/>
              <a:t> </a:t>
            </a:r>
            <a:r>
              <a:rPr lang="de-CH" baseline="0" dirty="0" err="1" smtClean="0"/>
              <a:t>who</a:t>
            </a:r>
            <a:r>
              <a:rPr lang="de-CH" baseline="0" dirty="0" smtClean="0"/>
              <a:t> </a:t>
            </a:r>
            <a:r>
              <a:rPr lang="de-CH" baseline="0" dirty="0" err="1" smtClean="0"/>
              <a:t>helped</a:t>
            </a:r>
            <a:r>
              <a:rPr lang="de-CH" baseline="0" dirty="0" smtClean="0"/>
              <a:t> </a:t>
            </a:r>
            <a:r>
              <a:rPr lang="de-CH" baseline="0" dirty="0" err="1" smtClean="0"/>
              <a:t>to</a:t>
            </a:r>
            <a:r>
              <a:rPr lang="de-CH" baseline="0" dirty="0" smtClean="0"/>
              <a:t> </a:t>
            </a:r>
            <a:r>
              <a:rPr lang="de-CH" baseline="0" dirty="0" err="1" smtClean="0"/>
              <a:t>prepare</a:t>
            </a:r>
            <a:r>
              <a:rPr lang="de-CH" baseline="0" dirty="0" smtClean="0"/>
              <a:t> </a:t>
            </a:r>
            <a:r>
              <a:rPr lang="de-CH" baseline="0" dirty="0" err="1" smtClean="0"/>
              <a:t>some</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slides</a:t>
            </a:r>
            <a:r>
              <a:rPr lang="de-CH" baseline="0" dirty="0" smtClean="0"/>
              <a:t> I </a:t>
            </a:r>
            <a:r>
              <a:rPr lang="de-CH" baseline="0" dirty="0" err="1" smtClean="0"/>
              <a:t>showed</a:t>
            </a:r>
            <a:r>
              <a:rPr lang="de-CH" baseline="0" dirty="0" smtClean="0"/>
              <a:t> </a:t>
            </a:r>
            <a:r>
              <a:rPr lang="de-CH" baseline="0" dirty="0" err="1" smtClean="0"/>
              <a:t>you</a:t>
            </a:r>
            <a:r>
              <a:rPr lang="de-CH" baseline="0" dirty="0" smtClean="0"/>
              <a:t>.</a:t>
            </a:r>
          </a:p>
          <a:p>
            <a:r>
              <a:rPr lang="de-CH" dirty="0" smtClean="0"/>
              <a:t>The</a:t>
            </a:r>
            <a:r>
              <a:rPr lang="de-CH" baseline="0" dirty="0" smtClean="0"/>
              <a:t> </a:t>
            </a:r>
            <a:r>
              <a:rPr lang="de-CH" baseline="0" dirty="0" err="1" smtClean="0"/>
              <a:t>implementation</a:t>
            </a:r>
            <a:r>
              <a:rPr lang="de-CH" baseline="0" dirty="0" smtClean="0"/>
              <a:t> </a:t>
            </a:r>
            <a:r>
              <a:rPr lang="de-CH" baseline="0" dirty="0" err="1" smtClean="0"/>
              <a:t>of</a:t>
            </a:r>
            <a:r>
              <a:rPr lang="de-CH" baseline="0" dirty="0" smtClean="0"/>
              <a:t> </a:t>
            </a:r>
            <a:r>
              <a:rPr lang="de-CH" baseline="0" dirty="0" err="1" smtClean="0"/>
              <a:t>our</a:t>
            </a:r>
            <a:r>
              <a:rPr lang="de-CH" baseline="0" dirty="0" smtClean="0"/>
              <a:t> </a:t>
            </a:r>
            <a:r>
              <a:rPr lang="de-CH" baseline="0" dirty="0" err="1" smtClean="0"/>
              <a:t>paper</a:t>
            </a:r>
            <a:r>
              <a:rPr lang="de-CH" baseline="0" dirty="0" smtClean="0"/>
              <a:t> will </a:t>
            </a:r>
            <a:r>
              <a:rPr lang="de-CH" baseline="0" dirty="0" err="1" smtClean="0"/>
              <a:t>soon</a:t>
            </a:r>
            <a:r>
              <a:rPr lang="de-CH" baseline="0" dirty="0" smtClean="0"/>
              <a:t> </a:t>
            </a:r>
            <a:r>
              <a:rPr lang="de-CH" baseline="0" dirty="0" err="1" smtClean="0"/>
              <a:t>be</a:t>
            </a:r>
            <a:r>
              <a:rPr lang="de-CH" baseline="0" dirty="0" smtClean="0"/>
              <a:t> </a:t>
            </a:r>
            <a:r>
              <a:rPr lang="de-CH" baseline="0" dirty="0" err="1" smtClean="0"/>
              <a:t>available</a:t>
            </a:r>
            <a:r>
              <a:rPr lang="de-CH" baseline="0" dirty="0" smtClean="0"/>
              <a:t> on </a:t>
            </a:r>
            <a:r>
              <a:rPr lang="de-CH" baseline="0" dirty="0" err="1" smtClean="0"/>
              <a:t>the</a:t>
            </a:r>
            <a:r>
              <a:rPr lang="de-CH" baseline="0" dirty="0" smtClean="0"/>
              <a:t> </a:t>
            </a:r>
            <a:r>
              <a:rPr lang="de-CH" baseline="0" dirty="0" err="1" smtClean="0"/>
              <a:t>computer</a:t>
            </a:r>
            <a:r>
              <a:rPr lang="de-CH" baseline="0" dirty="0" smtClean="0"/>
              <a:t> </a:t>
            </a:r>
            <a:r>
              <a:rPr lang="de-CH" baseline="0" dirty="0" err="1" smtClean="0"/>
              <a:t>graphics</a:t>
            </a:r>
            <a:r>
              <a:rPr lang="de-CH" baseline="0" dirty="0" smtClean="0"/>
              <a:t> </a:t>
            </a:r>
            <a:r>
              <a:rPr lang="de-CH" baseline="0" dirty="0" err="1" smtClean="0"/>
              <a:t>group</a:t>
            </a:r>
            <a:r>
              <a:rPr lang="de-CH" baseline="0" dirty="0" smtClean="0"/>
              <a:t> </a:t>
            </a:r>
            <a:r>
              <a:rPr lang="de-CH" baseline="0" dirty="0" err="1" smtClean="0"/>
              <a:t>webpage</a:t>
            </a:r>
            <a:r>
              <a:rPr lang="de-CH" baseline="0" dirty="0" smtClean="0"/>
              <a:t>.</a:t>
            </a:r>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t>44</a:t>
            </a:fld>
            <a:endParaRPr lang="de-CH"/>
          </a:p>
        </p:txBody>
      </p:sp>
    </p:spTree>
    <p:extLst>
      <p:ext uri="{BB962C8B-B14F-4D97-AF65-F5344CB8AC3E}">
        <p14:creationId xmlns:p14="http://schemas.microsoft.com/office/powerpoint/2010/main" val="319512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r>
              <a:rPr lang="de-CH" b="0" baseline="0" dirty="0" smtClean="0"/>
              <a:t>The </a:t>
            </a:r>
            <a:r>
              <a:rPr lang="de-CH" b="0" baseline="0" dirty="0" err="1" smtClean="0"/>
              <a:t>base</a:t>
            </a:r>
            <a:r>
              <a:rPr lang="de-CH" b="0" baseline="0" dirty="0" smtClean="0"/>
              <a:t> </a:t>
            </a:r>
            <a:r>
              <a:rPr lang="de-CH" b="0" baseline="0" dirty="0" err="1" smtClean="0"/>
              <a:t>image</a:t>
            </a:r>
            <a:r>
              <a:rPr lang="de-CH" b="0" baseline="0" dirty="0" smtClean="0"/>
              <a:t> </a:t>
            </a:r>
            <a:r>
              <a:rPr lang="de-CH" b="0" baseline="0" dirty="0" err="1" smtClean="0"/>
              <a:t>and</a:t>
            </a:r>
            <a:r>
              <a:rPr lang="de-CH" b="0" baseline="0" dirty="0" smtClean="0"/>
              <a:t> </a:t>
            </a:r>
            <a:r>
              <a:rPr lang="de-CH" b="0" baseline="0" dirty="0" err="1" smtClean="0"/>
              <a:t>the</a:t>
            </a:r>
            <a:r>
              <a:rPr lang="de-CH" b="0" baseline="0" dirty="0" smtClean="0"/>
              <a:t> </a:t>
            </a:r>
            <a:r>
              <a:rPr lang="de-CH" b="0" baseline="0" dirty="0" err="1" smtClean="0"/>
              <a:t>pixel</a:t>
            </a:r>
            <a:r>
              <a:rPr lang="de-CH" b="0" baseline="0" dirty="0" smtClean="0"/>
              <a:t> </a:t>
            </a:r>
            <a:r>
              <a:rPr lang="de-CH" b="0" baseline="0" dirty="0" err="1" smtClean="0"/>
              <a:t>gradients</a:t>
            </a:r>
            <a:r>
              <a:rPr lang="de-CH" b="0" baseline="0" dirty="0" smtClean="0"/>
              <a:t> </a:t>
            </a:r>
            <a:r>
              <a:rPr lang="de-CH" b="0" baseline="0" dirty="0" err="1" smtClean="0"/>
              <a:t>are</a:t>
            </a:r>
            <a:r>
              <a:rPr lang="de-CH" b="0" baseline="0" dirty="0" smtClean="0"/>
              <a:t> </a:t>
            </a:r>
            <a:r>
              <a:rPr lang="de-CH" b="0" baseline="0" dirty="0" err="1" smtClean="0"/>
              <a:t>then</a:t>
            </a:r>
            <a:r>
              <a:rPr lang="de-CH" b="0" baseline="0" dirty="0" smtClean="0"/>
              <a:t> </a:t>
            </a:r>
            <a:r>
              <a:rPr lang="de-CH" b="0" baseline="0" dirty="0" err="1" smtClean="0"/>
              <a:t>combined</a:t>
            </a:r>
            <a:r>
              <a:rPr lang="de-CH" b="0" baseline="0" dirty="0" smtClean="0"/>
              <a:t> </a:t>
            </a:r>
            <a:r>
              <a:rPr lang="de-CH" b="0" baseline="0" dirty="0" err="1" smtClean="0"/>
              <a:t>into</a:t>
            </a:r>
            <a:r>
              <a:rPr lang="de-CH" b="0" baseline="0" dirty="0" smtClean="0"/>
              <a:t> </a:t>
            </a:r>
            <a:r>
              <a:rPr lang="de-CH" b="0" baseline="0" dirty="0" err="1" smtClean="0"/>
              <a:t>one</a:t>
            </a:r>
            <a:r>
              <a:rPr lang="de-CH" b="0" baseline="0" dirty="0" smtClean="0"/>
              <a:t> </a:t>
            </a:r>
            <a:r>
              <a:rPr lang="de-CH" b="0" baseline="0" dirty="0" err="1" smtClean="0"/>
              <a:t>image</a:t>
            </a:r>
            <a:r>
              <a:rPr lang="de-CH" b="0" baseline="0" dirty="0" smtClean="0"/>
              <a:t> </a:t>
            </a:r>
            <a:r>
              <a:rPr lang="de-CH" b="0" baseline="0" dirty="0" err="1" smtClean="0"/>
              <a:t>using</a:t>
            </a:r>
            <a:r>
              <a:rPr lang="de-CH" b="0" baseline="0" dirty="0" smtClean="0"/>
              <a:t> a </a:t>
            </a:r>
            <a:r>
              <a:rPr lang="de-CH" b="0" baseline="0" dirty="0" err="1" smtClean="0"/>
              <a:t>Poisson</a:t>
            </a:r>
            <a:r>
              <a:rPr lang="de-CH" b="0" baseline="0" dirty="0" smtClean="0"/>
              <a:t> </a:t>
            </a:r>
            <a:r>
              <a:rPr lang="de-CH" b="0" baseline="0" dirty="0" err="1" smtClean="0"/>
              <a:t>reconstruction</a:t>
            </a:r>
            <a:r>
              <a:rPr lang="de-CH" b="0" baseline="0" dirty="0" smtClean="0"/>
              <a:t>. </a:t>
            </a:r>
          </a:p>
          <a:p>
            <a:r>
              <a:rPr lang="de-CH" b="0" baseline="0" dirty="0" smtClean="0"/>
              <a:t>The </a:t>
            </a:r>
            <a:r>
              <a:rPr lang="de-CH" b="0" baseline="0" dirty="0" err="1" smtClean="0"/>
              <a:t>resulting</a:t>
            </a:r>
            <a:r>
              <a:rPr lang="de-CH" b="0" baseline="0" dirty="0" smtClean="0"/>
              <a:t> </a:t>
            </a:r>
            <a:r>
              <a:rPr lang="de-CH" b="0" baseline="0" dirty="0" err="1" smtClean="0"/>
              <a:t>image</a:t>
            </a:r>
            <a:r>
              <a:rPr lang="de-CH" b="0" baseline="0" dirty="0" smtClean="0"/>
              <a:t> </a:t>
            </a:r>
            <a:r>
              <a:rPr lang="de-CH" b="0" baseline="0" dirty="0" err="1" smtClean="0"/>
              <a:t>has</a:t>
            </a:r>
            <a:r>
              <a:rPr lang="de-CH" b="0" baseline="0" dirty="0" smtClean="0"/>
              <a:t> </a:t>
            </a:r>
            <a:r>
              <a:rPr lang="de-CH" b="0" baseline="0" dirty="0" err="1" smtClean="0"/>
              <a:t>significantly</a:t>
            </a:r>
            <a:r>
              <a:rPr lang="de-CH" b="0" baseline="0" dirty="0" smtClean="0"/>
              <a:t> </a:t>
            </a:r>
            <a:r>
              <a:rPr lang="de-CH" b="0" baseline="0" dirty="0" err="1" smtClean="0"/>
              <a:t>less</a:t>
            </a:r>
            <a:r>
              <a:rPr lang="de-CH" b="0" baseline="0" dirty="0" smtClean="0"/>
              <a:t> </a:t>
            </a:r>
            <a:r>
              <a:rPr lang="de-CH" b="0" baseline="0" dirty="0" err="1" smtClean="0"/>
              <a:t>variance</a:t>
            </a:r>
            <a:r>
              <a:rPr lang="de-CH" b="0" baseline="0" dirty="0" smtClean="0"/>
              <a:t> </a:t>
            </a:r>
            <a:r>
              <a:rPr lang="de-CH" b="0" baseline="0" dirty="0" err="1" smtClean="0"/>
              <a:t>than</a:t>
            </a:r>
            <a:r>
              <a:rPr lang="de-CH" b="0" baseline="0" dirty="0" smtClean="0"/>
              <a:t> a </a:t>
            </a:r>
            <a:r>
              <a:rPr lang="de-CH" b="0" baseline="0" dirty="0" err="1" smtClean="0"/>
              <a:t>image</a:t>
            </a:r>
            <a:r>
              <a:rPr lang="de-CH" b="0" baseline="0" dirty="0" smtClean="0"/>
              <a:t> </a:t>
            </a:r>
            <a:r>
              <a:rPr lang="de-CH" b="0" baseline="0" dirty="0" err="1" smtClean="0"/>
              <a:t>computed</a:t>
            </a:r>
            <a:r>
              <a:rPr lang="de-CH" b="0" baseline="0" dirty="0" smtClean="0"/>
              <a:t> </a:t>
            </a:r>
            <a:r>
              <a:rPr lang="de-CH" b="0" baseline="0" dirty="0" err="1" smtClean="0"/>
              <a:t>using</a:t>
            </a:r>
            <a:r>
              <a:rPr lang="de-CH" b="0" baseline="0" dirty="0" smtClean="0"/>
              <a:t> </a:t>
            </a:r>
            <a:r>
              <a:rPr lang="de-CH" b="0" baseline="0" dirty="0" err="1" smtClean="0"/>
              <a:t>conventional</a:t>
            </a:r>
            <a:r>
              <a:rPr lang="de-CH" b="0" baseline="0" dirty="0" smtClean="0"/>
              <a:t> </a:t>
            </a:r>
            <a:r>
              <a:rPr lang="de-CH" b="0" baseline="0" dirty="0" err="1" smtClean="0"/>
              <a:t>path</a:t>
            </a:r>
            <a:r>
              <a:rPr lang="de-CH" b="0" baseline="0" dirty="0" smtClean="0"/>
              <a:t> </a:t>
            </a:r>
            <a:r>
              <a:rPr lang="de-CH" b="0" baseline="0" dirty="0" err="1" smtClean="0"/>
              <a:t>tracing</a:t>
            </a:r>
            <a:r>
              <a:rPr lang="de-CH" b="0" baseline="0" dirty="0" smtClean="0"/>
              <a:t> in </a:t>
            </a:r>
            <a:r>
              <a:rPr lang="de-CH" b="0" baseline="0" dirty="0" err="1" smtClean="0"/>
              <a:t>equal</a:t>
            </a:r>
            <a:r>
              <a:rPr lang="de-CH" b="0" baseline="0" dirty="0" smtClean="0"/>
              <a:t> time.</a:t>
            </a:r>
          </a:p>
          <a:p>
            <a:endParaRPr lang="de-CH"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CH" baseline="0" dirty="0" smtClean="0"/>
              <a:t>Gradient-Domain </a:t>
            </a:r>
            <a:r>
              <a:rPr lang="de-CH" baseline="0" dirty="0" err="1" smtClean="0"/>
              <a:t>rendering</a:t>
            </a:r>
            <a:r>
              <a:rPr lang="de-CH" baseline="0" dirty="0" smtClean="0"/>
              <a:t> was </a:t>
            </a:r>
            <a:r>
              <a:rPr lang="de-CH" baseline="0" dirty="0" err="1" smtClean="0"/>
              <a:t>first</a:t>
            </a:r>
            <a:r>
              <a:rPr lang="de-CH" baseline="0" dirty="0" smtClean="0"/>
              <a:t> </a:t>
            </a:r>
            <a:r>
              <a:rPr lang="de-CH" baseline="0" dirty="0" err="1" smtClean="0"/>
              <a:t>introduced</a:t>
            </a:r>
            <a:r>
              <a:rPr lang="de-CH" baseline="0" dirty="0" smtClean="0"/>
              <a:t> in </a:t>
            </a:r>
            <a:r>
              <a:rPr lang="de-CH" baseline="0" dirty="0" err="1" smtClean="0"/>
              <a:t>the</a:t>
            </a:r>
            <a:r>
              <a:rPr lang="de-CH" baseline="0" dirty="0" smtClean="0"/>
              <a:t> </a:t>
            </a:r>
            <a:r>
              <a:rPr lang="de-CH" baseline="0" dirty="0" err="1" smtClean="0"/>
              <a:t>context</a:t>
            </a:r>
            <a:r>
              <a:rPr lang="de-CH" baseline="0" dirty="0" smtClean="0"/>
              <a:t> </a:t>
            </a:r>
            <a:r>
              <a:rPr lang="de-CH" baseline="0" dirty="0" err="1" smtClean="0"/>
              <a:t>of</a:t>
            </a:r>
            <a:r>
              <a:rPr lang="de-CH" baseline="0" dirty="0" smtClean="0"/>
              <a:t> </a:t>
            </a:r>
            <a:r>
              <a:rPr lang="de-CH" baseline="0" dirty="0" err="1" smtClean="0"/>
              <a:t>metropolis</a:t>
            </a:r>
            <a:r>
              <a:rPr lang="de-CH" baseline="0" dirty="0" smtClean="0"/>
              <a:t> light </a:t>
            </a:r>
            <a:r>
              <a:rPr lang="de-CH" baseline="0" dirty="0" err="1" smtClean="0"/>
              <a:t>transport</a:t>
            </a:r>
            <a:r>
              <a:rPr lang="de-CH" baseline="0" dirty="0" smtClean="0"/>
              <a:t> </a:t>
            </a:r>
            <a:r>
              <a:rPr lang="de-CH" baseline="0" dirty="0" err="1" smtClean="0"/>
              <a:t>and</a:t>
            </a:r>
            <a:r>
              <a:rPr lang="de-CH" baseline="0" dirty="0" smtClean="0"/>
              <a:t> </a:t>
            </a:r>
            <a:r>
              <a:rPr lang="de-CH" baseline="0" dirty="0" err="1" smtClean="0"/>
              <a:t>then</a:t>
            </a:r>
            <a:r>
              <a:rPr lang="de-CH" baseline="0" dirty="0" smtClean="0"/>
              <a:t> </a:t>
            </a:r>
            <a:r>
              <a:rPr lang="de-CH" baseline="0" dirty="0" err="1" smtClean="0"/>
              <a:t>extended</a:t>
            </a:r>
            <a:r>
              <a:rPr lang="de-CH" baseline="0" dirty="0" smtClean="0"/>
              <a:t> </a:t>
            </a:r>
            <a:r>
              <a:rPr lang="de-CH" baseline="0" dirty="0" err="1" smtClean="0"/>
              <a:t>to</a:t>
            </a:r>
            <a:r>
              <a:rPr lang="de-CH" baseline="0" dirty="0" smtClean="0"/>
              <a:t> </a:t>
            </a:r>
            <a:r>
              <a:rPr lang="de-CH" baseline="0" dirty="0" err="1" smtClean="0"/>
              <a:t>both</a:t>
            </a:r>
            <a:r>
              <a:rPr lang="de-CH" baseline="0" dirty="0" smtClean="0"/>
              <a:t> </a:t>
            </a:r>
            <a:r>
              <a:rPr lang="de-CH" baseline="0" dirty="0" err="1" smtClean="0"/>
              <a:t>path</a:t>
            </a:r>
            <a:r>
              <a:rPr lang="de-CH" baseline="0" dirty="0" smtClean="0"/>
              <a:t> </a:t>
            </a:r>
            <a:r>
              <a:rPr lang="de-CH" baseline="0" dirty="0" err="1" smtClean="0"/>
              <a:t>tracing</a:t>
            </a:r>
            <a:r>
              <a:rPr lang="de-CH" baseline="0" dirty="0" smtClean="0"/>
              <a:t> </a:t>
            </a:r>
            <a:r>
              <a:rPr lang="de-CH" baseline="0" dirty="0" err="1" smtClean="0"/>
              <a:t>and</a:t>
            </a:r>
            <a:r>
              <a:rPr lang="de-CH" baseline="0" dirty="0" smtClean="0"/>
              <a:t> </a:t>
            </a:r>
            <a:r>
              <a:rPr lang="de-CH" baseline="0" dirty="0" err="1" smtClean="0"/>
              <a:t>bidirectional</a:t>
            </a:r>
            <a:r>
              <a:rPr lang="de-CH" baseline="0" dirty="0" smtClean="0"/>
              <a:t> </a:t>
            </a:r>
            <a:r>
              <a:rPr lang="de-CH" baseline="0" dirty="0" err="1" smtClean="0"/>
              <a:t>path</a:t>
            </a:r>
            <a:r>
              <a:rPr lang="de-CH" baseline="0" dirty="0" smtClean="0"/>
              <a:t> </a:t>
            </a:r>
            <a:r>
              <a:rPr lang="de-CH" baseline="0" dirty="0" err="1" smtClean="0"/>
              <a:t>tracing</a:t>
            </a:r>
            <a:r>
              <a:rPr lang="de-CH" baseline="0" dirty="0" smtClean="0"/>
              <a:t> </a:t>
            </a:r>
            <a:r>
              <a:rPr lang="de-CH" baseline="0" dirty="0" err="1" smtClean="0"/>
              <a:t>variants</a:t>
            </a:r>
            <a:r>
              <a:rPr lang="de-CH" baseline="0" dirty="0" smtClean="0"/>
              <a:t>. In </a:t>
            </a:r>
            <a:r>
              <a:rPr lang="de-CH" baseline="0" dirty="0" err="1" smtClean="0"/>
              <a:t>the</a:t>
            </a:r>
            <a:r>
              <a:rPr lang="de-CH" baseline="0" dirty="0" smtClean="0"/>
              <a:t> </a:t>
            </a:r>
            <a:r>
              <a:rPr lang="de-CH" baseline="0" dirty="0" err="1" smtClean="0"/>
              <a:t>following</a:t>
            </a:r>
            <a:r>
              <a:rPr lang="de-CH" baseline="0" dirty="0" smtClean="0"/>
              <a:t> I will </a:t>
            </a:r>
            <a:r>
              <a:rPr lang="de-CH" baseline="0" dirty="0" err="1" smtClean="0"/>
              <a:t>be</a:t>
            </a:r>
            <a:r>
              <a:rPr lang="de-CH" baseline="0" dirty="0" smtClean="0"/>
              <a:t> </a:t>
            </a:r>
            <a:r>
              <a:rPr lang="de-CH" baseline="0" dirty="0" err="1" smtClean="0"/>
              <a:t>talking</a:t>
            </a:r>
            <a:r>
              <a:rPr lang="de-CH" baseline="0" dirty="0" smtClean="0"/>
              <a:t> </a:t>
            </a:r>
            <a:r>
              <a:rPr lang="de-CH" baseline="0" dirty="0" err="1" smtClean="0"/>
              <a:t>about</a:t>
            </a:r>
            <a:r>
              <a:rPr lang="de-CH" baseline="0" dirty="0" smtClean="0"/>
              <a:t> </a:t>
            </a:r>
            <a:r>
              <a:rPr lang="de-CH" baseline="0" dirty="0" err="1" smtClean="0"/>
              <a:t>gradient</a:t>
            </a:r>
            <a:r>
              <a:rPr lang="de-CH" baseline="0" dirty="0" smtClean="0"/>
              <a:t>-domain </a:t>
            </a:r>
            <a:r>
              <a:rPr lang="de-CH" baseline="0" dirty="0" err="1" smtClean="0"/>
              <a:t>path</a:t>
            </a:r>
            <a:r>
              <a:rPr lang="de-CH" baseline="0" dirty="0" smtClean="0"/>
              <a:t> </a:t>
            </a:r>
            <a:r>
              <a:rPr lang="de-CH" baseline="0" dirty="0" err="1" smtClean="0"/>
              <a:t>tracing</a:t>
            </a:r>
            <a:r>
              <a:rPr lang="de-CH" baseline="0" dirty="0" smtClean="0"/>
              <a:t> </a:t>
            </a:r>
            <a:r>
              <a:rPr lang="de-CH" baseline="0" dirty="0" err="1" smtClean="0"/>
              <a:t>unless</a:t>
            </a:r>
            <a:r>
              <a:rPr lang="de-CH" baseline="0" dirty="0" smtClean="0"/>
              <a:t> </a:t>
            </a:r>
            <a:r>
              <a:rPr lang="de-CH" baseline="0" dirty="0" err="1" smtClean="0"/>
              <a:t>specified</a:t>
            </a:r>
            <a:r>
              <a:rPr lang="de-CH" baseline="0" dirty="0" smtClean="0"/>
              <a:t> </a:t>
            </a:r>
            <a:r>
              <a:rPr lang="de-CH" baseline="0" dirty="0" err="1" smtClean="0"/>
              <a:t>otherwise</a:t>
            </a:r>
            <a:r>
              <a:rPr lang="de-CH" baseline="0" dirty="0" smtClean="0"/>
              <a:t>. </a:t>
            </a:r>
            <a:r>
              <a:rPr lang="de-CH" baseline="0" dirty="0" err="1" smtClean="0"/>
              <a:t>Our</a:t>
            </a:r>
            <a:r>
              <a:rPr lang="de-CH" baseline="0" dirty="0" smtClean="0"/>
              <a:t> </a:t>
            </a:r>
            <a:r>
              <a:rPr lang="de-CH" baseline="0" dirty="0" err="1" smtClean="0"/>
              <a:t>work</a:t>
            </a:r>
            <a:r>
              <a:rPr lang="de-CH" baseline="0" dirty="0" smtClean="0"/>
              <a:t> </a:t>
            </a:r>
            <a:r>
              <a:rPr lang="de-CH" baseline="0" dirty="0" err="1" smtClean="0"/>
              <a:t>however</a:t>
            </a:r>
            <a:r>
              <a:rPr lang="de-CH" baseline="0" dirty="0" smtClean="0"/>
              <a:t> </a:t>
            </a:r>
            <a:r>
              <a:rPr lang="de-CH" baseline="0" dirty="0" err="1" smtClean="0"/>
              <a:t>applies</a:t>
            </a:r>
            <a:r>
              <a:rPr lang="de-CH" baseline="0" dirty="0" smtClean="0"/>
              <a:t> </a:t>
            </a:r>
            <a:r>
              <a:rPr lang="de-CH" baseline="0" dirty="0" err="1" smtClean="0"/>
              <a:t>to</a:t>
            </a:r>
            <a:r>
              <a:rPr lang="de-CH" baseline="0" dirty="0" smtClean="0"/>
              <a:t> all </a:t>
            </a:r>
            <a:r>
              <a:rPr lang="de-CH" baseline="0" dirty="0" err="1" smtClean="0"/>
              <a:t>flavours</a:t>
            </a:r>
            <a:r>
              <a:rPr lang="de-CH" baseline="0" dirty="0" smtClean="0"/>
              <a:t> </a:t>
            </a:r>
            <a:r>
              <a:rPr lang="de-CH" baseline="0" dirty="0" err="1" smtClean="0"/>
              <a:t>of</a:t>
            </a:r>
            <a:r>
              <a:rPr lang="de-CH" baseline="0" dirty="0" smtClean="0"/>
              <a:t> </a:t>
            </a:r>
            <a:r>
              <a:rPr lang="de-CH" baseline="0" dirty="0" err="1" smtClean="0"/>
              <a:t>gradient</a:t>
            </a:r>
            <a:r>
              <a:rPr lang="de-CH" baseline="0" dirty="0" smtClean="0"/>
              <a:t>-domain </a:t>
            </a:r>
            <a:r>
              <a:rPr lang="de-CH" baseline="0" dirty="0" err="1" smtClean="0"/>
              <a:t>rendering</a:t>
            </a:r>
            <a:r>
              <a:rPr lang="de-CH" baseline="0" dirty="0" smtClean="0"/>
              <a:t>.</a:t>
            </a:r>
          </a:p>
          <a:p>
            <a:endParaRPr lang="de-CH" dirty="0" smtClean="0"/>
          </a:p>
        </p:txBody>
      </p:sp>
      <p:sp>
        <p:nvSpPr>
          <p:cNvPr id="4" name="Foliennummernplatzhalter 3"/>
          <p:cNvSpPr>
            <a:spLocks noGrp="1"/>
          </p:cNvSpPr>
          <p:nvPr>
            <p:ph type="sldNum" sz="quarter" idx="10"/>
          </p:nvPr>
        </p:nvSpPr>
        <p:spPr/>
        <p:txBody>
          <a:bodyPr/>
          <a:lstStyle/>
          <a:p>
            <a:fld id="{916962E0-E89A-40A6-AD26-1A4697E3A242}" type="slidenum">
              <a:rPr lang="en-US" smtClean="0"/>
              <a:t>4</a:t>
            </a:fld>
            <a:endParaRPr lang="en-US"/>
          </a:p>
        </p:txBody>
      </p:sp>
    </p:spTree>
    <p:extLst>
      <p:ext uri="{BB962C8B-B14F-4D97-AF65-F5344CB8AC3E}">
        <p14:creationId xmlns:p14="http://schemas.microsoft.com/office/powerpoint/2010/main" val="1735376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aseline="0" dirty="0" smtClean="0"/>
              <a:t>I will not go into the details of the sampling of the gradients, but I still would like to give a short overview of the key ideas.</a:t>
            </a:r>
          </a:p>
          <a:p>
            <a:endParaRPr lang="fi-FI" baseline="0" dirty="0" smtClean="0"/>
          </a:p>
          <a:p>
            <a:r>
              <a:rPr lang="fi-FI" baseline="0" dirty="0" smtClean="0"/>
              <a:t>The gradient domain path tracer builds on a standard path tracer, which shoots a number of paths through each pixel. We call these paths </a:t>
            </a:r>
            <a:r>
              <a:rPr lang="fi-FI" b="1" baseline="0" dirty="0" smtClean="0"/>
              <a:t>base paths.</a:t>
            </a:r>
            <a:r>
              <a:rPr lang="fi-FI" b="0" baseline="0" dirty="0" smtClean="0"/>
              <a:t> </a:t>
            </a:r>
          </a:p>
          <a:p>
            <a:endParaRPr lang="fi-FI" b="0" baseline="0" dirty="0" smtClean="0"/>
          </a:p>
        </p:txBody>
      </p:sp>
      <p:sp>
        <p:nvSpPr>
          <p:cNvPr id="4" name="Slide Number Placeholder 3"/>
          <p:cNvSpPr>
            <a:spLocks noGrp="1"/>
          </p:cNvSpPr>
          <p:nvPr>
            <p:ph type="sldNum" sz="quarter" idx="10"/>
          </p:nvPr>
        </p:nvSpPr>
        <p:spPr/>
        <p:txBody>
          <a:bodyPr/>
          <a:lstStyle/>
          <a:p>
            <a:fld id="{BE0569FA-9953-424E-8C3F-62A6A832403E}" type="slidenum">
              <a:rPr lang="en-US" altLang="fi-FI" smtClean="0"/>
              <a:pPr/>
              <a:t>5</a:t>
            </a:fld>
            <a:endParaRPr lang="en-US" altLang="fi-FI"/>
          </a:p>
        </p:txBody>
      </p:sp>
    </p:spTree>
    <p:extLst>
      <p:ext uri="{BB962C8B-B14F-4D97-AF65-F5344CB8AC3E}">
        <p14:creationId xmlns:p14="http://schemas.microsoft.com/office/powerpoint/2010/main" val="772206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aseline="0" dirty="0" smtClean="0"/>
              <a:t>To obtain finite difference gradients, we shift each base path to all four neighboring pixels. These new paths are called </a:t>
            </a:r>
            <a:r>
              <a:rPr lang="fi-FI" b="1" baseline="0" dirty="0" smtClean="0"/>
              <a:t>offset paths. </a:t>
            </a:r>
            <a:r>
              <a:rPr lang="fi-FI" b="0" baseline="0" dirty="0" smtClean="0"/>
              <a:t>We then get a gradient sample by subtracting the contribution of the base path the contribution of an offset path.</a:t>
            </a:r>
            <a:endParaRPr lang="fi-FI" baseline="0" dirty="0" smtClean="0"/>
          </a:p>
        </p:txBody>
      </p:sp>
      <p:sp>
        <p:nvSpPr>
          <p:cNvPr id="4" name="Slide Number Placeholder 3"/>
          <p:cNvSpPr>
            <a:spLocks noGrp="1"/>
          </p:cNvSpPr>
          <p:nvPr>
            <p:ph type="sldNum" sz="quarter" idx="10"/>
          </p:nvPr>
        </p:nvSpPr>
        <p:spPr/>
        <p:txBody>
          <a:bodyPr/>
          <a:lstStyle/>
          <a:p>
            <a:fld id="{BE0569FA-9953-424E-8C3F-62A6A832403E}" type="slidenum">
              <a:rPr lang="en-US" altLang="fi-FI" smtClean="0"/>
              <a:pPr/>
              <a:t>6</a:t>
            </a:fld>
            <a:endParaRPr lang="en-US" altLang="fi-FI"/>
          </a:p>
        </p:txBody>
      </p:sp>
    </p:spTree>
    <p:extLst>
      <p:ext uri="{BB962C8B-B14F-4D97-AF65-F5344CB8AC3E}">
        <p14:creationId xmlns:p14="http://schemas.microsoft.com/office/powerpoint/2010/main" val="36843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de-CH" baseline="0" dirty="0" smtClean="0"/>
              <a:t>The </a:t>
            </a:r>
            <a:r>
              <a:rPr lang="de-CH" baseline="0" dirty="0" err="1" smtClean="0"/>
              <a:t>offset</a:t>
            </a:r>
            <a:r>
              <a:rPr lang="de-CH" baseline="0" dirty="0" smtClean="0"/>
              <a:t> </a:t>
            </a:r>
            <a:r>
              <a:rPr lang="de-CH" baseline="0" dirty="0" err="1" smtClean="0"/>
              <a:t>paths</a:t>
            </a:r>
            <a:r>
              <a:rPr lang="de-CH" baseline="0" dirty="0" smtClean="0"/>
              <a:t> </a:t>
            </a:r>
            <a:r>
              <a:rPr lang="de-CH" baseline="0" dirty="0" err="1" smtClean="0"/>
              <a:t>are</a:t>
            </a:r>
            <a:r>
              <a:rPr lang="de-CH" baseline="0" dirty="0" smtClean="0"/>
              <a:t> </a:t>
            </a:r>
            <a:r>
              <a:rPr lang="de-CH" baseline="0" dirty="0" err="1" smtClean="0"/>
              <a:t>created</a:t>
            </a:r>
            <a:r>
              <a:rPr lang="de-CH" baseline="0" dirty="0" smtClean="0"/>
              <a:t> </a:t>
            </a:r>
            <a:r>
              <a:rPr lang="de-CH" baseline="0" dirty="0" err="1" smtClean="0"/>
              <a:t>by</a:t>
            </a:r>
            <a:r>
              <a:rPr lang="de-CH" baseline="0" dirty="0" smtClean="0"/>
              <a:t> </a:t>
            </a:r>
            <a:r>
              <a:rPr lang="de-CH" baseline="0" dirty="0" err="1" smtClean="0"/>
              <a:t>shifting</a:t>
            </a:r>
            <a:r>
              <a:rPr lang="de-CH" baseline="0" dirty="0" smtClean="0"/>
              <a:t> </a:t>
            </a:r>
            <a:r>
              <a:rPr lang="de-CH" baseline="0" dirty="0" err="1" smtClean="0"/>
              <a:t>the</a:t>
            </a:r>
            <a:r>
              <a:rPr lang="de-CH" baseline="0" dirty="0" smtClean="0"/>
              <a:t> </a:t>
            </a:r>
            <a:r>
              <a:rPr lang="de-CH" baseline="0" dirty="0" err="1" smtClean="0"/>
              <a:t>primary</a:t>
            </a:r>
            <a:r>
              <a:rPr lang="de-CH" baseline="0" dirty="0" smtClean="0"/>
              <a:t> </a:t>
            </a:r>
            <a:r>
              <a:rPr lang="de-CH" baseline="0" dirty="0" err="1" smtClean="0"/>
              <a:t>intersection</a:t>
            </a:r>
            <a:r>
              <a:rPr lang="de-CH" baseline="0" dirty="0" smtClean="0"/>
              <a:t> </a:t>
            </a:r>
            <a:r>
              <a:rPr lang="de-CH" baseline="0" dirty="0" err="1" smtClean="0"/>
              <a:t>by</a:t>
            </a:r>
            <a:r>
              <a:rPr lang="de-CH" baseline="0" dirty="0" smtClean="0"/>
              <a:t> </a:t>
            </a:r>
            <a:r>
              <a:rPr lang="de-CH" baseline="0" dirty="0" err="1" smtClean="0"/>
              <a:t>one</a:t>
            </a:r>
            <a:r>
              <a:rPr lang="de-CH" baseline="0" dirty="0" smtClean="0"/>
              <a:t> </a:t>
            </a:r>
            <a:r>
              <a:rPr lang="de-CH" baseline="0" dirty="0" err="1" smtClean="0"/>
              <a:t>pixel</a:t>
            </a:r>
            <a:r>
              <a:rPr lang="de-CH" baseline="0" dirty="0" smtClean="0"/>
              <a:t> </a:t>
            </a:r>
            <a:r>
              <a:rPr lang="de-CH" baseline="0" dirty="0" err="1" smtClean="0"/>
              <a:t>and</a:t>
            </a:r>
            <a:r>
              <a:rPr lang="de-CH" baseline="0" dirty="0" smtClean="0"/>
              <a:t> </a:t>
            </a:r>
            <a:r>
              <a:rPr lang="de-CH" baseline="0" dirty="0" err="1" smtClean="0"/>
              <a:t>then</a:t>
            </a:r>
            <a:r>
              <a:rPr lang="de-CH" baseline="0" dirty="0" smtClean="0"/>
              <a:t> </a:t>
            </a:r>
            <a:r>
              <a:rPr lang="de-CH" b="1" baseline="0" dirty="0" err="1" smtClean="0"/>
              <a:t>reconnecting</a:t>
            </a:r>
            <a:r>
              <a:rPr lang="de-CH" baseline="0" dirty="0" smtClean="0"/>
              <a:t> </a:t>
            </a:r>
            <a:r>
              <a:rPr lang="de-CH" b="1" baseline="0" dirty="0" err="1" smtClean="0"/>
              <a:t>the</a:t>
            </a:r>
            <a:r>
              <a:rPr lang="de-CH" b="1" baseline="0" dirty="0" smtClean="0"/>
              <a:t> </a:t>
            </a:r>
            <a:r>
              <a:rPr lang="de-CH" b="1" baseline="0" dirty="0" err="1" smtClean="0"/>
              <a:t>shifted</a:t>
            </a:r>
            <a:r>
              <a:rPr lang="de-CH" b="1" baseline="0" dirty="0" smtClean="0"/>
              <a:t> </a:t>
            </a:r>
            <a:r>
              <a:rPr lang="de-CH" b="1" baseline="0" dirty="0" err="1" smtClean="0"/>
              <a:t>path</a:t>
            </a:r>
            <a:r>
              <a:rPr lang="de-CH" b="1" baseline="0" dirty="0" smtClean="0"/>
              <a:t> </a:t>
            </a:r>
            <a:r>
              <a:rPr lang="de-CH" b="1" baseline="0" dirty="0" err="1" smtClean="0"/>
              <a:t>as</a:t>
            </a:r>
            <a:r>
              <a:rPr lang="de-CH" b="1" baseline="0" dirty="0" smtClean="0"/>
              <a:t> </a:t>
            </a:r>
            <a:r>
              <a:rPr lang="de-CH" b="1" baseline="0" dirty="0" err="1" smtClean="0"/>
              <a:t>soon</a:t>
            </a:r>
            <a:r>
              <a:rPr lang="de-CH" b="1" baseline="0" dirty="0" smtClean="0"/>
              <a:t> </a:t>
            </a:r>
            <a:r>
              <a:rPr lang="de-CH" b="1" baseline="0" dirty="0" err="1" smtClean="0"/>
              <a:t>as</a:t>
            </a:r>
            <a:r>
              <a:rPr lang="de-CH" b="1" baseline="0" dirty="0" smtClean="0"/>
              <a:t> </a:t>
            </a:r>
            <a:r>
              <a:rPr lang="de-CH" b="1" baseline="0" dirty="0" err="1" smtClean="0"/>
              <a:t>possible</a:t>
            </a:r>
            <a:r>
              <a:rPr lang="de-CH" b="1" baseline="0" dirty="0" smtClean="0"/>
              <a:t> back </a:t>
            </a:r>
            <a:r>
              <a:rPr lang="de-CH" b="1" baseline="0" dirty="0" err="1" smtClean="0"/>
              <a:t>to</a:t>
            </a:r>
            <a:r>
              <a:rPr lang="de-CH" b="1" baseline="0" dirty="0" smtClean="0"/>
              <a:t> </a:t>
            </a:r>
            <a:r>
              <a:rPr lang="de-CH" b="1" baseline="0" dirty="0" err="1" smtClean="0"/>
              <a:t>the</a:t>
            </a:r>
            <a:r>
              <a:rPr lang="de-CH" b="1" baseline="0" dirty="0" smtClean="0"/>
              <a:t> </a:t>
            </a:r>
            <a:r>
              <a:rPr lang="de-CH" b="1" baseline="0" dirty="0" err="1" smtClean="0"/>
              <a:t>base</a:t>
            </a:r>
            <a:r>
              <a:rPr lang="de-CH" b="1" baseline="0" dirty="0" smtClean="0"/>
              <a:t> </a:t>
            </a:r>
            <a:r>
              <a:rPr lang="de-CH" b="1" baseline="0" dirty="0" err="1" smtClean="0"/>
              <a:t>path</a:t>
            </a:r>
            <a:r>
              <a:rPr lang="de-CH" baseline="0" dirty="0" smtClean="0"/>
              <a:t>. Thus all </a:t>
            </a:r>
            <a:r>
              <a:rPr lang="de-CH" baseline="0" dirty="0" err="1" smtClean="0"/>
              <a:t>the</a:t>
            </a:r>
            <a:r>
              <a:rPr lang="de-CH" baseline="0" dirty="0" smtClean="0"/>
              <a:t> </a:t>
            </a:r>
            <a:r>
              <a:rPr lang="de-CH" baseline="0" dirty="0" err="1" smtClean="0"/>
              <a:t>remaining</a:t>
            </a:r>
            <a:r>
              <a:rPr lang="de-CH" baseline="0" dirty="0" smtClean="0"/>
              <a:t> </a:t>
            </a:r>
            <a:r>
              <a:rPr lang="de-CH" baseline="0" dirty="0" err="1" smtClean="0"/>
              <a:t>path</a:t>
            </a:r>
            <a:r>
              <a:rPr lang="de-CH" baseline="0" dirty="0" smtClean="0"/>
              <a:t> </a:t>
            </a:r>
            <a:r>
              <a:rPr lang="de-CH" baseline="0" dirty="0" err="1" smtClean="0"/>
              <a:t>segments</a:t>
            </a:r>
            <a:r>
              <a:rPr lang="de-CH" baseline="0" dirty="0" smtClean="0"/>
              <a:t> </a:t>
            </a:r>
            <a:r>
              <a:rPr lang="de-CH" baseline="0" dirty="0" err="1" smtClean="0"/>
              <a:t>are</a:t>
            </a:r>
            <a:r>
              <a:rPr lang="de-CH" baseline="0" dirty="0" smtClean="0"/>
              <a:t> </a:t>
            </a:r>
            <a:r>
              <a:rPr lang="de-CH" baseline="0" dirty="0" err="1" smtClean="0"/>
              <a:t>the</a:t>
            </a:r>
            <a:r>
              <a:rPr lang="de-CH" baseline="0" dirty="0" smtClean="0"/>
              <a:t> same </a:t>
            </a:r>
            <a:r>
              <a:rPr lang="de-CH" baseline="0" dirty="0" err="1" smtClean="0"/>
              <a:t>and</a:t>
            </a:r>
            <a:r>
              <a:rPr lang="de-CH" baseline="0" dirty="0" smtClean="0"/>
              <a:t> </a:t>
            </a:r>
            <a:r>
              <a:rPr lang="de-CH" baseline="0" dirty="0" err="1" smtClean="0"/>
              <a:t>the</a:t>
            </a:r>
            <a:r>
              <a:rPr lang="de-CH" baseline="0" dirty="0" smtClean="0"/>
              <a:t> </a:t>
            </a:r>
            <a:r>
              <a:rPr lang="de-CH" baseline="0" dirty="0" err="1" smtClean="0"/>
              <a:t>noise</a:t>
            </a:r>
            <a:r>
              <a:rPr lang="de-CH" baseline="0" dirty="0" smtClean="0"/>
              <a:t> </a:t>
            </a:r>
            <a:r>
              <a:rPr lang="de-CH" baseline="0" dirty="0" err="1" smtClean="0"/>
              <a:t>from</a:t>
            </a:r>
            <a:r>
              <a:rPr lang="de-CH" baseline="0" dirty="0" smtClean="0"/>
              <a:t> </a:t>
            </a:r>
            <a:r>
              <a:rPr lang="de-CH" baseline="0" dirty="0" err="1" smtClean="0"/>
              <a:t>these</a:t>
            </a:r>
            <a:r>
              <a:rPr lang="de-CH" baseline="0" dirty="0" smtClean="0"/>
              <a:t> </a:t>
            </a:r>
            <a:r>
              <a:rPr lang="de-CH" baseline="0" dirty="0" err="1" smtClean="0"/>
              <a:t>remaining</a:t>
            </a:r>
            <a:r>
              <a:rPr lang="de-CH" baseline="0" dirty="0" smtClean="0"/>
              <a:t> </a:t>
            </a:r>
            <a:r>
              <a:rPr lang="de-CH" baseline="0" dirty="0" err="1" smtClean="0"/>
              <a:t>path</a:t>
            </a:r>
            <a:r>
              <a:rPr lang="de-CH" baseline="0" dirty="0" smtClean="0"/>
              <a:t> </a:t>
            </a:r>
            <a:r>
              <a:rPr lang="de-CH" baseline="0" dirty="0" err="1" smtClean="0"/>
              <a:t>segments</a:t>
            </a:r>
            <a:r>
              <a:rPr lang="de-CH" baseline="0" dirty="0" smtClean="0"/>
              <a:t> </a:t>
            </a:r>
            <a:r>
              <a:rPr lang="de-CH" baseline="0" dirty="0" err="1" smtClean="0"/>
              <a:t>cancels</a:t>
            </a:r>
            <a:r>
              <a:rPr lang="de-CH" baseline="0" dirty="0" smtClean="0"/>
              <a:t> out </a:t>
            </a:r>
            <a:r>
              <a:rPr lang="de-CH" baseline="0" dirty="0" err="1" smtClean="0"/>
              <a:t>when</a:t>
            </a:r>
            <a:r>
              <a:rPr lang="de-CH" baseline="0" dirty="0" smtClean="0"/>
              <a:t> </a:t>
            </a:r>
            <a:r>
              <a:rPr lang="de-CH" baseline="0" dirty="0" err="1" smtClean="0"/>
              <a:t>we</a:t>
            </a:r>
            <a:r>
              <a:rPr lang="de-CH" baseline="0" dirty="0" smtClean="0"/>
              <a:t> </a:t>
            </a:r>
            <a:r>
              <a:rPr lang="de-CH" baseline="0" dirty="0" err="1" smtClean="0"/>
              <a:t>subtract</a:t>
            </a:r>
            <a:r>
              <a:rPr lang="de-CH" baseline="0" dirty="0" smtClean="0"/>
              <a:t> </a:t>
            </a:r>
            <a:r>
              <a:rPr lang="de-CH" baseline="0" dirty="0" err="1" smtClean="0"/>
              <a:t>the</a:t>
            </a:r>
            <a:r>
              <a:rPr lang="de-CH" baseline="0" dirty="0" smtClean="0"/>
              <a:t> </a:t>
            </a:r>
            <a:r>
              <a:rPr lang="de-CH" baseline="0" dirty="0" err="1" smtClean="0"/>
              <a:t>offset</a:t>
            </a:r>
            <a:r>
              <a:rPr lang="de-CH" baseline="0" dirty="0" smtClean="0"/>
              <a:t> </a:t>
            </a:r>
            <a:r>
              <a:rPr lang="de-CH" baseline="0" dirty="0" err="1" smtClean="0"/>
              <a:t>path</a:t>
            </a:r>
            <a:r>
              <a:rPr lang="de-CH" baseline="0" dirty="0" smtClean="0"/>
              <a:t> </a:t>
            </a:r>
            <a:r>
              <a:rPr lang="de-CH" baseline="0" dirty="0" err="1" smtClean="0"/>
              <a:t>contribution</a:t>
            </a:r>
            <a:r>
              <a:rPr lang="de-CH" baseline="0" dirty="0" smtClean="0"/>
              <a:t> </a:t>
            </a:r>
            <a:r>
              <a:rPr lang="de-CH" baseline="0" dirty="0" err="1" smtClean="0"/>
              <a:t>from</a:t>
            </a:r>
            <a:r>
              <a:rPr lang="de-CH" baseline="0" dirty="0" smtClean="0"/>
              <a:t> </a:t>
            </a:r>
            <a:r>
              <a:rPr lang="de-CH" baseline="0" dirty="0" err="1" smtClean="0"/>
              <a:t>the</a:t>
            </a:r>
            <a:r>
              <a:rPr lang="de-CH" baseline="0" dirty="0" smtClean="0"/>
              <a:t> </a:t>
            </a:r>
            <a:r>
              <a:rPr lang="de-CH" baseline="0" dirty="0" err="1" smtClean="0"/>
              <a:t>contribution</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base</a:t>
            </a:r>
            <a:r>
              <a:rPr lang="de-CH" baseline="0" dirty="0" smtClean="0"/>
              <a:t> </a:t>
            </a:r>
            <a:r>
              <a:rPr lang="de-CH" baseline="0" dirty="0" err="1" smtClean="0"/>
              <a:t>path</a:t>
            </a:r>
            <a:r>
              <a:rPr lang="de-CH" baseline="0" dirty="0" smtClean="0"/>
              <a:t>. </a:t>
            </a:r>
          </a:p>
          <a:p>
            <a:endParaRPr lang="de-CH" baseline="0" dirty="0" smtClean="0"/>
          </a:p>
          <a:p>
            <a:r>
              <a:rPr lang="de-CH" baseline="0" dirty="0" smtClean="0"/>
              <a:t>This </a:t>
            </a:r>
            <a:r>
              <a:rPr lang="de-CH" baseline="0" dirty="0" err="1" smtClean="0"/>
              <a:t>means</a:t>
            </a:r>
            <a:r>
              <a:rPr lang="de-CH" baseline="0" dirty="0" smtClean="0"/>
              <a:t> </a:t>
            </a:r>
            <a:r>
              <a:rPr lang="de-CH" baseline="0" dirty="0" err="1" smtClean="0"/>
              <a:t>that</a:t>
            </a:r>
            <a:r>
              <a:rPr lang="de-CH" baseline="0" dirty="0" smtClean="0"/>
              <a:t> </a:t>
            </a:r>
            <a:r>
              <a:rPr lang="de-CH" baseline="0" dirty="0" err="1" smtClean="0"/>
              <a:t>the</a:t>
            </a:r>
            <a:r>
              <a:rPr lang="de-CH" baseline="0" dirty="0" smtClean="0"/>
              <a:t> </a:t>
            </a:r>
            <a:r>
              <a:rPr lang="de-CH" baseline="0" dirty="0" err="1" smtClean="0"/>
              <a:t>values</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sampled</a:t>
            </a:r>
            <a:r>
              <a:rPr lang="de-CH" baseline="0" dirty="0" smtClean="0"/>
              <a:t> </a:t>
            </a:r>
            <a:r>
              <a:rPr lang="de-CH" baseline="0" dirty="0" err="1" smtClean="0"/>
              <a:t>gradients</a:t>
            </a:r>
            <a:r>
              <a:rPr lang="de-CH" baseline="0" dirty="0" smtClean="0"/>
              <a:t> </a:t>
            </a:r>
            <a:r>
              <a:rPr lang="de-CH" baseline="0" dirty="0" err="1" smtClean="0"/>
              <a:t>and</a:t>
            </a:r>
            <a:r>
              <a:rPr lang="de-CH" baseline="0" dirty="0" smtClean="0"/>
              <a:t> </a:t>
            </a:r>
            <a:r>
              <a:rPr lang="de-CH" baseline="0" dirty="0" err="1" smtClean="0"/>
              <a:t>therefore</a:t>
            </a:r>
            <a:r>
              <a:rPr lang="de-CH" baseline="0" dirty="0" smtClean="0"/>
              <a:t> also </a:t>
            </a:r>
            <a:r>
              <a:rPr lang="de-CH" baseline="0" dirty="0" err="1" smtClean="0"/>
              <a:t>their</a:t>
            </a:r>
            <a:r>
              <a:rPr lang="de-CH" baseline="0" dirty="0" smtClean="0"/>
              <a:t> </a:t>
            </a:r>
            <a:r>
              <a:rPr lang="de-CH" baseline="0" dirty="0" err="1" smtClean="0"/>
              <a:t>variance</a:t>
            </a:r>
            <a:r>
              <a:rPr lang="de-CH" baseline="0" dirty="0" smtClean="0"/>
              <a:t> will </a:t>
            </a:r>
            <a:r>
              <a:rPr lang="de-CH" baseline="0" dirty="0" err="1" smtClean="0"/>
              <a:t>typically</a:t>
            </a:r>
            <a:r>
              <a:rPr lang="de-CH" baseline="0" dirty="0" smtClean="0"/>
              <a:t> </a:t>
            </a:r>
            <a:r>
              <a:rPr lang="de-CH" baseline="0" dirty="0" err="1" smtClean="0"/>
              <a:t>be</a:t>
            </a:r>
            <a:r>
              <a:rPr lang="de-CH" baseline="0" dirty="0" smtClean="0"/>
              <a:t> </a:t>
            </a:r>
            <a:r>
              <a:rPr lang="de-CH" baseline="0" dirty="0" err="1" smtClean="0"/>
              <a:t>small</a:t>
            </a:r>
            <a:r>
              <a:rPr lang="de-CH" baseline="0" dirty="0" smtClean="0"/>
              <a:t> </a:t>
            </a:r>
            <a:r>
              <a:rPr lang="de-CH" baseline="0" dirty="0" err="1" smtClean="0"/>
              <a:t>compared</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image</a:t>
            </a:r>
            <a:r>
              <a:rPr lang="de-CH" baseline="0" dirty="0" smtClean="0"/>
              <a:t> </a:t>
            </a:r>
            <a:r>
              <a:rPr lang="de-CH" baseline="0" dirty="0" err="1" smtClean="0"/>
              <a:t>values</a:t>
            </a:r>
            <a:r>
              <a:rPr lang="de-CH" baseline="0" dirty="0" smtClean="0"/>
              <a:t>. This </a:t>
            </a:r>
            <a:r>
              <a:rPr lang="de-CH" baseline="0" dirty="0" err="1" smtClean="0"/>
              <a:t>is</a:t>
            </a:r>
            <a:r>
              <a:rPr lang="de-CH" baseline="0" dirty="0" smtClean="0"/>
              <a:t> </a:t>
            </a:r>
            <a:r>
              <a:rPr lang="de-CH" baseline="0" dirty="0" err="1" smtClean="0"/>
              <a:t>the</a:t>
            </a:r>
            <a:r>
              <a:rPr lang="de-CH" baseline="0" dirty="0" smtClean="0"/>
              <a:t> </a:t>
            </a:r>
            <a:r>
              <a:rPr lang="de-CH" baseline="0" dirty="0" err="1" smtClean="0"/>
              <a:t>main</a:t>
            </a:r>
            <a:r>
              <a:rPr lang="de-CH" baseline="0" dirty="0" smtClean="0"/>
              <a:t> </a:t>
            </a:r>
            <a:r>
              <a:rPr lang="de-CH" baseline="0" dirty="0" err="1" smtClean="0"/>
              <a:t>reason</a:t>
            </a:r>
            <a:r>
              <a:rPr lang="de-CH" baseline="0" dirty="0" smtClean="0"/>
              <a:t> </a:t>
            </a:r>
            <a:r>
              <a:rPr lang="de-CH" baseline="0" dirty="0" err="1" smtClean="0"/>
              <a:t>why</a:t>
            </a:r>
            <a:r>
              <a:rPr lang="de-CH" baseline="0" dirty="0" smtClean="0"/>
              <a:t> </a:t>
            </a:r>
            <a:r>
              <a:rPr lang="de-CH" baseline="0" dirty="0" err="1" smtClean="0"/>
              <a:t>we</a:t>
            </a:r>
            <a:r>
              <a:rPr lang="de-CH" baseline="0" dirty="0" smtClean="0"/>
              <a:t> </a:t>
            </a:r>
            <a:r>
              <a:rPr lang="de-CH" baseline="0" dirty="0" err="1" smtClean="0"/>
              <a:t>can</a:t>
            </a:r>
            <a:r>
              <a:rPr lang="de-CH" baseline="0" dirty="0" smtClean="0"/>
              <a:t> </a:t>
            </a:r>
            <a:r>
              <a:rPr lang="de-CH" baseline="0" dirty="0" err="1" smtClean="0"/>
              <a:t>get</a:t>
            </a:r>
            <a:r>
              <a:rPr lang="de-CH" baseline="0" dirty="0" smtClean="0"/>
              <a:t> </a:t>
            </a:r>
            <a:r>
              <a:rPr lang="de-CH" baseline="0" dirty="0" err="1" smtClean="0"/>
              <a:t>lower</a:t>
            </a:r>
            <a:r>
              <a:rPr lang="de-CH" baseline="0" dirty="0" smtClean="0"/>
              <a:t> </a:t>
            </a:r>
            <a:r>
              <a:rPr lang="de-CH" baseline="0" dirty="0" err="1" smtClean="0"/>
              <a:t>variance</a:t>
            </a:r>
            <a:r>
              <a:rPr lang="de-CH" baseline="0" dirty="0" smtClean="0"/>
              <a:t> </a:t>
            </a:r>
            <a:r>
              <a:rPr lang="de-CH" baseline="0" dirty="0" err="1" smtClean="0"/>
              <a:t>then</a:t>
            </a:r>
            <a:r>
              <a:rPr lang="de-CH" baseline="0" dirty="0" smtClean="0"/>
              <a:t> in </a:t>
            </a:r>
            <a:r>
              <a:rPr lang="de-CH" baseline="0" dirty="0" err="1" smtClean="0"/>
              <a:t>conventional</a:t>
            </a:r>
            <a:r>
              <a:rPr lang="de-CH" baseline="0" dirty="0" smtClean="0"/>
              <a:t> </a:t>
            </a:r>
            <a:r>
              <a:rPr lang="de-CH" baseline="0" dirty="0" err="1" smtClean="0"/>
              <a:t>rendering</a:t>
            </a:r>
            <a:r>
              <a:rPr lang="de-CH" baseline="0" dirty="0" smtClean="0"/>
              <a:t>.</a:t>
            </a:r>
          </a:p>
          <a:p>
            <a:endParaRPr lang="de-CH" baseline="0" dirty="0" smtClean="0"/>
          </a:p>
          <a:p>
            <a:endParaRPr lang="de-CH" baseline="0" dirty="0" smtClean="0"/>
          </a:p>
          <a:p>
            <a:r>
              <a:rPr lang="de-CH" baseline="0" dirty="0" err="1" smtClean="0"/>
              <a:t>Reconnecting</a:t>
            </a:r>
            <a:r>
              <a:rPr lang="de-CH" baseline="0" dirty="0" smtClean="0"/>
              <a:t> </a:t>
            </a:r>
            <a:r>
              <a:rPr lang="de-CH" baseline="0" dirty="0" err="1" smtClean="0"/>
              <a:t>the</a:t>
            </a:r>
            <a:r>
              <a:rPr lang="de-CH" baseline="0" dirty="0" smtClean="0"/>
              <a:t> </a:t>
            </a:r>
            <a:r>
              <a:rPr lang="de-CH" baseline="0" dirty="0" err="1" smtClean="0"/>
              <a:t>shifted</a:t>
            </a:r>
            <a:r>
              <a:rPr lang="de-CH" baseline="0" dirty="0" smtClean="0"/>
              <a:t> </a:t>
            </a:r>
            <a:r>
              <a:rPr lang="de-CH" baseline="0" dirty="0" err="1" smtClean="0"/>
              <a:t>path</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base</a:t>
            </a:r>
            <a:r>
              <a:rPr lang="de-CH" baseline="0" dirty="0" smtClean="0"/>
              <a:t> </a:t>
            </a:r>
            <a:r>
              <a:rPr lang="de-CH" baseline="0" dirty="0" err="1" smtClean="0"/>
              <a:t>path</a:t>
            </a:r>
            <a:r>
              <a:rPr lang="de-CH" baseline="0" dirty="0" smtClean="0"/>
              <a:t> </a:t>
            </a:r>
            <a:r>
              <a:rPr lang="de-CH" baseline="0" dirty="0" err="1" smtClean="0"/>
              <a:t>is</a:t>
            </a:r>
            <a:r>
              <a:rPr lang="de-CH" baseline="0" dirty="0" smtClean="0"/>
              <a:t> not trivial </a:t>
            </a:r>
            <a:r>
              <a:rPr lang="de-CH" baseline="0" dirty="0" err="1" smtClean="0"/>
              <a:t>as</a:t>
            </a:r>
            <a:r>
              <a:rPr lang="de-CH" baseline="0" dirty="0" smtClean="0"/>
              <a:t> </a:t>
            </a:r>
            <a:r>
              <a:rPr lang="de-CH" baseline="0" dirty="0" err="1" smtClean="0"/>
              <a:t>soon</a:t>
            </a:r>
            <a:r>
              <a:rPr lang="de-CH" baseline="0" dirty="0" smtClean="0"/>
              <a:t> </a:t>
            </a:r>
            <a:r>
              <a:rPr lang="de-CH" baseline="0" dirty="0" err="1" smtClean="0"/>
              <a:t>as</a:t>
            </a:r>
            <a:r>
              <a:rPr lang="de-CH" baseline="0" dirty="0" smtClean="0"/>
              <a:t> </a:t>
            </a:r>
            <a:r>
              <a:rPr lang="de-CH" baseline="0" dirty="0" err="1" smtClean="0"/>
              <a:t>specular</a:t>
            </a:r>
            <a:r>
              <a:rPr lang="de-CH" baseline="0" dirty="0" smtClean="0"/>
              <a:t> </a:t>
            </a:r>
            <a:r>
              <a:rPr lang="de-CH" baseline="0" dirty="0" err="1" smtClean="0"/>
              <a:t>materials</a:t>
            </a:r>
            <a:r>
              <a:rPr lang="de-CH" baseline="0" dirty="0" smtClean="0"/>
              <a:t> </a:t>
            </a:r>
            <a:r>
              <a:rPr lang="de-CH" baseline="0" dirty="0" err="1" smtClean="0"/>
              <a:t>are</a:t>
            </a:r>
            <a:r>
              <a:rPr lang="de-CH" baseline="0" dirty="0" smtClean="0"/>
              <a:t> </a:t>
            </a:r>
            <a:r>
              <a:rPr lang="de-CH" baseline="0" dirty="0" err="1" smtClean="0"/>
              <a:t>involved</a:t>
            </a:r>
            <a:r>
              <a:rPr lang="de-CH" baseline="0" dirty="0" smtClean="0"/>
              <a:t>. </a:t>
            </a:r>
            <a:r>
              <a:rPr lang="de-CH" baseline="0" dirty="0" err="1" smtClean="0"/>
              <a:t>For</a:t>
            </a:r>
            <a:r>
              <a:rPr lang="de-CH" baseline="0" dirty="0" smtClean="0"/>
              <a:t> </a:t>
            </a:r>
            <a:r>
              <a:rPr lang="de-CH" baseline="0" dirty="0" err="1" smtClean="0"/>
              <a:t>these</a:t>
            </a:r>
            <a:r>
              <a:rPr lang="de-CH" baseline="0" dirty="0" smtClean="0"/>
              <a:t> </a:t>
            </a:r>
            <a:r>
              <a:rPr lang="de-CH" baseline="0" dirty="0" err="1" smtClean="0"/>
              <a:t>cases</a:t>
            </a:r>
            <a:r>
              <a:rPr lang="de-CH" baseline="0" dirty="0" smtClean="0"/>
              <a:t> I </a:t>
            </a:r>
            <a:r>
              <a:rPr lang="de-CH" baseline="0" dirty="0" err="1" smtClean="0"/>
              <a:t>refer</a:t>
            </a:r>
            <a:r>
              <a:rPr lang="de-CH" baseline="0" dirty="0" smtClean="0"/>
              <a:t> </a:t>
            </a:r>
            <a:r>
              <a:rPr lang="de-CH" baseline="0" dirty="0" err="1" smtClean="0"/>
              <a:t>you</a:t>
            </a:r>
            <a:r>
              <a:rPr lang="de-CH" baseline="0" dirty="0" smtClean="0"/>
              <a:t> </a:t>
            </a:r>
            <a:r>
              <a:rPr lang="de-CH" baseline="0" dirty="0" err="1" smtClean="0"/>
              <a:t>to</a:t>
            </a:r>
            <a:r>
              <a:rPr lang="de-CH" baseline="0" dirty="0" smtClean="0"/>
              <a:t> </a:t>
            </a:r>
            <a:r>
              <a:rPr lang="de-CH" baseline="0" dirty="0" err="1" smtClean="0"/>
              <a:t>the</a:t>
            </a:r>
            <a:r>
              <a:rPr lang="de-CH" baseline="0" dirty="0" smtClean="0"/>
              <a:t> original </a:t>
            </a:r>
            <a:r>
              <a:rPr lang="de-CH" baseline="0" dirty="0" err="1" smtClean="0"/>
              <a:t>papers</a:t>
            </a:r>
            <a:r>
              <a:rPr lang="de-CH" baseline="0" dirty="0" smtClean="0"/>
              <a:t> on </a:t>
            </a:r>
            <a:r>
              <a:rPr lang="de-CH" baseline="0" dirty="0" err="1" smtClean="0"/>
              <a:t>gradient</a:t>
            </a:r>
            <a:r>
              <a:rPr lang="de-CH" baseline="0" dirty="0" smtClean="0"/>
              <a:t>-domain </a:t>
            </a:r>
            <a:r>
              <a:rPr lang="de-CH" baseline="0" dirty="0" err="1" smtClean="0"/>
              <a:t>rendering</a:t>
            </a:r>
            <a:r>
              <a:rPr lang="de-CH" baseline="0" dirty="0" smtClean="0"/>
              <a:t>.</a:t>
            </a:r>
          </a:p>
        </p:txBody>
      </p:sp>
      <p:sp>
        <p:nvSpPr>
          <p:cNvPr id="4" name="Slide Number Placeholder 3"/>
          <p:cNvSpPr>
            <a:spLocks noGrp="1"/>
          </p:cNvSpPr>
          <p:nvPr>
            <p:ph type="sldNum" sz="quarter" idx="10"/>
          </p:nvPr>
        </p:nvSpPr>
        <p:spPr/>
        <p:txBody>
          <a:bodyPr/>
          <a:lstStyle/>
          <a:p>
            <a:fld id="{AEDF268D-782A-4703-95FA-D29072482BE6}" type="slidenum">
              <a:rPr lang="de-CH" smtClean="0"/>
              <a:pPr/>
              <a:t>7</a:t>
            </a:fld>
            <a:endParaRPr lang="de-CH"/>
          </a:p>
        </p:txBody>
      </p:sp>
    </p:spTree>
    <p:extLst>
      <p:ext uri="{BB962C8B-B14F-4D97-AF65-F5344CB8AC3E}">
        <p14:creationId xmlns:p14="http://schemas.microsoft.com/office/powerpoint/2010/main" val="832476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smtClean="0"/>
              <a:t>If</a:t>
            </a:r>
            <a:r>
              <a:rPr lang="de-CH" baseline="0" dirty="0" smtClean="0"/>
              <a:t> </a:t>
            </a:r>
            <a:r>
              <a:rPr lang="de-CH" baseline="0" dirty="0" err="1" smtClean="0"/>
              <a:t>we</a:t>
            </a:r>
            <a:r>
              <a:rPr lang="de-CH" baseline="0" dirty="0" smtClean="0"/>
              <a:t> </a:t>
            </a:r>
            <a:r>
              <a:rPr lang="de-CH" baseline="0" dirty="0" err="1" smtClean="0"/>
              <a:t>compare</a:t>
            </a:r>
            <a:r>
              <a:rPr lang="de-CH" baseline="0" dirty="0" smtClean="0"/>
              <a:t> </a:t>
            </a:r>
            <a:r>
              <a:rPr lang="de-CH" baseline="0" dirty="0" err="1" smtClean="0"/>
              <a:t>the</a:t>
            </a:r>
            <a:r>
              <a:rPr lang="de-CH" baseline="0" dirty="0" smtClean="0"/>
              <a:t> </a:t>
            </a:r>
            <a:r>
              <a:rPr lang="de-CH" baseline="0" dirty="0" err="1" smtClean="0"/>
              <a:t>output</a:t>
            </a:r>
            <a:r>
              <a:rPr lang="de-CH" baseline="0" dirty="0" smtClean="0"/>
              <a:t> </a:t>
            </a:r>
            <a:r>
              <a:rPr lang="de-CH" baseline="0" dirty="0" err="1" smtClean="0"/>
              <a:t>of</a:t>
            </a:r>
            <a:r>
              <a:rPr lang="de-CH" baseline="0" dirty="0" smtClean="0"/>
              <a:t> </a:t>
            </a:r>
            <a:r>
              <a:rPr lang="de-CH" baseline="0" dirty="0" err="1" smtClean="0"/>
              <a:t>gradient</a:t>
            </a:r>
            <a:r>
              <a:rPr lang="de-CH" baseline="0" dirty="0" smtClean="0"/>
              <a:t> </a:t>
            </a:r>
            <a:r>
              <a:rPr lang="de-CH" baseline="0" dirty="0" err="1" smtClean="0"/>
              <a:t>domain</a:t>
            </a:r>
            <a:r>
              <a:rPr lang="de-CH" baseline="0" dirty="0" smtClean="0"/>
              <a:t> </a:t>
            </a:r>
            <a:r>
              <a:rPr lang="de-CH" baseline="0" dirty="0" err="1" smtClean="0"/>
              <a:t>rendering</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output</a:t>
            </a:r>
            <a:r>
              <a:rPr lang="de-CH" baseline="0" dirty="0" smtClean="0"/>
              <a:t> </a:t>
            </a:r>
            <a:r>
              <a:rPr lang="de-CH" baseline="0" dirty="0" err="1" smtClean="0"/>
              <a:t>of</a:t>
            </a:r>
            <a:r>
              <a:rPr lang="de-CH" baseline="0" dirty="0" smtClean="0"/>
              <a:t> </a:t>
            </a:r>
            <a:r>
              <a:rPr lang="de-CH" baseline="0" dirty="0" err="1" smtClean="0"/>
              <a:t>regular</a:t>
            </a:r>
            <a:r>
              <a:rPr lang="de-CH" baseline="0" dirty="0" smtClean="0"/>
              <a:t> </a:t>
            </a:r>
            <a:r>
              <a:rPr lang="de-CH" baseline="0" dirty="0" err="1" smtClean="0"/>
              <a:t>path</a:t>
            </a:r>
            <a:r>
              <a:rPr lang="de-CH" baseline="0" dirty="0" smtClean="0"/>
              <a:t> </a:t>
            </a:r>
            <a:r>
              <a:rPr lang="de-CH" baseline="0" dirty="0" err="1" smtClean="0"/>
              <a:t>tracing</a:t>
            </a:r>
            <a:r>
              <a:rPr lang="de-CH" baseline="0" dirty="0" smtClean="0"/>
              <a:t> in </a:t>
            </a:r>
            <a:r>
              <a:rPr lang="de-CH" baseline="0" dirty="0" err="1" smtClean="0"/>
              <a:t>equal</a:t>
            </a:r>
            <a:r>
              <a:rPr lang="de-CH" baseline="0" dirty="0" smtClean="0"/>
              <a:t> time, </a:t>
            </a:r>
            <a:r>
              <a:rPr lang="de-CH" baseline="0" dirty="0" err="1" smtClean="0"/>
              <a:t>the</a:t>
            </a:r>
            <a:r>
              <a:rPr lang="de-CH" baseline="0" dirty="0" smtClean="0"/>
              <a:t> </a:t>
            </a:r>
            <a:r>
              <a:rPr lang="de-CH" baseline="0" dirty="0" err="1" smtClean="0"/>
              <a:t>image</a:t>
            </a:r>
            <a:r>
              <a:rPr lang="de-CH" baseline="0" dirty="0" smtClean="0"/>
              <a:t> </a:t>
            </a:r>
            <a:r>
              <a:rPr lang="de-CH" baseline="0" dirty="0" err="1" smtClean="0"/>
              <a:t>generated</a:t>
            </a:r>
            <a:r>
              <a:rPr lang="de-CH" baseline="0" dirty="0" smtClean="0"/>
              <a:t> </a:t>
            </a:r>
            <a:r>
              <a:rPr lang="de-CH" baseline="0" dirty="0" err="1" smtClean="0"/>
              <a:t>using</a:t>
            </a:r>
            <a:r>
              <a:rPr lang="de-CH" baseline="0" dirty="0" smtClean="0"/>
              <a:t> </a:t>
            </a:r>
            <a:r>
              <a:rPr lang="de-CH" baseline="0" dirty="0" err="1" smtClean="0"/>
              <a:t>gradient</a:t>
            </a:r>
            <a:r>
              <a:rPr lang="de-CH" baseline="0" dirty="0" smtClean="0"/>
              <a:t>-domain </a:t>
            </a:r>
            <a:r>
              <a:rPr lang="de-CH" baseline="0" dirty="0" err="1" smtClean="0"/>
              <a:t>rendering</a:t>
            </a:r>
            <a:r>
              <a:rPr lang="de-CH" baseline="0" dirty="0" smtClean="0"/>
              <a:t> </a:t>
            </a:r>
            <a:r>
              <a:rPr lang="de-CH" baseline="0" dirty="0" err="1" smtClean="0"/>
              <a:t>has</a:t>
            </a:r>
            <a:r>
              <a:rPr lang="de-CH" baseline="0" dirty="0" smtClean="0"/>
              <a:t> </a:t>
            </a:r>
            <a:r>
              <a:rPr lang="de-CH" baseline="0" dirty="0" err="1" smtClean="0"/>
              <a:t>significantly</a:t>
            </a:r>
            <a:r>
              <a:rPr lang="de-CH" baseline="0" dirty="0" smtClean="0"/>
              <a:t> </a:t>
            </a:r>
            <a:r>
              <a:rPr lang="de-CH" baseline="0" dirty="0" err="1" smtClean="0"/>
              <a:t>less</a:t>
            </a:r>
            <a:r>
              <a:rPr lang="de-CH" baseline="0" dirty="0" smtClean="0"/>
              <a:t> </a:t>
            </a:r>
            <a:r>
              <a:rPr lang="de-CH" baseline="0" dirty="0" err="1" smtClean="0"/>
              <a:t>variance</a:t>
            </a:r>
            <a:r>
              <a:rPr lang="de-CH" baseline="0" dirty="0" smtClean="0"/>
              <a:t> </a:t>
            </a:r>
            <a:r>
              <a:rPr lang="de-CH" baseline="0" dirty="0" err="1" smtClean="0"/>
              <a:t>than</a:t>
            </a:r>
            <a:r>
              <a:rPr lang="de-CH" baseline="0" dirty="0" smtClean="0"/>
              <a:t> </a:t>
            </a:r>
            <a:r>
              <a:rPr lang="de-CH" baseline="0" dirty="0" err="1" smtClean="0"/>
              <a:t>the</a:t>
            </a:r>
            <a:r>
              <a:rPr lang="de-CH" baseline="0" dirty="0" smtClean="0"/>
              <a:t> </a:t>
            </a:r>
            <a:r>
              <a:rPr lang="de-CH" baseline="0" dirty="0" err="1" smtClean="0"/>
              <a:t>path</a:t>
            </a:r>
            <a:r>
              <a:rPr lang="de-CH" baseline="0" dirty="0" smtClean="0"/>
              <a:t> </a:t>
            </a:r>
            <a:r>
              <a:rPr lang="de-CH" baseline="0" dirty="0" err="1" smtClean="0"/>
              <a:t>traced</a:t>
            </a:r>
            <a:r>
              <a:rPr lang="de-CH" baseline="0" dirty="0" smtClean="0"/>
              <a:t> </a:t>
            </a:r>
            <a:r>
              <a:rPr lang="de-CH" baseline="0" dirty="0" err="1" smtClean="0"/>
              <a:t>image</a:t>
            </a:r>
            <a:r>
              <a:rPr lang="de-CH" baseline="0" dirty="0" smtClean="0"/>
              <a:t>, but still </a:t>
            </a:r>
            <a:r>
              <a:rPr lang="de-CH" baseline="0" dirty="0" err="1" smtClean="0"/>
              <a:t>suffers</a:t>
            </a:r>
            <a:r>
              <a:rPr lang="de-CH" baseline="0" dirty="0" smtClean="0"/>
              <a:t> </a:t>
            </a:r>
            <a:r>
              <a:rPr lang="de-CH" baseline="0" dirty="0" err="1" smtClean="0"/>
              <a:t>from</a:t>
            </a:r>
            <a:r>
              <a:rPr lang="de-CH" baseline="0" dirty="0" smtClean="0"/>
              <a:t> </a:t>
            </a:r>
            <a:r>
              <a:rPr lang="de-CH" baseline="0" dirty="0" err="1" smtClean="0"/>
              <a:t>noise</a:t>
            </a:r>
            <a:r>
              <a:rPr lang="de-CH" baseline="0" dirty="0" smtClean="0"/>
              <a:t>, </a:t>
            </a:r>
            <a:r>
              <a:rPr lang="de-CH" baseline="0" dirty="0" err="1" smtClean="0"/>
              <a:t>even</a:t>
            </a:r>
            <a:r>
              <a:rPr lang="de-CH" baseline="0" dirty="0" smtClean="0"/>
              <a:t> at a large </a:t>
            </a:r>
            <a:r>
              <a:rPr lang="de-CH" baseline="0" dirty="0" err="1" smtClean="0"/>
              <a:t>number</a:t>
            </a:r>
            <a:r>
              <a:rPr lang="de-CH" baseline="0" dirty="0" smtClean="0"/>
              <a:t> </a:t>
            </a:r>
            <a:r>
              <a:rPr lang="de-CH" baseline="0" dirty="0" err="1" smtClean="0"/>
              <a:t>of</a:t>
            </a:r>
            <a:r>
              <a:rPr lang="de-CH" baseline="0" dirty="0" smtClean="0"/>
              <a:t> </a:t>
            </a:r>
            <a:r>
              <a:rPr lang="de-CH" baseline="0" dirty="0" err="1" smtClean="0"/>
              <a:t>samples</a:t>
            </a:r>
            <a:r>
              <a:rPr lang="de-CH" baseline="0" dirty="0" smtClean="0"/>
              <a:t>.</a:t>
            </a:r>
          </a:p>
          <a:p>
            <a:endParaRPr lang="de-CH" dirty="0" smtClean="0"/>
          </a:p>
          <a:p>
            <a:r>
              <a:rPr lang="de-CH" dirty="0" smtClean="0"/>
              <a:t>In</a:t>
            </a:r>
            <a:r>
              <a:rPr lang="de-CH" baseline="0" dirty="0" smtClean="0"/>
              <a:t> </a:t>
            </a:r>
            <a:r>
              <a:rPr lang="de-CH" baseline="0" dirty="0" err="1" smtClean="0"/>
              <a:t>our</a:t>
            </a:r>
            <a:r>
              <a:rPr lang="de-CH" baseline="0" dirty="0" smtClean="0"/>
              <a:t> </a:t>
            </a:r>
            <a:r>
              <a:rPr lang="de-CH" baseline="0" dirty="0" err="1" smtClean="0"/>
              <a:t>work</a:t>
            </a:r>
            <a:r>
              <a:rPr lang="de-CH" baseline="0" dirty="0" smtClean="0"/>
              <a:t>, </a:t>
            </a:r>
            <a:r>
              <a:rPr lang="de-CH" baseline="0" dirty="0" err="1" smtClean="0"/>
              <a:t>we</a:t>
            </a:r>
            <a:r>
              <a:rPr lang="de-CH" baseline="0" dirty="0" smtClean="0"/>
              <a:t> </a:t>
            </a:r>
            <a:r>
              <a:rPr lang="de-CH" baseline="0" dirty="0" err="1" smtClean="0"/>
              <a:t>introduce</a:t>
            </a:r>
            <a:r>
              <a:rPr lang="de-CH" baseline="0" dirty="0" smtClean="0"/>
              <a:t> a </a:t>
            </a:r>
            <a:r>
              <a:rPr lang="de-CH" baseline="0" dirty="0" err="1" smtClean="0"/>
              <a:t>new</a:t>
            </a:r>
            <a:r>
              <a:rPr lang="de-CH" baseline="0" dirty="0" smtClean="0"/>
              <a:t> </a:t>
            </a:r>
            <a:r>
              <a:rPr lang="de-CH" baseline="0" dirty="0" err="1" smtClean="0"/>
              <a:t>regularized</a:t>
            </a:r>
            <a:r>
              <a:rPr lang="de-CH" baseline="0" dirty="0" smtClean="0"/>
              <a:t> </a:t>
            </a:r>
            <a:r>
              <a:rPr lang="de-CH" baseline="0" dirty="0" err="1" smtClean="0"/>
              <a:t>reconstruction</a:t>
            </a:r>
            <a:r>
              <a:rPr lang="de-CH" baseline="0" dirty="0" smtClean="0"/>
              <a:t> </a:t>
            </a:r>
            <a:r>
              <a:rPr lang="de-CH" baseline="0" dirty="0" err="1" smtClean="0"/>
              <a:t>for</a:t>
            </a:r>
            <a:r>
              <a:rPr lang="de-CH" baseline="0" dirty="0" smtClean="0"/>
              <a:t> </a:t>
            </a:r>
            <a:r>
              <a:rPr lang="de-CH" baseline="0" dirty="0" err="1" smtClean="0"/>
              <a:t>gradient</a:t>
            </a:r>
            <a:r>
              <a:rPr lang="de-CH" baseline="0" dirty="0" smtClean="0"/>
              <a:t>-domain </a:t>
            </a:r>
            <a:r>
              <a:rPr lang="de-CH" baseline="0" dirty="0" err="1" smtClean="0"/>
              <a:t>rendering</a:t>
            </a:r>
            <a:r>
              <a:rPr lang="de-CH" baseline="0" dirty="0" smtClean="0"/>
              <a:t> </a:t>
            </a:r>
            <a:r>
              <a:rPr lang="de-CH" baseline="0" dirty="0" err="1" smtClean="0"/>
              <a:t>which</a:t>
            </a:r>
            <a:r>
              <a:rPr lang="de-CH" baseline="0" dirty="0" smtClean="0"/>
              <a:t> </a:t>
            </a:r>
            <a:r>
              <a:rPr lang="de-CH" baseline="0" dirty="0" err="1" smtClean="0"/>
              <a:t>gets</a:t>
            </a:r>
            <a:r>
              <a:rPr lang="de-CH" baseline="0" dirty="0" smtClean="0"/>
              <a:t> </a:t>
            </a:r>
            <a:r>
              <a:rPr lang="de-CH" baseline="0" dirty="0" err="1" smtClean="0"/>
              <a:t>rid</a:t>
            </a:r>
            <a:r>
              <a:rPr lang="de-CH" baseline="0" dirty="0" smtClean="0"/>
              <a:t> </a:t>
            </a:r>
            <a:r>
              <a:rPr lang="de-CH" baseline="0" dirty="0" err="1" smtClean="0"/>
              <a:t>of</a:t>
            </a:r>
            <a:r>
              <a:rPr lang="de-CH" baseline="0" dirty="0" smtClean="0"/>
              <a:t> </a:t>
            </a:r>
            <a:r>
              <a:rPr lang="de-CH" baseline="0" dirty="0" err="1" smtClean="0"/>
              <a:t>most</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noise</a:t>
            </a:r>
            <a:r>
              <a:rPr lang="de-CH" baseline="0" dirty="0" smtClean="0"/>
              <a:t>.</a:t>
            </a:r>
            <a:endParaRPr lang="de-CH"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pPr/>
              <a:t>8</a:t>
            </a:fld>
            <a:endParaRPr lang="de-CH"/>
          </a:p>
        </p:txBody>
      </p:sp>
    </p:spTree>
    <p:extLst>
      <p:ext uri="{BB962C8B-B14F-4D97-AF65-F5344CB8AC3E}">
        <p14:creationId xmlns:p14="http://schemas.microsoft.com/office/powerpoint/2010/main" val="353646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In </a:t>
            </a:r>
            <a:r>
              <a:rPr lang="de-CH" dirty="0" err="1" smtClean="0"/>
              <a:t>our</a:t>
            </a:r>
            <a:r>
              <a:rPr lang="de-CH" dirty="0" smtClean="0"/>
              <a:t> </a:t>
            </a:r>
            <a:r>
              <a:rPr lang="de-CH" dirty="0" err="1" smtClean="0"/>
              <a:t>work</a:t>
            </a:r>
            <a:r>
              <a:rPr lang="de-CH" baseline="0" dirty="0" smtClean="0"/>
              <a:t>, </a:t>
            </a:r>
            <a:r>
              <a:rPr lang="de-CH" baseline="0" dirty="0" err="1" smtClean="0"/>
              <a:t>we</a:t>
            </a:r>
            <a:r>
              <a:rPr lang="de-CH" baseline="0" dirty="0" smtClean="0"/>
              <a:t> </a:t>
            </a:r>
            <a:r>
              <a:rPr lang="de-CH" baseline="0" dirty="0" err="1" smtClean="0"/>
              <a:t>extended</a:t>
            </a:r>
            <a:r>
              <a:rPr lang="de-CH" baseline="0" dirty="0" smtClean="0"/>
              <a:t> </a:t>
            </a:r>
            <a:r>
              <a:rPr lang="de-CH" baseline="0" dirty="0" err="1" smtClean="0"/>
              <a:t>the</a:t>
            </a:r>
            <a:r>
              <a:rPr lang="de-CH" baseline="0" dirty="0" smtClean="0"/>
              <a:t> </a:t>
            </a:r>
            <a:r>
              <a:rPr lang="de-CH" baseline="0" dirty="0" err="1" smtClean="0"/>
              <a:t>screened</a:t>
            </a:r>
            <a:r>
              <a:rPr lang="de-CH" baseline="0" dirty="0" smtClean="0"/>
              <a:t> </a:t>
            </a:r>
            <a:r>
              <a:rPr lang="de-CH" baseline="0" dirty="0" err="1" smtClean="0"/>
              <a:t>poisson</a:t>
            </a:r>
            <a:r>
              <a:rPr lang="de-CH" baseline="0" dirty="0" smtClean="0"/>
              <a:t> </a:t>
            </a:r>
            <a:r>
              <a:rPr lang="de-CH" baseline="0" dirty="0" err="1" smtClean="0"/>
              <a:t>reconstruction</a:t>
            </a:r>
            <a:r>
              <a:rPr lang="de-CH" baseline="0" dirty="0" smtClean="0"/>
              <a:t> in </a:t>
            </a:r>
            <a:r>
              <a:rPr lang="de-CH" baseline="0" dirty="0" err="1" smtClean="0"/>
              <a:t>order</a:t>
            </a:r>
            <a:r>
              <a:rPr lang="de-CH" baseline="0" dirty="0" smtClean="0"/>
              <a:t> </a:t>
            </a:r>
            <a:r>
              <a:rPr lang="de-CH" baseline="0" dirty="0" err="1" smtClean="0"/>
              <a:t>to</a:t>
            </a:r>
            <a:r>
              <a:rPr lang="de-CH" baseline="0" dirty="0" smtClean="0"/>
              <a:t> </a:t>
            </a:r>
            <a:r>
              <a:rPr lang="de-CH" baseline="0" dirty="0" err="1" smtClean="0"/>
              <a:t>reduce</a:t>
            </a:r>
            <a:r>
              <a:rPr lang="de-CH" baseline="0" dirty="0" smtClean="0"/>
              <a:t> </a:t>
            </a:r>
            <a:r>
              <a:rPr lang="de-CH" baseline="0" dirty="0" err="1" smtClean="0"/>
              <a:t>the</a:t>
            </a:r>
            <a:r>
              <a:rPr lang="de-CH" baseline="0" dirty="0" smtClean="0"/>
              <a:t> </a:t>
            </a:r>
            <a:r>
              <a:rPr lang="de-CH" baseline="0" dirty="0" err="1" smtClean="0"/>
              <a:t>variance</a:t>
            </a:r>
            <a:r>
              <a:rPr lang="de-CH" baseline="0" dirty="0" smtClean="0"/>
              <a:t> in </a:t>
            </a:r>
            <a:r>
              <a:rPr lang="de-CH" baseline="0" dirty="0" err="1" smtClean="0"/>
              <a:t>the</a:t>
            </a:r>
            <a:r>
              <a:rPr lang="de-CH" baseline="0" dirty="0" smtClean="0"/>
              <a:t> </a:t>
            </a:r>
            <a:r>
              <a:rPr lang="de-CH" baseline="0" dirty="0" err="1" smtClean="0"/>
              <a:t>reconstruction</a:t>
            </a:r>
            <a:r>
              <a:rPr lang="de-CH" baseline="0" dirty="0" smtClean="0"/>
              <a:t>. </a:t>
            </a:r>
            <a:r>
              <a:rPr lang="de-CH" baseline="0" dirty="0" err="1" smtClean="0"/>
              <a:t>We</a:t>
            </a:r>
            <a:r>
              <a:rPr lang="de-CH" baseline="0" dirty="0" smtClean="0"/>
              <a:t> do </a:t>
            </a:r>
            <a:r>
              <a:rPr lang="de-CH" baseline="0" dirty="0" err="1" smtClean="0"/>
              <a:t>this</a:t>
            </a:r>
            <a:r>
              <a:rPr lang="de-CH" baseline="0" dirty="0" smtClean="0"/>
              <a:t> </a:t>
            </a:r>
            <a:r>
              <a:rPr lang="de-CH" baseline="0" dirty="0" err="1" smtClean="0"/>
              <a:t>by</a:t>
            </a:r>
            <a:r>
              <a:rPr lang="de-CH" baseline="0" dirty="0" smtClean="0"/>
              <a:t> </a:t>
            </a:r>
            <a:r>
              <a:rPr lang="de-CH" baseline="0" dirty="0" err="1" smtClean="0"/>
              <a:t>using</a:t>
            </a:r>
            <a:r>
              <a:rPr lang="de-CH" baseline="0" dirty="0" smtClean="0"/>
              <a:t> </a:t>
            </a:r>
            <a:r>
              <a:rPr lang="de-CH" baseline="0" dirty="0" err="1" smtClean="0"/>
              <a:t>small</a:t>
            </a:r>
            <a:r>
              <a:rPr lang="de-CH" baseline="0" dirty="0" smtClean="0"/>
              <a:t> </a:t>
            </a:r>
            <a:r>
              <a:rPr lang="de-CH" baseline="0" dirty="0" err="1" smtClean="0"/>
              <a:t>feature</a:t>
            </a:r>
            <a:r>
              <a:rPr lang="de-CH" baseline="0" dirty="0" smtClean="0"/>
              <a:t> </a:t>
            </a:r>
            <a:r>
              <a:rPr lang="de-CH" baseline="0" dirty="0" err="1" smtClean="0"/>
              <a:t>patches</a:t>
            </a:r>
            <a:r>
              <a:rPr lang="de-CH" baseline="0" dirty="0" smtClean="0"/>
              <a:t> </a:t>
            </a:r>
            <a:r>
              <a:rPr lang="de-CH" baseline="0" dirty="0" err="1" smtClean="0"/>
              <a:t>to</a:t>
            </a:r>
            <a:r>
              <a:rPr lang="de-CH" baseline="0" dirty="0" smtClean="0"/>
              <a:t> </a:t>
            </a:r>
            <a:r>
              <a:rPr lang="de-CH" baseline="0" dirty="0" err="1" smtClean="0"/>
              <a:t>regularize</a:t>
            </a:r>
            <a:r>
              <a:rPr lang="de-CH" baseline="0" dirty="0" smtClean="0"/>
              <a:t> </a:t>
            </a:r>
            <a:r>
              <a:rPr lang="de-CH" baseline="0" dirty="0" err="1" smtClean="0"/>
              <a:t>the</a:t>
            </a:r>
            <a:r>
              <a:rPr lang="de-CH" baseline="0" dirty="0" smtClean="0"/>
              <a:t> </a:t>
            </a:r>
            <a:r>
              <a:rPr lang="de-CH" baseline="0" dirty="0" err="1" smtClean="0"/>
              <a:t>solution</a:t>
            </a:r>
            <a:r>
              <a:rPr lang="de-CH" baseline="0" dirty="0" smtClean="0"/>
              <a:t>.</a:t>
            </a:r>
          </a:p>
          <a:p>
            <a:endParaRPr lang="de-CH" baseline="0" dirty="0" smtClean="0"/>
          </a:p>
          <a:p>
            <a:r>
              <a:rPr lang="de-CH" baseline="0" dirty="0" err="1" smtClean="0"/>
              <a:t>We</a:t>
            </a:r>
            <a:r>
              <a:rPr lang="de-CH" baseline="0" dirty="0" smtClean="0"/>
              <a:t> also </a:t>
            </a:r>
            <a:r>
              <a:rPr lang="de-CH" baseline="0" dirty="0" err="1" smtClean="0"/>
              <a:t>provide</a:t>
            </a:r>
            <a:r>
              <a:rPr lang="de-CH" baseline="0" dirty="0" smtClean="0"/>
              <a:t> an </a:t>
            </a:r>
            <a:r>
              <a:rPr lang="de-CH" baseline="0" dirty="0" err="1" smtClean="0"/>
              <a:t>analytical</a:t>
            </a:r>
            <a:r>
              <a:rPr lang="de-CH" baseline="0" dirty="0" smtClean="0"/>
              <a:t> </a:t>
            </a:r>
            <a:r>
              <a:rPr lang="de-CH" baseline="0" dirty="0" err="1" smtClean="0"/>
              <a:t>error</a:t>
            </a:r>
            <a:r>
              <a:rPr lang="de-CH" baseline="0" dirty="0" smtClean="0"/>
              <a:t> </a:t>
            </a:r>
            <a:r>
              <a:rPr lang="de-CH" baseline="0" dirty="0" err="1" smtClean="0"/>
              <a:t>analysis</a:t>
            </a:r>
            <a:r>
              <a:rPr lang="de-CH" baseline="0" dirty="0" smtClean="0"/>
              <a:t> </a:t>
            </a:r>
            <a:r>
              <a:rPr lang="de-CH" baseline="0" dirty="0" err="1" smtClean="0"/>
              <a:t>of</a:t>
            </a:r>
            <a:r>
              <a:rPr lang="de-CH" baseline="0" dirty="0" smtClean="0"/>
              <a:t> </a:t>
            </a:r>
            <a:r>
              <a:rPr lang="de-CH" baseline="0" dirty="0" err="1" smtClean="0"/>
              <a:t>our</a:t>
            </a:r>
            <a:r>
              <a:rPr lang="de-CH" baseline="0" dirty="0" smtClean="0"/>
              <a:t> </a:t>
            </a:r>
            <a:r>
              <a:rPr lang="de-CH" baseline="0" dirty="0" err="1" smtClean="0"/>
              <a:t>extended</a:t>
            </a:r>
            <a:r>
              <a:rPr lang="de-CH" baseline="0" dirty="0" smtClean="0"/>
              <a:t> </a:t>
            </a:r>
            <a:r>
              <a:rPr lang="de-CH" baseline="0" dirty="0" err="1" smtClean="0"/>
              <a:t>reconstruction</a:t>
            </a:r>
            <a:r>
              <a:rPr lang="de-CH" baseline="0" dirty="0" smtClean="0"/>
              <a:t>, </a:t>
            </a:r>
            <a:r>
              <a:rPr lang="de-CH" baseline="0" dirty="0" err="1" smtClean="0"/>
              <a:t>which</a:t>
            </a:r>
            <a:r>
              <a:rPr lang="de-CH" baseline="0" dirty="0" smtClean="0"/>
              <a:t> </a:t>
            </a:r>
            <a:r>
              <a:rPr lang="de-CH" baseline="0" dirty="0" err="1" smtClean="0"/>
              <a:t>reveals</a:t>
            </a:r>
            <a:r>
              <a:rPr lang="de-CH" baseline="0" dirty="0" smtClean="0"/>
              <a:t> </a:t>
            </a:r>
            <a:r>
              <a:rPr lang="de-CH" baseline="0" dirty="0" err="1" smtClean="0"/>
              <a:t>the</a:t>
            </a:r>
            <a:r>
              <a:rPr lang="de-CH" baseline="0" dirty="0" smtClean="0"/>
              <a:t> </a:t>
            </a:r>
            <a:r>
              <a:rPr lang="de-CH" baseline="0" dirty="0" err="1" smtClean="0"/>
              <a:t>influence</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main</a:t>
            </a:r>
            <a:r>
              <a:rPr lang="de-CH" baseline="0" dirty="0" smtClean="0"/>
              <a:t> </a:t>
            </a:r>
            <a:r>
              <a:rPr lang="de-CH" baseline="0" dirty="0" err="1" smtClean="0"/>
              <a:t>parameters</a:t>
            </a:r>
            <a:r>
              <a:rPr lang="de-CH" baseline="0" dirty="0" smtClean="0"/>
              <a:t> on </a:t>
            </a:r>
            <a:r>
              <a:rPr lang="de-CH" baseline="0" dirty="0" err="1" smtClean="0"/>
              <a:t>bias</a:t>
            </a:r>
            <a:r>
              <a:rPr lang="de-CH" baseline="0" dirty="0" smtClean="0"/>
              <a:t> </a:t>
            </a:r>
            <a:r>
              <a:rPr lang="de-CH" baseline="0" dirty="0" err="1" smtClean="0"/>
              <a:t>and</a:t>
            </a:r>
            <a:r>
              <a:rPr lang="de-CH" baseline="0" dirty="0" smtClean="0"/>
              <a:t> </a:t>
            </a:r>
            <a:r>
              <a:rPr lang="de-CH" baseline="0" dirty="0" err="1" smtClean="0"/>
              <a:t>variance</a:t>
            </a:r>
            <a:r>
              <a:rPr lang="de-CH" baseline="0" dirty="0" smtClean="0"/>
              <a:t>. </a:t>
            </a:r>
          </a:p>
          <a:p>
            <a:endParaRPr lang="de-CH" baseline="0" dirty="0" smtClean="0"/>
          </a:p>
          <a:p>
            <a:r>
              <a:rPr lang="de-CH" baseline="0" dirty="0" err="1" smtClean="0"/>
              <a:t>Our</a:t>
            </a:r>
            <a:r>
              <a:rPr lang="de-CH" baseline="0" dirty="0" smtClean="0"/>
              <a:t> final </a:t>
            </a:r>
            <a:r>
              <a:rPr lang="de-CH" baseline="0" dirty="0" err="1" smtClean="0"/>
              <a:t>reconstruction</a:t>
            </a:r>
            <a:r>
              <a:rPr lang="de-CH" baseline="0" dirty="0" smtClean="0"/>
              <a:t> </a:t>
            </a:r>
            <a:r>
              <a:rPr lang="de-CH" baseline="0" dirty="0" err="1" smtClean="0"/>
              <a:t>algorithm</a:t>
            </a:r>
            <a:r>
              <a:rPr lang="de-CH" baseline="0" dirty="0" smtClean="0"/>
              <a:t> </a:t>
            </a:r>
            <a:r>
              <a:rPr lang="de-CH" baseline="0" dirty="0" err="1" smtClean="0"/>
              <a:t>then</a:t>
            </a:r>
            <a:r>
              <a:rPr lang="de-CH" baseline="0" dirty="0" smtClean="0"/>
              <a:t> </a:t>
            </a:r>
            <a:r>
              <a:rPr lang="de-CH" baseline="0" dirty="0" err="1" smtClean="0"/>
              <a:t>features</a:t>
            </a:r>
            <a:r>
              <a:rPr lang="de-CH" baseline="0" dirty="0" smtClean="0"/>
              <a:t> a </a:t>
            </a:r>
            <a:r>
              <a:rPr lang="de-CH" baseline="0" dirty="0" err="1" smtClean="0"/>
              <a:t>multiscale</a:t>
            </a:r>
            <a:r>
              <a:rPr lang="de-CH" baseline="0" dirty="0" smtClean="0"/>
              <a:t> </a:t>
            </a:r>
            <a:r>
              <a:rPr lang="de-CH" baseline="0" dirty="0" err="1" smtClean="0"/>
              <a:t>reconstruction</a:t>
            </a:r>
            <a:r>
              <a:rPr lang="de-CH" baseline="0" dirty="0" smtClean="0"/>
              <a:t> </a:t>
            </a:r>
            <a:r>
              <a:rPr lang="de-CH" baseline="0" dirty="0" err="1" smtClean="0"/>
              <a:t>pipeline</a:t>
            </a:r>
            <a:r>
              <a:rPr lang="de-CH" baseline="0" dirty="0" smtClean="0"/>
              <a:t>. This </a:t>
            </a:r>
            <a:r>
              <a:rPr lang="de-CH" baseline="0" dirty="0" err="1" smtClean="0"/>
              <a:t>means</a:t>
            </a:r>
            <a:r>
              <a:rPr lang="de-CH" baseline="0" dirty="0" smtClean="0"/>
              <a:t> </a:t>
            </a:r>
            <a:r>
              <a:rPr lang="de-CH" baseline="0" dirty="0" err="1" smtClean="0"/>
              <a:t>we</a:t>
            </a:r>
            <a:r>
              <a:rPr lang="de-CH" baseline="0" dirty="0" smtClean="0"/>
              <a:t> </a:t>
            </a:r>
            <a:r>
              <a:rPr lang="de-CH" baseline="0" dirty="0" err="1" smtClean="0"/>
              <a:t>select</a:t>
            </a:r>
            <a:r>
              <a:rPr lang="de-CH" baseline="0" dirty="0" smtClean="0"/>
              <a:t> </a:t>
            </a:r>
            <a:r>
              <a:rPr lang="de-CH" baseline="0" dirty="0" err="1" smtClean="0"/>
              <a:t>between</a:t>
            </a:r>
            <a:r>
              <a:rPr lang="de-CH" baseline="0" dirty="0" smtClean="0"/>
              <a:t> different </a:t>
            </a:r>
            <a:r>
              <a:rPr lang="de-CH" baseline="0" dirty="0" err="1" smtClean="0"/>
              <a:t>candidate</a:t>
            </a:r>
            <a:r>
              <a:rPr lang="de-CH" baseline="0" dirty="0" smtClean="0"/>
              <a:t> </a:t>
            </a:r>
            <a:r>
              <a:rPr lang="de-CH" baseline="0" dirty="0" err="1" smtClean="0"/>
              <a:t>reconstructions</a:t>
            </a:r>
            <a:r>
              <a:rPr lang="de-CH" baseline="0" dirty="0" smtClean="0"/>
              <a:t> </a:t>
            </a:r>
            <a:r>
              <a:rPr lang="de-CH" baseline="0" dirty="0" err="1" smtClean="0"/>
              <a:t>by</a:t>
            </a:r>
            <a:r>
              <a:rPr lang="de-CH" baseline="0" dirty="0" smtClean="0"/>
              <a:t> </a:t>
            </a:r>
            <a:r>
              <a:rPr lang="de-CH" baseline="0" dirty="0" err="1" smtClean="0"/>
              <a:t>estimating</a:t>
            </a:r>
            <a:r>
              <a:rPr lang="de-CH" baseline="0" dirty="0" smtClean="0"/>
              <a:t> </a:t>
            </a:r>
            <a:r>
              <a:rPr lang="de-CH" baseline="0" dirty="0" err="1" smtClean="0"/>
              <a:t>the</a:t>
            </a:r>
            <a:r>
              <a:rPr lang="de-CH" baseline="0" dirty="0" smtClean="0"/>
              <a:t> </a:t>
            </a:r>
            <a:r>
              <a:rPr lang="de-CH" baseline="0" dirty="0" err="1" smtClean="0"/>
              <a:t>error</a:t>
            </a:r>
            <a:r>
              <a:rPr lang="de-CH" baseline="0" dirty="0" smtClean="0"/>
              <a:t> </a:t>
            </a:r>
            <a:r>
              <a:rPr lang="de-CH" baseline="0" dirty="0" err="1" smtClean="0"/>
              <a:t>of</a:t>
            </a:r>
            <a:r>
              <a:rPr lang="de-CH" baseline="0" dirty="0" smtClean="0"/>
              <a:t> </a:t>
            </a:r>
            <a:r>
              <a:rPr lang="de-CH" baseline="0" dirty="0" err="1" smtClean="0"/>
              <a:t>each</a:t>
            </a:r>
            <a:r>
              <a:rPr lang="de-CH" baseline="0" dirty="0" smtClean="0"/>
              <a:t> </a:t>
            </a:r>
            <a:r>
              <a:rPr lang="de-CH" baseline="0" dirty="0" err="1" smtClean="0"/>
              <a:t>reconstruction</a:t>
            </a:r>
            <a:r>
              <a:rPr lang="de-CH" baseline="0" dirty="0" smtClean="0"/>
              <a:t>.</a:t>
            </a:r>
          </a:p>
          <a:p>
            <a:endParaRPr lang="de-CH" baseline="0" dirty="0" smtClean="0"/>
          </a:p>
          <a:p>
            <a:r>
              <a:rPr lang="de-CH" baseline="0" dirty="0" err="1" smtClean="0"/>
              <a:t>Our</a:t>
            </a:r>
            <a:r>
              <a:rPr lang="de-CH" baseline="0" dirty="0" smtClean="0"/>
              <a:t> </a:t>
            </a:r>
            <a:r>
              <a:rPr lang="de-CH" baseline="0" dirty="0" err="1" smtClean="0"/>
              <a:t>work</a:t>
            </a:r>
            <a:r>
              <a:rPr lang="de-CH" baseline="0" dirty="0" smtClean="0"/>
              <a:t> in </a:t>
            </a:r>
            <a:r>
              <a:rPr lang="de-CH" baseline="0" dirty="0" err="1" smtClean="0"/>
              <a:t>the</a:t>
            </a:r>
            <a:r>
              <a:rPr lang="de-CH" baseline="0" dirty="0" smtClean="0"/>
              <a:t> end </a:t>
            </a:r>
            <a:r>
              <a:rPr lang="de-CH" baseline="0" dirty="0" err="1" smtClean="0"/>
              <a:t>gives</a:t>
            </a:r>
            <a:r>
              <a:rPr lang="de-CH" baseline="0" dirty="0" smtClean="0"/>
              <a:t> a </a:t>
            </a:r>
            <a:r>
              <a:rPr lang="de-CH" baseline="0" dirty="0" err="1" smtClean="0"/>
              <a:t>reduction</a:t>
            </a:r>
            <a:r>
              <a:rPr lang="de-CH" baseline="0" dirty="0" smtClean="0"/>
              <a:t> </a:t>
            </a:r>
            <a:r>
              <a:rPr lang="de-CH" baseline="0" dirty="0" err="1" smtClean="0"/>
              <a:t>of</a:t>
            </a:r>
            <a:r>
              <a:rPr lang="de-CH" baseline="0" dirty="0" smtClean="0"/>
              <a:t> </a:t>
            </a:r>
            <a:r>
              <a:rPr lang="de-CH" baseline="0" dirty="0" err="1" smtClean="0"/>
              <a:t>the</a:t>
            </a:r>
            <a:r>
              <a:rPr lang="de-CH" baseline="0" dirty="0" smtClean="0"/>
              <a:t> </a:t>
            </a:r>
            <a:r>
              <a:rPr lang="de-CH" baseline="0" dirty="0" err="1" smtClean="0"/>
              <a:t>mean</a:t>
            </a:r>
            <a:r>
              <a:rPr lang="de-CH" baseline="0" dirty="0" smtClean="0"/>
              <a:t> </a:t>
            </a:r>
            <a:r>
              <a:rPr lang="de-CH" baseline="0" dirty="0" err="1" smtClean="0"/>
              <a:t>square</a:t>
            </a:r>
            <a:r>
              <a:rPr lang="de-CH" baseline="0" dirty="0" smtClean="0"/>
              <a:t> </a:t>
            </a:r>
            <a:r>
              <a:rPr lang="de-CH" baseline="0" dirty="0" err="1" smtClean="0"/>
              <a:t>error</a:t>
            </a:r>
            <a:r>
              <a:rPr lang="de-CH" baseline="0" dirty="0" smtClean="0"/>
              <a:t> </a:t>
            </a:r>
            <a:r>
              <a:rPr lang="de-CH" baseline="0" dirty="0" err="1" smtClean="0"/>
              <a:t>compared</a:t>
            </a:r>
            <a:r>
              <a:rPr lang="de-CH" baseline="0" dirty="0" smtClean="0"/>
              <a:t> </a:t>
            </a:r>
            <a:r>
              <a:rPr lang="de-CH" baseline="0" dirty="0" err="1" smtClean="0"/>
              <a:t>to</a:t>
            </a:r>
            <a:r>
              <a:rPr lang="de-CH" baseline="0" dirty="0" smtClean="0"/>
              <a:t> </a:t>
            </a:r>
            <a:r>
              <a:rPr lang="de-CH" baseline="0" dirty="0" err="1" smtClean="0"/>
              <a:t>standard</a:t>
            </a:r>
            <a:r>
              <a:rPr lang="de-CH" baseline="0" dirty="0" smtClean="0"/>
              <a:t> </a:t>
            </a:r>
            <a:r>
              <a:rPr lang="de-CH" baseline="0" dirty="0" err="1" smtClean="0"/>
              <a:t>gradient</a:t>
            </a:r>
            <a:r>
              <a:rPr lang="de-CH" baseline="0" dirty="0" smtClean="0"/>
              <a:t> </a:t>
            </a:r>
            <a:r>
              <a:rPr lang="de-CH" baseline="0" dirty="0" err="1" smtClean="0"/>
              <a:t>domain</a:t>
            </a:r>
            <a:r>
              <a:rPr lang="de-CH" baseline="0" dirty="0" smtClean="0"/>
              <a:t> </a:t>
            </a:r>
            <a:r>
              <a:rPr lang="de-CH" baseline="0" dirty="0" err="1" smtClean="0"/>
              <a:t>rendering</a:t>
            </a:r>
            <a:r>
              <a:rPr lang="de-CH" baseline="0" dirty="0" smtClean="0"/>
              <a:t> </a:t>
            </a:r>
            <a:r>
              <a:rPr lang="de-CH" baseline="0" dirty="0" err="1" smtClean="0"/>
              <a:t>of</a:t>
            </a:r>
            <a:r>
              <a:rPr lang="de-CH" baseline="0" dirty="0" smtClean="0"/>
              <a:t> </a:t>
            </a:r>
            <a:r>
              <a:rPr lang="de-CH" baseline="0" dirty="0" err="1" smtClean="0"/>
              <a:t>up</a:t>
            </a:r>
            <a:r>
              <a:rPr lang="de-CH" baseline="0" dirty="0" smtClean="0"/>
              <a:t> </a:t>
            </a:r>
            <a:r>
              <a:rPr lang="de-CH" baseline="0" dirty="0" err="1" smtClean="0"/>
              <a:t>to</a:t>
            </a:r>
            <a:r>
              <a:rPr lang="de-CH" baseline="0" dirty="0" smtClean="0"/>
              <a:t> a </a:t>
            </a:r>
            <a:r>
              <a:rPr lang="de-CH" baseline="0" dirty="0" err="1" smtClean="0"/>
              <a:t>factor</a:t>
            </a:r>
            <a:r>
              <a:rPr lang="de-CH" baseline="0" dirty="0" smtClean="0"/>
              <a:t> </a:t>
            </a:r>
            <a:r>
              <a:rPr lang="de-CH" baseline="0" dirty="0" err="1" smtClean="0"/>
              <a:t>of</a:t>
            </a:r>
            <a:r>
              <a:rPr lang="de-CH" baseline="0" dirty="0" smtClean="0"/>
              <a:t> 5.</a:t>
            </a:r>
            <a:endParaRPr lang="de-CH" dirty="0"/>
          </a:p>
        </p:txBody>
      </p:sp>
      <p:sp>
        <p:nvSpPr>
          <p:cNvPr id="4" name="Foliennummernplatzhalter 3"/>
          <p:cNvSpPr>
            <a:spLocks noGrp="1"/>
          </p:cNvSpPr>
          <p:nvPr>
            <p:ph type="sldNum" sz="quarter" idx="10"/>
          </p:nvPr>
        </p:nvSpPr>
        <p:spPr/>
        <p:txBody>
          <a:bodyPr/>
          <a:lstStyle/>
          <a:p>
            <a:fld id="{7EDE3D69-16DA-46CF-BFCD-1A27B9377ED4}" type="slidenum">
              <a:rPr lang="de-CH" smtClean="0"/>
              <a:pPr/>
              <a:t>9</a:t>
            </a:fld>
            <a:endParaRPr lang="de-CH"/>
          </a:p>
        </p:txBody>
      </p:sp>
    </p:spTree>
    <p:extLst>
      <p:ext uri="{BB962C8B-B14F-4D97-AF65-F5344CB8AC3E}">
        <p14:creationId xmlns:p14="http://schemas.microsoft.com/office/powerpoint/2010/main" val="2913467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5807" y="2876552"/>
            <a:ext cx="7672388" cy="1630363"/>
          </a:xfrm>
        </p:spPr>
        <p:txBody>
          <a:bodyPr anchor="b"/>
          <a:lstStyle>
            <a:lvl1pPr algn="ctr">
              <a:defRPr sz="6000"/>
            </a:lvl1pPr>
          </a:lstStyle>
          <a:p>
            <a:r>
              <a:rPr lang="en-US" dirty="0" smtClean="0"/>
              <a:t>Click to edit Master title style</a:t>
            </a:r>
            <a:endParaRPr lang="de-CH" dirty="0"/>
          </a:p>
        </p:txBody>
      </p:sp>
      <p:sp>
        <p:nvSpPr>
          <p:cNvPr id="3" name="Subtitle 2"/>
          <p:cNvSpPr>
            <a:spLocks noGrp="1"/>
          </p:cNvSpPr>
          <p:nvPr>
            <p:ph type="subTitle" idx="1"/>
          </p:nvPr>
        </p:nvSpPr>
        <p:spPr>
          <a:xfrm>
            <a:off x="735807" y="4581525"/>
            <a:ext cx="7672388" cy="15811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de-CH" dirty="0"/>
          </a:p>
        </p:txBody>
      </p:sp>
    </p:spTree>
    <p:extLst>
      <p:ext uri="{BB962C8B-B14F-4D97-AF65-F5344CB8AC3E}">
        <p14:creationId xmlns:p14="http://schemas.microsoft.com/office/powerpoint/2010/main" val="329536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3B5F642D-6A31-4596-8C22-CC368C1BDF36}" type="slidenum">
              <a:rPr lang="de-CH" smtClean="0"/>
              <a:t>‹Nr.›</a:t>
            </a:fld>
            <a:endParaRPr lang="de-CH"/>
          </a:p>
        </p:txBody>
      </p:sp>
    </p:spTree>
    <p:extLst>
      <p:ext uri="{BB962C8B-B14F-4D97-AF65-F5344CB8AC3E}">
        <p14:creationId xmlns:p14="http://schemas.microsoft.com/office/powerpoint/2010/main" val="2108753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3B5F642D-6A31-4596-8C22-CC368C1BDF36}" type="slidenum">
              <a:rPr lang="de-CH" smtClean="0"/>
              <a:t>‹Nr.›</a:t>
            </a:fld>
            <a:endParaRPr lang="de-CH"/>
          </a:p>
        </p:txBody>
      </p:sp>
    </p:spTree>
    <p:extLst>
      <p:ext uri="{BB962C8B-B14F-4D97-AF65-F5344CB8AC3E}">
        <p14:creationId xmlns:p14="http://schemas.microsoft.com/office/powerpoint/2010/main" val="2189451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80000"/>
          <a:lstStyle/>
          <a:p>
            <a:r>
              <a:rPr lang="en-US" dirty="0" smtClean="0"/>
              <a:t>Click to edit Master title style</a:t>
            </a:r>
            <a:endParaRPr lang="de-CH" dirty="0"/>
          </a:p>
        </p:txBody>
      </p:sp>
      <p:sp>
        <p:nvSpPr>
          <p:cNvPr id="3" name="Content Placeholder 2"/>
          <p:cNvSpPr>
            <a:spLocks noGrp="1"/>
          </p:cNvSpPr>
          <p:nvPr>
            <p:ph idx="1"/>
          </p:nvPr>
        </p:nvSpPr>
        <p:spPr>
          <a:xfrm>
            <a:off x="357188" y="1494890"/>
            <a:ext cx="8429625" cy="4515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1"/>
          </p:nvPr>
        </p:nvSpPr>
        <p:spPr/>
        <p:txBody>
          <a:bodyPr/>
          <a:lstStyle/>
          <a:p>
            <a:endParaRPr lang="de-CH" dirty="0"/>
          </a:p>
        </p:txBody>
      </p:sp>
      <p:sp>
        <p:nvSpPr>
          <p:cNvPr id="6" name="Slide Number Placeholder 5"/>
          <p:cNvSpPr>
            <a:spLocks noGrp="1"/>
          </p:cNvSpPr>
          <p:nvPr>
            <p:ph type="sldNum" sz="quarter" idx="12"/>
          </p:nvPr>
        </p:nvSpPr>
        <p:spPr/>
        <p:txBody>
          <a:bodyPr/>
          <a:lstStyle/>
          <a:p>
            <a:fld id="{3B5F642D-6A31-4596-8C22-CC368C1BDF36}" type="slidenum">
              <a:rPr lang="de-CH" smtClean="0"/>
              <a:t>‹Nr.›</a:t>
            </a:fld>
            <a:endParaRPr lang="de-CH" dirty="0"/>
          </a:p>
        </p:txBody>
      </p:sp>
      <p:sp>
        <p:nvSpPr>
          <p:cNvPr id="7" name="Rectangle 6"/>
          <p:cNvSpPr/>
          <p:nvPr userDrawn="1"/>
        </p:nvSpPr>
        <p:spPr>
          <a:xfrm>
            <a:off x="1" y="365128"/>
            <a:ext cx="357188" cy="749801"/>
          </a:xfrm>
          <a:prstGeom prst="rect">
            <a:avLst/>
          </a:prstGeom>
          <a:solidFill>
            <a:srgbClr val="F6C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u="sng" dirty="0"/>
          </a:p>
        </p:txBody>
      </p:sp>
    </p:spTree>
    <p:extLst>
      <p:ext uri="{BB962C8B-B14F-4D97-AF65-F5344CB8AC3E}">
        <p14:creationId xmlns:p14="http://schemas.microsoft.com/office/powerpoint/2010/main" val="2996943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smtClean="0"/>
              <a:t>Click to edit Master title style</a:t>
            </a:r>
            <a:endParaRPr lang="de-CH"/>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3B5F642D-6A31-4596-8C22-CC368C1BDF36}" type="slidenum">
              <a:rPr lang="de-CH" smtClean="0"/>
              <a:t>‹Nr.›</a:t>
            </a:fld>
            <a:endParaRPr lang="de-CH"/>
          </a:p>
        </p:txBody>
      </p:sp>
    </p:spTree>
    <p:extLst>
      <p:ext uri="{BB962C8B-B14F-4D97-AF65-F5344CB8AC3E}">
        <p14:creationId xmlns:p14="http://schemas.microsoft.com/office/powerpoint/2010/main" val="135730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de-CH"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3B5F642D-6A31-4596-8C22-CC368C1BDF36}" type="slidenum">
              <a:rPr lang="de-CH" smtClean="0"/>
              <a:t>‹Nr.›</a:t>
            </a:fld>
            <a:endParaRPr lang="de-CH"/>
          </a:p>
        </p:txBody>
      </p:sp>
      <p:sp>
        <p:nvSpPr>
          <p:cNvPr id="9" name="Rectangle 8"/>
          <p:cNvSpPr/>
          <p:nvPr userDrawn="1"/>
        </p:nvSpPr>
        <p:spPr>
          <a:xfrm>
            <a:off x="1" y="365128"/>
            <a:ext cx="357188" cy="749801"/>
          </a:xfrm>
          <a:prstGeom prst="rect">
            <a:avLst/>
          </a:prstGeom>
          <a:solidFill>
            <a:srgbClr val="F9C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Tree>
    <p:extLst>
      <p:ext uri="{BB962C8B-B14F-4D97-AF65-F5344CB8AC3E}">
        <p14:creationId xmlns:p14="http://schemas.microsoft.com/office/powerpoint/2010/main" val="4001156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7188" y="374650"/>
            <a:ext cx="8432007" cy="740276"/>
          </a:xfrm>
        </p:spPr>
        <p:txBody>
          <a:bodyPr/>
          <a:lstStyle/>
          <a:p>
            <a:r>
              <a:rPr lang="en-US" dirty="0" smtClean="0"/>
              <a:t>Click to edit Master title style</a:t>
            </a:r>
            <a:endParaRPr lang="de-CH"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3B5F642D-6A31-4596-8C22-CC368C1BDF36}" type="slidenum">
              <a:rPr lang="de-CH" smtClean="0"/>
              <a:t>‹Nr.›</a:t>
            </a:fld>
            <a:endParaRPr lang="de-CH"/>
          </a:p>
        </p:txBody>
      </p:sp>
      <p:sp>
        <p:nvSpPr>
          <p:cNvPr id="11" name="Rectangle 10"/>
          <p:cNvSpPr/>
          <p:nvPr userDrawn="1"/>
        </p:nvSpPr>
        <p:spPr>
          <a:xfrm>
            <a:off x="1" y="365128"/>
            <a:ext cx="357188" cy="749801"/>
          </a:xfrm>
          <a:prstGeom prst="rect">
            <a:avLst/>
          </a:prstGeom>
          <a:solidFill>
            <a:srgbClr val="F9C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Tree>
    <p:extLst>
      <p:ext uri="{BB962C8B-B14F-4D97-AF65-F5344CB8AC3E}">
        <p14:creationId xmlns:p14="http://schemas.microsoft.com/office/powerpoint/2010/main" val="3360911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3B5F642D-6A31-4596-8C22-CC368C1BDF36}" type="slidenum">
              <a:rPr lang="de-CH" smtClean="0"/>
              <a:t>‹Nr.›</a:t>
            </a:fld>
            <a:endParaRPr lang="de-CH"/>
          </a:p>
        </p:txBody>
      </p:sp>
      <p:sp>
        <p:nvSpPr>
          <p:cNvPr id="7" name="Rectangle 6"/>
          <p:cNvSpPr/>
          <p:nvPr userDrawn="1"/>
        </p:nvSpPr>
        <p:spPr>
          <a:xfrm>
            <a:off x="1" y="365128"/>
            <a:ext cx="357188" cy="749801"/>
          </a:xfrm>
          <a:prstGeom prst="rect">
            <a:avLst/>
          </a:prstGeom>
          <a:solidFill>
            <a:srgbClr val="F9C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Tree>
    <p:extLst>
      <p:ext uri="{BB962C8B-B14F-4D97-AF65-F5344CB8AC3E}">
        <p14:creationId xmlns:p14="http://schemas.microsoft.com/office/powerpoint/2010/main" val="16937558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3B5F642D-6A31-4596-8C22-CC368C1BDF36}" type="slidenum">
              <a:rPr lang="de-CH" smtClean="0"/>
              <a:t>‹Nr.›</a:t>
            </a:fld>
            <a:endParaRPr lang="de-CH"/>
          </a:p>
        </p:txBody>
      </p:sp>
    </p:spTree>
    <p:extLst>
      <p:ext uri="{BB962C8B-B14F-4D97-AF65-F5344CB8AC3E}">
        <p14:creationId xmlns:p14="http://schemas.microsoft.com/office/powerpoint/2010/main" val="3022534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de-CH"/>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3B5F642D-6A31-4596-8C22-CC368C1BDF36}" type="slidenum">
              <a:rPr lang="de-CH" smtClean="0"/>
              <a:t>‹Nr.›</a:t>
            </a:fld>
            <a:endParaRPr lang="de-CH"/>
          </a:p>
        </p:txBody>
      </p:sp>
    </p:spTree>
    <p:extLst>
      <p:ext uri="{BB962C8B-B14F-4D97-AF65-F5344CB8AC3E}">
        <p14:creationId xmlns:p14="http://schemas.microsoft.com/office/powerpoint/2010/main" val="4040909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de-CH"/>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3B5F642D-6A31-4596-8C22-CC368C1BDF36}" type="slidenum">
              <a:rPr lang="de-CH" smtClean="0"/>
              <a:t>‹Nr.›</a:t>
            </a:fld>
            <a:endParaRPr lang="de-CH"/>
          </a:p>
        </p:txBody>
      </p:sp>
    </p:spTree>
    <p:extLst>
      <p:ext uri="{BB962C8B-B14F-4D97-AF65-F5344CB8AC3E}">
        <p14:creationId xmlns:p14="http://schemas.microsoft.com/office/powerpoint/2010/main" val="294233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7188" y="365128"/>
            <a:ext cx="8429625" cy="749801"/>
          </a:xfrm>
          <a:prstGeom prst="rect">
            <a:avLst/>
          </a:prstGeom>
        </p:spPr>
        <p:txBody>
          <a:bodyPr vert="horz" lIns="180000" tIns="45720" rIns="180000" bIns="45720" rtlCol="0" anchor="ctr">
            <a:normAutofit/>
          </a:bodyPr>
          <a:lstStyle/>
          <a:p>
            <a:r>
              <a:rPr lang="en-US" dirty="0" smtClean="0"/>
              <a:t>Click to edit Master title style</a:t>
            </a:r>
            <a:endParaRPr lang="de-CH" dirty="0"/>
          </a:p>
        </p:txBody>
      </p:sp>
      <p:sp>
        <p:nvSpPr>
          <p:cNvPr id="3" name="Text Placeholder 2"/>
          <p:cNvSpPr>
            <a:spLocks noGrp="1"/>
          </p:cNvSpPr>
          <p:nvPr>
            <p:ph type="body" idx="1"/>
          </p:nvPr>
        </p:nvSpPr>
        <p:spPr>
          <a:xfrm>
            <a:off x="357188" y="1825625"/>
            <a:ext cx="8429625" cy="4184650"/>
          </a:xfrm>
          <a:prstGeom prst="rect">
            <a:avLst/>
          </a:prstGeom>
        </p:spPr>
        <p:txBody>
          <a:bodyPr vert="horz" lIns="180000" tIns="45720" rIns="18000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CH" dirty="0"/>
          </a:p>
        </p:txBody>
      </p:sp>
      <p:sp>
        <p:nvSpPr>
          <p:cNvPr id="5" name="Footer Placeholder 4"/>
          <p:cNvSpPr>
            <a:spLocks noGrp="1"/>
          </p:cNvSpPr>
          <p:nvPr>
            <p:ph type="ftr" sz="quarter" idx="3"/>
          </p:nvPr>
        </p:nvSpPr>
        <p:spPr>
          <a:xfrm>
            <a:off x="4593431" y="6356353"/>
            <a:ext cx="319325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291806" y="6356353"/>
            <a:ext cx="5715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F642D-6A31-4596-8C22-CC368C1BDF36}" type="slidenum">
              <a:rPr lang="de-CH" smtClean="0"/>
              <a:t>‹Nr.›</a:t>
            </a:fld>
            <a:endParaRPr lang="de-CH"/>
          </a:p>
        </p:txBody>
      </p:sp>
    </p:spTree>
    <p:extLst>
      <p:ext uri="{BB962C8B-B14F-4D97-AF65-F5344CB8AC3E}">
        <p14:creationId xmlns:p14="http://schemas.microsoft.com/office/powerpoint/2010/main" val="3580780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n-lt"/>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tags" Target="../tags/tag9.xml"/><Relationship Id="rId7" Type="http://schemas.openxmlformats.org/officeDocument/2006/relationships/notesSlide" Target="../notesSlides/notesSlide13.xml"/><Relationship Id="rId12" Type="http://schemas.openxmlformats.org/officeDocument/2006/relationships/image" Target="../media/image2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11.xml"/><Relationship Id="rId10" Type="http://schemas.openxmlformats.org/officeDocument/2006/relationships/image" Target="../media/image25.png"/><Relationship Id="rId4" Type="http://schemas.openxmlformats.org/officeDocument/2006/relationships/tags" Target="../tags/tag10.xml"/><Relationship Id="rId9" Type="http://schemas.openxmlformats.org/officeDocument/2006/relationships/image" Target="../media/image24.pn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tags" Target="../tags/tag15.xml"/><Relationship Id="rId21" Type="http://schemas.openxmlformats.org/officeDocument/2006/relationships/image" Target="../media/image51.png"/><Relationship Id="rId34" Type="http://schemas.openxmlformats.org/officeDocument/2006/relationships/image" Target="../media/image64.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2" Type="http://schemas.openxmlformats.org/officeDocument/2006/relationships/tags" Target="../tags/tag14.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tags" Target="../tags/tag1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notesSlide" Target="../notesSlides/notesSlide16.xml"/><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 Type="http://schemas.openxmlformats.org/officeDocument/2006/relationships/slideLayout" Target="../slideLayouts/slideLayout2.xml"/><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59.png"/><Relationship Id="rId3" Type="http://schemas.openxmlformats.org/officeDocument/2006/relationships/tags" Target="../tags/tag18.xml"/><Relationship Id="rId7" Type="http://schemas.openxmlformats.org/officeDocument/2006/relationships/image" Target="../media/image68.png"/><Relationship Id="rId12" Type="http://schemas.openxmlformats.org/officeDocument/2006/relationships/image" Target="../media/image5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7.png"/><Relationship Id="rId11" Type="http://schemas.openxmlformats.org/officeDocument/2006/relationships/image" Target="../media/image57.png"/><Relationship Id="rId5" Type="http://schemas.openxmlformats.org/officeDocument/2006/relationships/notesSlide" Target="../notesSlides/notesSlide17.xml"/><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video" Target="../media/media1.avi"/><Relationship Id="rId2" Type="http://schemas.microsoft.com/office/2007/relationships/media" Target="../media/media1.avi"/><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21.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image" Target="../media/image91.png"/><Relationship Id="rId21" Type="http://schemas.openxmlformats.org/officeDocument/2006/relationships/image" Target="../media/image108.png"/><Relationship Id="rId7" Type="http://schemas.openxmlformats.org/officeDocument/2006/relationships/image" Target="../media/image77.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notesSlide" Target="../notesSlides/notesSlide22.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5" Type="http://schemas.openxmlformats.org/officeDocument/2006/relationships/image" Target="../media/image102.png"/><Relationship Id="rId10" Type="http://schemas.openxmlformats.org/officeDocument/2006/relationships/image" Target="../media/image97.png"/><Relationship Id="rId19"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96.png"/><Relationship Id="rId14" Type="http://schemas.openxmlformats.org/officeDocument/2006/relationships/image" Target="../media/image10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7.xml.rels><?xml version="1.0" encoding="UTF-8" standalone="yes"?>
<Relationships xmlns="http://schemas.openxmlformats.org/package/2006/relationships"><Relationship Id="rId8" Type="http://schemas.openxmlformats.org/officeDocument/2006/relationships/image" Target="../media/image121.png"/><Relationship Id="rId13" Type="http://schemas.microsoft.com/office/2007/relationships/hdphoto" Target="../media/hdphoto1.wdp"/><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27.xml"/><Relationship Id="rId16"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microsoft.com/office/2007/relationships/hdphoto" Target="../media/hdphoto2.wdp"/><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6.png"/></Relationships>
</file>

<file path=ppt/slides/_rels/slide28.xml.rels><?xml version="1.0" encoding="UTF-8" standalone="yes"?>
<Relationships xmlns="http://schemas.openxmlformats.org/package/2006/relationships"><Relationship Id="rId8" Type="http://schemas.openxmlformats.org/officeDocument/2006/relationships/image" Target="../media/image121.png"/><Relationship Id="rId13" Type="http://schemas.microsoft.com/office/2007/relationships/hdphoto" Target="../media/hdphoto1.wdp"/><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28.xml"/><Relationship Id="rId16" Type="http://schemas.openxmlformats.org/officeDocument/2006/relationships/image" Target="../media/image127.png"/><Relationship Id="rId1" Type="http://schemas.openxmlformats.org/officeDocument/2006/relationships/slideLayout" Target="../slideLayouts/slideLayout6.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microsoft.com/office/2007/relationships/hdphoto" Target="../media/hdphoto2.wdp"/><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3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3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0.png"/><Relationship Id="rId5" Type="http://schemas.openxmlformats.org/officeDocument/2006/relationships/image" Target="../media/image145.png"/><Relationship Id="rId10" Type="http://schemas.openxmlformats.org/officeDocument/2006/relationships/image" Target="../media/image15.png"/><Relationship Id="rId4" Type="http://schemas.openxmlformats.org/officeDocument/2006/relationships/image" Target="../media/image144.png"/><Relationship Id="rId9" Type="http://schemas.openxmlformats.org/officeDocument/2006/relationships/image" Target="../media/image149.png"/></Relationships>
</file>

<file path=ppt/slides/_rels/slide3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1.png"/><Relationship Id="rId5" Type="http://schemas.openxmlformats.org/officeDocument/2006/relationships/image" Target="../media/image146.png"/><Relationship Id="rId10" Type="http://schemas.openxmlformats.org/officeDocument/2006/relationships/image" Target="../media/image150.png"/><Relationship Id="rId4" Type="http://schemas.openxmlformats.org/officeDocument/2006/relationships/image" Target="../media/image145.png"/><Relationship Id="rId9"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38.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4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cgg.unibe.c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Regularizing Image Reconstruction for </a:t>
            </a:r>
            <a:r>
              <a:rPr lang="en-US" sz="3600" dirty="0" smtClean="0"/>
              <a:t/>
            </a:r>
            <a:br>
              <a:rPr lang="en-US" sz="3600" dirty="0" smtClean="0"/>
            </a:br>
            <a:r>
              <a:rPr lang="en-US" sz="3600" dirty="0" smtClean="0"/>
              <a:t>Gradient-Domain </a:t>
            </a:r>
            <a:r>
              <a:rPr lang="en-US" sz="3600" dirty="0"/>
              <a:t>Rendering with </a:t>
            </a:r>
            <a:r>
              <a:rPr lang="en-US" sz="3600" dirty="0" smtClean="0"/>
              <a:t/>
            </a:r>
            <a:br>
              <a:rPr lang="en-US" sz="3600" dirty="0" smtClean="0"/>
            </a:br>
            <a:r>
              <a:rPr lang="en-US" sz="3600" dirty="0" smtClean="0"/>
              <a:t>Feature </a:t>
            </a:r>
            <a:r>
              <a:rPr lang="en-US" sz="3600" dirty="0"/>
              <a:t>Patches</a:t>
            </a:r>
            <a:endParaRPr lang="de-CH" sz="3600" dirty="0"/>
          </a:p>
        </p:txBody>
      </p:sp>
      <p:sp>
        <p:nvSpPr>
          <p:cNvPr id="3" name="Subtitle 2"/>
          <p:cNvSpPr>
            <a:spLocks noGrp="1"/>
          </p:cNvSpPr>
          <p:nvPr>
            <p:ph type="subTitle" idx="1"/>
          </p:nvPr>
        </p:nvSpPr>
        <p:spPr/>
        <p:txBody>
          <a:bodyPr>
            <a:normAutofit/>
          </a:bodyPr>
          <a:lstStyle/>
          <a:p>
            <a:r>
              <a:rPr lang="de-CH" sz="3000" dirty="0" smtClean="0"/>
              <a:t>M. Manzi              D. Vicini             M. Zwicker</a:t>
            </a:r>
            <a:br>
              <a:rPr lang="de-CH" sz="3000" dirty="0" smtClean="0"/>
            </a:br>
            <a:r>
              <a:rPr lang="de-CH" sz="3000" dirty="0" smtClean="0"/>
              <a:t>University </a:t>
            </a:r>
            <a:r>
              <a:rPr lang="de-CH" sz="3000" dirty="0" err="1" smtClean="0"/>
              <a:t>of</a:t>
            </a:r>
            <a:r>
              <a:rPr lang="de-CH" sz="3000" dirty="0" smtClean="0"/>
              <a:t> Bern</a:t>
            </a:r>
            <a:endParaRPr lang="de-CH" sz="3000" dirty="0"/>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09434" y="5972175"/>
            <a:ext cx="1828800" cy="6477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022119" y="5705475"/>
            <a:ext cx="1185863" cy="914400"/>
          </a:xfrm>
          <a:prstGeom prst="rect">
            <a:avLst/>
          </a:prstGeom>
          <a:noFill/>
          <a:ln w="9525">
            <a:noFill/>
            <a:miter lim="800000"/>
            <a:headEnd/>
            <a:tailEnd/>
          </a:ln>
          <a:effectLst/>
        </p:spPr>
      </p:pic>
    </p:spTree>
    <p:extLst>
      <p:ext uri="{BB962C8B-B14F-4D97-AF65-F5344CB8AC3E}">
        <p14:creationId xmlns:p14="http://schemas.microsoft.com/office/powerpoint/2010/main" val="3213108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Image-space </a:t>
            </a:r>
            <a:r>
              <a:rPr lang="en-US" dirty="0" err="1" smtClean="0"/>
              <a:t>denoising</a:t>
            </a:r>
            <a:endParaRPr lang="en-US" dirty="0"/>
          </a:p>
        </p:txBody>
      </p:sp>
      <p:sp>
        <p:nvSpPr>
          <p:cNvPr id="2" name="Inhaltsplatzhalter 1"/>
          <p:cNvSpPr>
            <a:spLocks noGrp="1"/>
          </p:cNvSpPr>
          <p:nvPr>
            <p:ph idx="1"/>
          </p:nvPr>
        </p:nvSpPr>
        <p:spPr/>
        <p:txBody>
          <a:bodyPr/>
          <a:lstStyle/>
          <a:p>
            <a:r>
              <a:rPr lang="de-CH" dirty="0" err="1" smtClean="0"/>
              <a:t>Example</a:t>
            </a:r>
            <a:r>
              <a:rPr lang="de-CH" dirty="0" smtClean="0"/>
              <a:t>: Robust </a:t>
            </a:r>
            <a:r>
              <a:rPr lang="de-CH" dirty="0" err="1" smtClean="0"/>
              <a:t>Denoising</a:t>
            </a:r>
            <a:r>
              <a:rPr lang="de-CH" dirty="0" smtClean="0"/>
              <a:t> </a:t>
            </a:r>
            <a:r>
              <a:rPr lang="de-CH" dirty="0" err="1" smtClean="0"/>
              <a:t>using</a:t>
            </a:r>
            <a:r>
              <a:rPr lang="de-CH" dirty="0" smtClean="0"/>
              <a:t> Feature </a:t>
            </a:r>
            <a:r>
              <a:rPr lang="de-CH" dirty="0" err="1" smtClean="0"/>
              <a:t>and</a:t>
            </a:r>
            <a:r>
              <a:rPr lang="de-CH" dirty="0" smtClean="0"/>
              <a:t> Color Information (RDFC) [</a:t>
            </a:r>
            <a:r>
              <a:rPr lang="de-CH" dirty="0" err="1" smtClean="0"/>
              <a:t>Rousselle</a:t>
            </a:r>
            <a:r>
              <a:rPr lang="de-CH" dirty="0" smtClean="0"/>
              <a:t> et al. 2013]</a:t>
            </a:r>
            <a:endParaRPr lang="de-CH" dirty="0"/>
          </a:p>
        </p:txBody>
      </p:sp>
      <p:sp>
        <p:nvSpPr>
          <p:cNvPr id="3" name="Slide Number Placeholder 2"/>
          <p:cNvSpPr>
            <a:spLocks noGrp="1"/>
          </p:cNvSpPr>
          <p:nvPr>
            <p:ph type="sldNum" sz="quarter" idx="12"/>
          </p:nvPr>
        </p:nvSpPr>
        <p:spPr/>
        <p:txBody>
          <a:bodyPr/>
          <a:lstStyle/>
          <a:p>
            <a:fld id="{3B5F642D-6A31-4596-8C22-CC368C1BDF36}" type="slidenum">
              <a:rPr lang="de-CH" smtClean="0"/>
              <a:t>10</a:t>
            </a:fld>
            <a:endParaRPr lang="de-CH"/>
          </a:p>
        </p:txBody>
      </p:sp>
      <p:pic>
        <p:nvPicPr>
          <p:cNvPr id="12" name="Picture 2" descr="Z:\home\rousselle\Documents\papers\PG2013\results\results_sanmiguel20_our_red.png"/>
          <p:cNvPicPr>
            <a:picLocks noChangeAspect="1" noChangeArrowheads="1"/>
          </p:cNvPicPr>
          <p:nvPr/>
        </p:nvPicPr>
        <p:blipFill>
          <a:blip r:embed="rId3" cstate="print"/>
          <a:srcRect/>
          <a:stretch>
            <a:fillRect/>
          </a:stretch>
        </p:blipFill>
        <p:spPr bwMode="auto">
          <a:xfrm>
            <a:off x="251520" y="2670088"/>
            <a:ext cx="2772000" cy="2772000"/>
          </a:xfrm>
          <a:prstGeom prst="rect">
            <a:avLst/>
          </a:prstGeom>
          <a:solidFill>
            <a:srgbClr val="FFFFFF">
              <a:shade val="85000"/>
            </a:srgbClr>
          </a:solidFill>
          <a:ln w="88900" cap="sq">
            <a:noFill/>
            <a:miter lim="800000"/>
          </a:ln>
          <a:effectLst/>
        </p:spPr>
      </p:pic>
      <p:sp>
        <p:nvSpPr>
          <p:cNvPr id="10" name="Rechteck 9"/>
          <p:cNvSpPr/>
          <p:nvPr/>
        </p:nvSpPr>
        <p:spPr>
          <a:xfrm>
            <a:off x="1293544" y="4334020"/>
            <a:ext cx="271462" cy="2667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2" hidden="1"/>
          <p:cNvSpPr txBox="1"/>
          <p:nvPr/>
        </p:nvSpPr>
        <p:spPr>
          <a:xfrm>
            <a:off x="524168" y="1217213"/>
            <a:ext cx="8174114" cy="338554"/>
          </a:xfrm>
          <a:prstGeom prst="rect">
            <a:avLst/>
          </a:prstGeom>
          <a:noFill/>
        </p:spPr>
        <p:txBody>
          <a:bodyPr wrap="square" rtlCol="0">
            <a:spAutoFit/>
          </a:bodyPr>
          <a:lstStyle/>
          <a:p>
            <a:r>
              <a:rPr lang="de-CH" sz="1600" dirty="0">
                <a:latin typeface="+mj-lt"/>
              </a:rPr>
              <a:t>[</a:t>
            </a:r>
            <a:r>
              <a:rPr lang="de-CH" sz="1600" dirty="0" err="1">
                <a:latin typeface="+mj-lt"/>
              </a:rPr>
              <a:t>Bauszat</a:t>
            </a:r>
            <a:r>
              <a:rPr lang="de-CH" sz="1600" dirty="0">
                <a:latin typeface="+mj-lt"/>
              </a:rPr>
              <a:t> et al. 2011, Li et al. 2012, Moon et al. 2014, </a:t>
            </a:r>
            <a:r>
              <a:rPr lang="de-CH" sz="1600" dirty="0" err="1">
                <a:latin typeface="+mj-lt"/>
              </a:rPr>
              <a:t>Rousselle</a:t>
            </a:r>
            <a:r>
              <a:rPr lang="de-CH" sz="1600" dirty="0">
                <a:latin typeface="+mj-lt"/>
              </a:rPr>
              <a:t> et al. 2013, </a:t>
            </a:r>
            <a:r>
              <a:rPr lang="de-CH" sz="1600" dirty="0" err="1">
                <a:latin typeface="+mj-lt"/>
              </a:rPr>
              <a:t>Kalantari</a:t>
            </a:r>
            <a:r>
              <a:rPr lang="de-CH" sz="1600" dirty="0">
                <a:latin typeface="+mj-lt"/>
              </a:rPr>
              <a:t> et al. </a:t>
            </a:r>
            <a:r>
              <a:rPr lang="de-CH" sz="1600" dirty="0" smtClean="0">
                <a:latin typeface="+mj-lt"/>
              </a:rPr>
              <a:t>2015, …]</a:t>
            </a:r>
            <a:endParaRPr lang="de-CH" sz="1600" dirty="0">
              <a:latin typeface="+mj-lt"/>
            </a:endParaRPr>
          </a:p>
        </p:txBody>
      </p:sp>
      <p:sp>
        <p:nvSpPr>
          <p:cNvPr id="13" name="Text Box 6"/>
          <p:cNvSpPr txBox="1">
            <a:spLocks noChangeArrowheads="1"/>
          </p:cNvSpPr>
          <p:nvPr/>
        </p:nvSpPr>
        <p:spPr bwMode="auto">
          <a:xfrm>
            <a:off x="3380198" y="5442088"/>
            <a:ext cx="2383604" cy="457199"/>
          </a:xfrm>
          <a:prstGeom prst="rect">
            <a:avLst/>
          </a:prstGeom>
          <a:noFill/>
          <a:ln w="9525">
            <a:noFill/>
            <a:round/>
            <a:headEnd/>
            <a:tailEnd/>
          </a:ln>
          <a:effectLst/>
        </p:spPr>
        <p:txBody>
          <a:bodyPr wrap="none" lIns="81639" tIns="63220" rIns="81639" bIns="40820"/>
          <a:lstStyle/>
          <a:p>
            <a:pPr algn="ctr">
              <a:tabLst>
                <a:tab pos="656650" algn="l"/>
                <a:tab pos="1313299" algn="l"/>
                <a:tab pos="1969949" algn="l"/>
                <a:tab pos="2626599" algn="l"/>
                <a:tab pos="3283248" algn="l"/>
                <a:tab pos="3939898" algn="l"/>
              </a:tabLst>
            </a:pPr>
            <a:r>
              <a:rPr lang="en-US" sz="2000" dirty="0" smtClean="0">
                <a:latin typeface="Calibri" pitchFamily="34" charset="0"/>
                <a:ea typeface="WenQuanYi Micro Hei" charset="0"/>
                <a:cs typeface="WenQuanYi Micro Hei" charset="0"/>
              </a:rPr>
              <a:t>Path tracing 55 s</a:t>
            </a:r>
            <a:endParaRPr lang="en-US" sz="2000" dirty="0">
              <a:latin typeface="Calibri" pitchFamily="34" charset="0"/>
              <a:ea typeface="WenQuanYi Micro Hei" charset="0"/>
              <a:cs typeface="WenQuanYi Micro Hei" charset="0"/>
            </a:endParaRPr>
          </a:p>
        </p:txBody>
      </p:sp>
      <p:pic>
        <p:nvPicPr>
          <p:cNvPr id="15" name="Picture 2" descr="Z:\home\rousselle\Documents\papers\drz_talk\images\results_sanmiguel20_low_equaltime_crop.png"/>
          <p:cNvPicPr>
            <a:picLocks noChangeAspect="1" noChangeArrowheads="1"/>
          </p:cNvPicPr>
          <p:nvPr/>
        </p:nvPicPr>
        <p:blipFill>
          <a:blip r:embed="rId4" cstate="print"/>
          <a:srcRect/>
          <a:stretch>
            <a:fillRect/>
          </a:stretch>
        </p:blipFill>
        <p:spPr bwMode="auto">
          <a:xfrm>
            <a:off x="3186000" y="2670088"/>
            <a:ext cx="2772000" cy="2772000"/>
          </a:xfrm>
          <a:prstGeom prst="rect">
            <a:avLst/>
          </a:prstGeom>
          <a:ln>
            <a:noFill/>
          </a:ln>
          <a:effectLst/>
        </p:spPr>
      </p:pic>
      <p:sp>
        <p:nvSpPr>
          <p:cNvPr id="16" name="Text Box 6"/>
          <p:cNvSpPr txBox="1">
            <a:spLocks noChangeArrowheads="1"/>
          </p:cNvSpPr>
          <p:nvPr/>
        </p:nvSpPr>
        <p:spPr bwMode="auto">
          <a:xfrm>
            <a:off x="6314678" y="5442647"/>
            <a:ext cx="2383604" cy="457199"/>
          </a:xfrm>
          <a:prstGeom prst="rect">
            <a:avLst/>
          </a:prstGeom>
          <a:noFill/>
          <a:ln w="9525">
            <a:noFill/>
            <a:round/>
            <a:headEnd/>
            <a:tailEnd/>
          </a:ln>
          <a:effectLst/>
        </p:spPr>
        <p:txBody>
          <a:bodyPr wrap="none" lIns="81639" tIns="63220" rIns="81639" bIns="40820"/>
          <a:lstStyle/>
          <a:p>
            <a:pPr algn="ctr">
              <a:tabLst>
                <a:tab pos="656650" algn="l"/>
                <a:tab pos="1313299" algn="l"/>
                <a:tab pos="1969949" algn="l"/>
                <a:tab pos="2626599" algn="l"/>
                <a:tab pos="3283248" algn="l"/>
                <a:tab pos="3939898" algn="l"/>
              </a:tabLst>
            </a:pPr>
            <a:r>
              <a:rPr lang="en-US" sz="2000" dirty="0" err="1" smtClean="0">
                <a:latin typeface="Calibri" pitchFamily="34" charset="0"/>
                <a:ea typeface="WenQuanYi Micro Hei" charset="0"/>
                <a:cs typeface="WenQuanYi Micro Hei" charset="0"/>
              </a:rPr>
              <a:t>Denoising</a:t>
            </a:r>
            <a:r>
              <a:rPr lang="en-US" sz="2000" dirty="0" smtClean="0">
                <a:latin typeface="Calibri" pitchFamily="34" charset="0"/>
                <a:ea typeface="WenQuanYi Micro Hei" charset="0"/>
                <a:cs typeface="WenQuanYi Micro Hei" charset="0"/>
              </a:rPr>
              <a:t> 57 s</a:t>
            </a:r>
            <a:endParaRPr lang="en-US" sz="2000" dirty="0">
              <a:latin typeface="Calibri" pitchFamily="34" charset="0"/>
              <a:ea typeface="WenQuanYi Micro Hei" charset="0"/>
              <a:cs typeface="WenQuanYi Micro Hei" charset="0"/>
            </a:endParaRPr>
          </a:p>
        </p:txBody>
      </p:sp>
      <p:pic>
        <p:nvPicPr>
          <p:cNvPr id="17" name="Picture 8" descr="Z:\home\rousselle\Documents\papers\drz_talk\images\results_sanmiguel20_our_crop.png"/>
          <p:cNvPicPr>
            <a:picLocks noChangeAspect="1" noChangeArrowheads="1"/>
          </p:cNvPicPr>
          <p:nvPr/>
        </p:nvPicPr>
        <p:blipFill>
          <a:blip r:embed="rId5" cstate="print"/>
          <a:srcRect/>
          <a:stretch>
            <a:fillRect/>
          </a:stretch>
        </p:blipFill>
        <p:spPr bwMode="auto">
          <a:xfrm>
            <a:off x="6120480" y="2670088"/>
            <a:ext cx="2772000" cy="2772000"/>
          </a:xfrm>
          <a:prstGeom prst="rect">
            <a:avLst/>
          </a:prstGeom>
          <a:solidFill>
            <a:srgbClr val="FFFFFF">
              <a:shade val="85000"/>
            </a:srgbClr>
          </a:solidFill>
          <a:ln w="88900" cap="sq">
            <a:noFill/>
            <a:miter lim="800000"/>
          </a:ln>
          <a:effectLst/>
        </p:spPr>
      </p:pic>
      <p:sp>
        <p:nvSpPr>
          <p:cNvPr id="14" name="TextBox 2"/>
          <p:cNvSpPr txBox="1"/>
          <p:nvPr/>
        </p:nvSpPr>
        <p:spPr>
          <a:xfrm>
            <a:off x="484943" y="1017277"/>
            <a:ext cx="8174114" cy="338554"/>
          </a:xfrm>
          <a:prstGeom prst="rect">
            <a:avLst/>
          </a:prstGeom>
          <a:noFill/>
        </p:spPr>
        <p:txBody>
          <a:bodyPr wrap="square" rtlCol="0">
            <a:spAutoFit/>
          </a:bodyPr>
          <a:lstStyle/>
          <a:p>
            <a:r>
              <a:rPr lang="de-CH" sz="1600" dirty="0">
                <a:latin typeface="+mj-lt"/>
              </a:rPr>
              <a:t>[</a:t>
            </a:r>
            <a:r>
              <a:rPr lang="de-CH" sz="1600" dirty="0" err="1">
                <a:latin typeface="+mj-lt"/>
              </a:rPr>
              <a:t>Bauszat</a:t>
            </a:r>
            <a:r>
              <a:rPr lang="de-CH" sz="1600" dirty="0">
                <a:latin typeface="+mj-lt"/>
              </a:rPr>
              <a:t> et al. 2011, Li et al. 2012, Moon et al. 2014, </a:t>
            </a:r>
            <a:r>
              <a:rPr lang="de-CH" sz="1600" dirty="0" err="1">
                <a:latin typeface="+mj-lt"/>
              </a:rPr>
              <a:t>Rousselle</a:t>
            </a:r>
            <a:r>
              <a:rPr lang="de-CH" sz="1600" dirty="0">
                <a:latin typeface="+mj-lt"/>
              </a:rPr>
              <a:t> et al. 2013, </a:t>
            </a:r>
            <a:r>
              <a:rPr lang="de-CH" sz="1600" dirty="0" err="1">
                <a:latin typeface="+mj-lt"/>
              </a:rPr>
              <a:t>Kalantari</a:t>
            </a:r>
            <a:r>
              <a:rPr lang="de-CH" sz="1600" dirty="0">
                <a:latin typeface="+mj-lt"/>
              </a:rPr>
              <a:t> et al. </a:t>
            </a:r>
            <a:r>
              <a:rPr lang="de-CH" sz="1600" dirty="0" smtClean="0">
                <a:latin typeface="+mj-lt"/>
              </a:rPr>
              <a:t>2015, …]</a:t>
            </a:r>
            <a:endParaRPr lang="de-CH" sz="1600" dirty="0">
              <a:latin typeface="+mj-lt"/>
            </a:endParaRPr>
          </a:p>
        </p:txBody>
      </p:sp>
    </p:spTree>
    <p:extLst>
      <p:ext uri="{BB962C8B-B14F-4D97-AF65-F5344CB8AC3E}">
        <p14:creationId xmlns:p14="http://schemas.microsoft.com/office/powerpoint/2010/main" val="3402647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Z:\home\rousselle\Documents\papers\drz_talk\images\results_sanmiguel20_ref_crop.png"/>
          <p:cNvPicPr>
            <a:picLocks noChangeAspect="1" noChangeArrowheads="1"/>
          </p:cNvPicPr>
          <p:nvPr/>
        </p:nvPicPr>
        <p:blipFill>
          <a:blip r:embed="rId3" cstate="print"/>
          <a:srcRect/>
          <a:stretch>
            <a:fillRect/>
          </a:stretch>
        </p:blipFill>
        <p:spPr bwMode="auto">
          <a:xfrm>
            <a:off x="3186000" y="2670088"/>
            <a:ext cx="2772000" cy="2772000"/>
          </a:xfrm>
          <a:prstGeom prst="rect">
            <a:avLst/>
          </a:prstGeom>
          <a:ln>
            <a:noFill/>
          </a:ln>
          <a:effectLst/>
        </p:spPr>
      </p:pic>
      <p:sp>
        <p:nvSpPr>
          <p:cNvPr id="5" name="Title 4"/>
          <p:cNvSpPr>
            <a:spLocks noGrp="1"/>
          </p:cNvSpPr>
          <p:nvPr>
            <p:ph type="title"/>
          </p:nvPr>
        </p:nvSpPr>
        <p:spPr/>
        <p:txBody>
          <a:bodyPr>
            <a:normAutofit/>
          </a:bodyPr>
          <a:lstStyle/>
          <a:p>
            <a:r>
              <a:rPr lang="en-US" dirty="0" smtClean="0"/>
              <a:t>Image-space </a:t>
            </a:r>
            <a:r>
              <a:rPr lang="en-US" dirty="0" err="1" smtClean="0"/>
              <a:t>denoising</a:t>
            </a:r>
            <a:endParaRPr lang="en-US" dirty="0"/>
          </a:p>
        </p:txBody>
      </p:sp>
      <p:sp>
        <p:nvSpPr>
          <p:cNvPr id="2" name="Inhaltsplatzhalter 1"/>
          <p:cNvSpPr>
            <a:spLocks noGrp="1"/>
          </p:cNvSpPr>
          <p:nvPr>
            <p:ph idx="1"/>
          </p:nvPr>
        </p:nvSpPr>
        <p:spPr/>
        <p:txBody>
          <a:bodyPr/>
          <a:lstStyle/>
          <a:p>
            <a:r>
              <a:rPr lang="de-CH" dirty="0" err="1" smtClean="0"/>
              <a:t>Example</a:t>
            </a:r>
            <a:r>
              <a:rPr lang="de-CH" dirty="0" smtClean="0"/>
              <a:t>: Robust </a:t>
            </a:r>
            <a:r>
              <a:rPr lang="de-CH" dirty="0" err="1" smtClean="0"/>
              <a:t>Denoising</a:t>
            </a:r>
            <a:r>
              <a:rPr lang="de-CH" dirty="0" smtClean="0"/>
              <a:t> </a:t>
            </a:r>
            <a:r>
              <a:rPr lang="de-CH" dirty="0" err="1" smtClean="0"/>
              <a:t>using</a:t>
            </a:r>
            <a:r>
              <a:rPr lang="de-CH" dirty="0" smtClean="0"/>
              <a:t> Feature </a:t>
            </a:r>
            <a:r>
              <a:rPr lang="de-CH" dirty="0" err="1" smtClean="0"/>
              <a:t>and</a:t>
            </a:r>
            <a:r>
              <a:rPr lang="de-CH" dirty="0" smtClean="0"/>
              <a:t> Color Information (RDFC) [</a:t>
            </a:r>
            <a:r>
              <a:rPr lang="de-CH" dirty="0" err="1" smtClean="0"/>
              <a:t>Rousselle</a:t>
            </a:r>
            <a:r>
              <a:rPr lang="de-CH" dirty="0" smtClean="0"/>
              <a:t> et al. 2013]</a:t>
            </a:r>
            <a:endParaRPr lang="de-CH" dirty="0"/>
          </a:p>
        </p:txBody>
      </p:sp>
      <p:sp>
        <p:nvSpPr>
          <p:cNvPr id="3" name="Slide Number Placeholder 2"/>
          <p:cNvSpPr>
            <a:spLocks noGrp="1"/>
          </p:cNvSpPr>
          <p:nvPr>
            <p:ph type="sldNum" sz="quarter" idx="12"/>
          </p:nvPr>
        </p:nvSpPr>
        <p:spPr/>
        <p:txBody>
          <a:bodyPr/>
          <a:lstStyle/>
          <a:p>
            <a:fld id="{3B5F642D-6A31-4596-8C22-CC368C1BDF36}" type="slidenum">
              <a:rPr lang="de-CH" smtClean="0"/>
              <a:t>11</a:t>
            </a:fld>
            <a:endParaRPr lang="de-CH"/>
          </a:p>
        </p:txBody>
      </p:sp>
      <p:pic>
        <p:nvPicPr>
          <p:cNvPr id="12" name="Picture 2" descr="Z:\home\rousselle\Documents\papers\PG2013\results\results_sanmiguel20_our_red.png"/>
          <p:cNvPicPr>
            <a:picLocks noChangeAspect="1" noChangeArrowheads="1"/>
          </p:cNvPicPr>
          <p:nvPr/>
        </p:nvPicPr>
        <p:blipFill>
          <a:blip r:embed="rId4" cstate="print"/>
          <a:srcRect/>
          <a:stretch>
            <a:fillRect/>
          </a:stretch>
        </p:blipFill>
        <p:spPr bwMode="auto">
          <a:xfrm>
            <a:off x="251520" y="2670088"/>
            <a:ext cx="2772000" cy="2772000"/>
          </a:xfrm>
          <a:prstGeom prst="rect">
            <a:avLst/>
          </a:prstGeom>
          <a:solidFill>
            <a:srgbClr val="FFFFFF">
              <a:shade val="85000"/>
            </a:srgbClr>
          </a:solidFill>
          <a:ln w="88900" cap="sq">
            <a:noFill/>
            <a:miter lim="800000"/>
          </a:ln>
          <a:effectLst/>
        </p:spPr>
      </p:pic>
      <p:sp>
        <p:nvSpPr>
          <p:cNvPr id="10" name="Rechteck 9"/>
          <p:cNvSpPr/>
          <p:nvPr/>
        </p:nvSpPr>
        <p:spPr>
          <a:xfrm>
            <a:off x="1293544" y="4334020"/>
            <a:ext cx="271462" cy="2667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2" hidden="1"/>
          <p:cNvSpPr txBox="1"/>
          <p:nvPr/>
        </p:nvSpPr>
        <p:spPr>
          <a:xfrm>
            <a:off x="524168" y="1217213"/>
            <a:ext cx="8174114" cy="338554"/>
          </a:xfrm>
          <a:prstGeom prst="rect">
            <a:avLst/>
          </a:prstGeom>
          <a:noFill/>
        </p:spPr>
        <p:txBody>
          <a:bodyPr wrap="square" rtlCol="0">
            <a:spAutoFit/>
          </a:bodyPr>
          <a:lstStyle/>
          <a:p>
            <a:r>
              <a:rPr lang="de-CH" sz="1600" dirty="0">
                <a:latin typeface="+mj-lt"/>
              </a:rPr>
              <a:t>[</a:t>
            </a:r>
            <a:r>
              <a:rPr lang="de-CH" sz="1600" dirty="0" err="1">
                <a:latin typeface="+mj-lt"/>
              </a:rPr>
              <a:t>Bauszat</a:t>
            </a:r>
            <a:r>
              <a:rPr lang="de-CH" sz="1600" dirty="0">
                <a:latin typeface="+mj-lt"/>
              </a:rPr>
              <a:t> et al. 2011, Li et al. 2012, Moon et al. 2014, </a:t>
            </a:r>
            <a:r>
              <a:rPr lang="de-CH" sz="1600" dirty="0" err="1">
                <a:latin typeface="+mj-lt"/>
              </a:rPr>
              <a:t>Rousselle</a:t>
            </a:r>
            <a:r>
              <a:rPr lang="de-CH" sz="1600" dirty="0">
                <a:latin typeface="+mj-lt"/>
              </a:rPr>
              <a:t> et al. 2013, </a:t>
            </a:r>
            <a:r>
              <a:rPr lang="de-CH" sz="1600" dirty="0" err="1">
                <a:latin typeface="+mj-lt"/>
              </a:rPr>
              <a:t>Kalantari</a:t>
            </a:r>
            <a:r>
              <a:rPr lang="de-CH" sz="1600" dirty="0">
                <a:latin typeface="+mj-lt"/>
              </a:rPr>
              <a:t> et al. </a:t>
            </a:r>
            <a:r>
              <a:rPr lang="de-CH" sz="1600" dirty="0" smtClean="0">
                <a:latin typeface="+mj-lt"/>
              </a:rPr>
              <a:t>2015, …]</a:t>
            </a:r>
            <a:endParaRPr lang="de-CH" sz="1600" dirty="0">
              <a:latin typeface="+mj-lt"/>
            </a:endParaRPr>
          </a:p>
        </p:txBody>
      </p:sp>
      <p:sp>
        <p:nvSpPr>
          <p:cNvPr id="13" name="Text Box 6"/>
          <p:cNvSpPr txBox="1">
            <a:spLocks noChangeArrowheads="1"/>
          </p:cNvSpPr>
          <p:nvPr/>
        </p:nvSpPr>
        <p:spPr bwMode="auto">
          <a:xfrm>
            <a:off x="3380198" y="5442088"/>
            <a:ext cx="2383604" cy="457199"/>
          </a:xfrm>
          <a:prstGeom prst="rect">
            <a:avLst/>
          </a:prstGeom>
          <a:noFill/>
          <a:ln w="9525">
            <a:noFill/>
            <a:round/>
            <a:headEnd/>
            <a:tailEnd/>
          </a:ln>
          <a:effectLst/>
        </p:spPr>
        <p:txBody>
          <a:bodyPr wrap="none" lIns="81639" tIns="63220" rIns="81639" bIns="40820"/>
          <a:lstStyle/>
          <a:p>
            <a:pPr algn="ctr">
              <a:tabLst>
                <a:tab pos="656650" algn="l"/>
                <a:tab pos="1313299" algn="l"/>
                <a:tab pos="1969949" algn="l"/>
                <a:tab pos="2626599" algn="l"/>
                <a:tab pos="3283248" algn="l"/>
                <a:tab pos="3939898" algn="l"/>
              </a:tabLst>
            </a:pPr>
            <a:r>
              <a:rPr lang="en-US" sz="2000" dirty="0">
                <a:latin typeface="Calibri" pitchFamily="34" charset="0"/>
                <a:ea typeface="WenQuanYi Micro Hei" charset="0"/>
                <a:cs typeface="WenQuanYi Micro Hei" charset="0"/>
              </a:rPr>
              <a:t>Ground truth ~30 h</a:t>
            </a:r>
          </a:p>
        </p:txBody>
      </p:sp>
      <p:sp>
        <p:nvSpPr>
          <p:cNvPr id="16" name="Text Box 6"/>
          <p:cNvSpPr txBox="1">
            <a:spLocks noChangeArrowheads="1"/>
          </p:cNvSpPr>
          <p:nvPr/>
        </p:nvSpPr>
        <p:spPr bwMode="auto">
          <a:xfrm>
            <a:off x="6314678" y="5442647"/>
            <a:ext cx="2383604" cy="457199"/>
          </a:xfrm>
          <a:prstGeom prst="rect">
            <a:avLst/>
          </a:prstGeom>
          <a:noFill/>
          <a:ln w="9525">
            <a:noFill/>
            <a:round/>
            <a:headEnd/>
            <a:tailEnd/>
          </a:ln>
          <a:effectLst/>
        </p:spPr>
        <p:txBody>
          <a:bodyPr wrap="none" lIns="81639" tIns="63220" rIns="81639" bIns="40820"/>
          <a:lstStyle/>
          <a:p>
            <a:pPr algn="ctr">
              <a:tabLst>
                <a:tab pos="656650" algn="l"/>
                <a:tab pos="1313299" algn="l"/>
                <a:tab pos="1969949" algn="l"/>
                <a:tab pos="2626599" algn="l"/>
                <a:tab pos="3283248" algn="l"/>
                <a:tab pos="3939898" algn="l"/>
              </a:tabLst>
            </a:pPr>
            <a:r>
              <a:rPr lang="en-US" sz="2000" dirty="0" err="1" smtClean="0">
                <a:latin typeface="Calibri" pitchFamily="34" charset="0"/>
                <a:ea typeface="WenQuanYi Micro Hei" charset="0"/>
                <a:cs typeface="WenQuanYi Micro Hei" charset="0"/>
              </a:rPr>
              <a:t>Denoising</a:t>
            </a:r>
            <a:r>
              <a:rPr lang="en-US" sz="2000" dirty="0" smtClean="0">
                <a:latin typeface="Calibri" pitchFamily="34" charset="0"/>
                <a:ea typeface="WenQuanYi Micro Hei" charset="0"/>
                <a:cs typeface="WenQuanYi Micro Hei" charset="0"/>
              </a:rPr>
              <a:t> 57 s</a:t>
            </a:r>
            <a:endParaRPr lang="en-US" sz="2000" dirty="0">
              <a:latin typeface="Calibri" pitchFamily="34" charset="0"/>
              <a:ea typeface="WenQuanYi Micro Hei" charset="0"/>
              <a:cs typeface="WenQuanYi Micro Hei" charset="0"/>
            </a:endParaRPr>
          </a:p>
        </p:txBody>
      </p:sp>
      <p:pic>
        <p:nvPicPr>
          <p:cNvPr id="17" name="Picture 8" descr="Z:\home\rousselle\Documents\papers\drz_talk\images\results_sanmiguel20_our_crop.png"/>
          <p:cNvPicPr>
            <a:picLocks noChangeAspect="1" noChangeArrowheads="1"/>
          </p:cNvPicPr>
          <p:nvPr/>
        </p:nvPicPr>
        <p:blipFill>
          <a:blip r:embed="rId5" cstate="print"/>
          <a:srcRect/>
          <a:stretch>
            <a:fillRect/>
          </a:stretch>
        </p:blipFill>
        <p:spPr bwMode="auto">
          <a:xfrm>
            <a:off x="6120480" y="2670088"/>
            <a:ext cx="2772000" cy="2772000"/>
          </a:xfrm>
          <a:prstGeom prst="rect">
            <a:avLst/>
          </a:prstGeom>
          <a:solidFill>
            <a:srgbClr val="FFFFFF">
              <a:shade val="85000"/>
            </a:srgbClr>
          </a:solidFill>
          <a:ln w="88900" cap="sq">
            <a:noFill/>
            <a:miter lim="800000"/>
          </a:ln>
          <a:effectLst/>
        </p:spPr>
      </p:pic>
      <p:sp>
        <p:nvSpPr>
          <p:cNvPr id="14" name="TextBox 2"/>
          <p:cNvSpPr txBox="1"/>
          <p:nvPr/>
        </p:nvSpPr>
        <p:spPr>
          <a:xfrm>
            <a:off x="484943" y="1017277"/>
            <a:ext cx="8174114" cy="338554"/>
          </a:xfrm>
          <a:prstGeom prst="rect">
            <a:avLst/>
          </a:prstGeom>
          <a:noFill/>
        </p:spPr>
        <p:txBody>
          <a:bodyPr wrap="square" rtlCol="0">
            <a:spAutoFit/>
          </a:bodyPr>
          <a:lstStyle/>
          <a:p>
            <a:r>
              <a:rPr lang="de-CH" sz="1600" dirty="0">
                <a:latin typeface="+mj-lt"/>
              </a:rPr>
              <a:t>[</a:t>
            </a:r>
            <a:r>
              <a:rPr lang="de-CH" sz="1600" dirty="0" err="1">
                <a:latin typeface="+mj-lt"/>
              </a:rPr>
              <a:t>Bauszat</a:t>
            </a:r>
            <a:r>
              <a:rPr lang="de-CH" sz="1600" dirty="0">
                <a:latin typeface="+mj-lt"/>
              </a:rPr>
              <a:t> et al. 2011, Li et al. 2012, Moon et al. 2014, </a:t>
            </a:r>
            <a:r>
              <a:rPr lang="de-CH" sz="1600" dirty="0" err="1">
                <a:latin typeface="+mj-lt"/>
              </a:rPr>
              <a:t>Rousselle</a:t>
            </a:r>
            <a:r>
              <a:rPr lang="de-CH" sz="1600" dirty="0">
                <a:latin typeface="+mj-lt"/>
              </a:rPr>
              <a:t> et al. 2013, </a:t>
            </a:r>
            <a:r>
              <a:rPr lang="de-CH" sz="1600" dirty="0" err="1">
                <a:latin typeface="+mj-lt"/>
              </a:rPr>
              <a:t>Kalantari</a:t>
            </a:r>
            <a:r>
              <a:rPr lang="de-CH" sz="1600" dirty="0">
                <a:latin typeface="+mj-lt"/>
              </a:rPr>
              <a:t> et al. </a:t>
            </a:r>
            <a:r>
              <a:rPr lang="de-CH" sz="1600" dirty="0" smtClean="0">
                <a:latin typeface="+mj-lt"/>
              </a:rPr>
              <a:t>2015, …]</a:t>
            </a:r>
            <a:endParaRPr lang="de-CH" sz="1600" dirty="0">
              <a:latin typeface="+mj-lt"/>
            </a:endParaRPr>
          </a:p>
        </p:txBody>
      </p:sp>
    </p:spTree>
    <p:extLst>
      <p:ext uri="{BB962C8B-B14F-4D97-AF65-F5344CB8AC3E}">
        <p14:creationId xmlns:p14="http://schemas.microsoft.com/office/powerpoint/2010/main" val="402723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Leveraging per-pixel features</a:t>
            </a:r>
          </a:p>
        </p:txBody>
      </p:sp>
      <p:sp>
        <p:nvSpPr>
          <p:cNvPr id="2" name="Inhaltsplatzhalter 1"/>
          <p:cNvSpPr>
            <a:spLocks noGrp="1"/>
          </p:cNvSpPr>
          <p:nvPr>
            <p:ph idx="1"/>
          </p:nvPr>
        </p:nvSpPr>
        <p:spPr/>
        <p:txBody>
          <a:bodyPr/>
          <a:lstStyle/>
          <a:p>
            <a:r>
              <a:rPr lang="en-US" dirty="0" err="1"/>
              <a:t>Normals</a:t>
            </a:r>
            <a:r>
              <a:rPr lang="en-US" dirty="0"/>
              <a:t>, textures, position, etc.</a:t>
            </a:r>
          </a:p>
        </p:txBody>
      </p:sp>
      <p:sp>
        <p:nvSpPr>
          <p:cNvPr id="3" name="Slide Number Placeholder 2"/>
          <p:cNvSpPr>
            <a:spLocks noGrp="1"/>
          </p:cNvSpPr>
          <p:nvPr>
            <p:ph type="sldNum" sz="quarter" idx="12"/>
          </p:nvPr>
        </p:nvSpPr>
        <p:spPr/>
        <p:txBody>
          <a:bodyPr/>
          <a:lstStyle/>
          <a:p>
            <a:fld id="{3B5F642D-6A31-4596-8C22-CC368C1BDF36}" type="slidenum">
              <a:rPr lang="de-CH" smtClean="0"/>
              <a:t>12</a:t>
            </a:fld>
            <a:endParaRPr lang="de-CH"/>
          </a:p>
        </p:txBody>
      </p:sp>
      <p:pic>
        <p:nvPicPr>
          <p:cNvPr id="15" name="Grafi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670088"/>
            <a:ext cx="2772000" cy="2772000"/>
          </a:xfrm>
          <a:prstGeom prst="rect">
            <a:avLst/>
          </a:prstGeom>
        </p:spPr>
      </p:pic>
      <p:sp>
        <p:nvSpPr>
          <p:cNvPr id="19" name="Text Box 6"/>
          <p:cNvSpPr txBox="1">
            <a:spLocks noChangeArrowheads="1"/>
          </p:cNvSpPr>
          <p:nvPr/>
        </p:nvSpPr>
        <p:spPr bwMode="auto">
          <a:xfrm>
            <a:off x="3200008" y="5462444"/>
            <a:ext cx="2884160" cy="457199"/>
          </a:xfrm>
          <a:prstGeom prst="rect">
            <a:avLst/>
          </a:prstGeom>
          <a:noFill/>
          <a:ln w="9525">
            <a:noFill/>
            <a:round/>
            <a:headEnd/>
            <a:tailEnd/>
          </a:ln>
          <a:effectLst/>
        </p:spPr>
        <p:txBody>
          <a:bodyPr wrap="none" lIns="81639" tIns="63220" rIns="81639" bIns="40820"/>
          <a:lstStyle/>
          <a:p>
            <a:pPr algn="ctr">
              <a:tabLst>
                <a:tab pos="656650" algn="l"/>
                <a:tab pos="1313299" algn="l"/>
                <a:tab pos="1969949" algn="l"/>
                <a:tab pos="2626599" algn="l"/>
                <a:tab pos="3283248" algn="l"/>
                <a:tab pos="3939898" algn="l"/>
              </a:tabLst>
            </a:pPr>
            <a:r>
              <a:rPr lang="en-US" sz="2000" dirty="0" smtClean="0">
                <a:latin typeface="Calibri" pitchFamily="34" charset="0"/>
                <a:ea typeface="WenQuanYi Micro Hei" charset="0"/>
                <a:cs typeface="WenQuanYi Micro Hei" charset="0"/>
              </a:rPr>
              <a:t>Normal buffer</a:t>
            </a:r>
            <a:endParaRPr lang="en-US" sz="2000" dirty="0">
              <a:latin typeface="Calibri" pitchFamily="34" charset="0"/>
              <a:ea typeface="WenQuanYi Micro Hei" charset="0"/>
              <a:cs typeface="WenQuanYi Micro Hei" charset="0"/>
            </a:endParaRPr>
          </a:p>
        </p:txBody>
      </p:sp>
      <p:sp>
        <p:nvSpPr>
          <p:cNvPr id="20" name="Text Box 6"/>
          <p:cNvSpPr txBox="1">
            <a:spLocks noChangeArrowheads="1"/>
          </p:cNvSpPr>
          <p:nvPr/>
        </p:nvSpPr>
        <p:spPr bwMode="auto">
          <a:xfrm>
            <a:off x="6565448" y="5462444"/>
            <a:ext cx="1882064" cy="457199"/>
          </a:xfrm>
          <a:prstGeom prst="rect">
            <a:avLst/>
          </a:prstGeom>
          <a:noFill/>
          <a:ln w="9525">
            <a:noFill/>
            <a:round/>
            <a:headEnd/>
            <a:tailEnd/>
          </a:ln>
          <a:effectLst/>
        </p:spPr>
        <p:txBody>
          <a:bodyPr wrap="none" lIns="81639" tIns="63220" rIns="81639" bIns="40820"/>
          <a:lstStyle/>
          <a:p>
            <a:pPr algn="ctr">
              <a:tabLst>
                <a:tab pos="656650" algn="l"/>
                <a:tab pos="1313299" algn="l"/>
                <a:tab pos="1969949" algn="l"/>
                <a:tab pos="2626599" algn="l"/>
                <a:tab pos="3283248" algn="l"/>
                <a:tab pos="3939898" algn="l"/>
              </a:tabLst>
            </a:pPr>
            <a:r>
              <a:rPr lang="en-US" sz="2000" dirty="0" smtClean="0">
                <a:latin typeface="Calibri" pitchFamily="34" charset="0"/>
                <a:ea typeface="WenQuanYi Micro Hei" charset="0"/>
                <a:cs typeface="WenQuanYi Micro Hei" charset="0"/>
              </a:rPr>
              <a:t>Albedo buffer</a:t>
            </a:r>
            <a:endParaRPr lang="en-US" sz="2000" dirty="0">
              <a:latin typeface="Calibri" pitchFamily="34" charset="0"/>
              <a:ea typeface="WenQuanYi Micro Hei" charset="0"/>
              <a:cs typeface="WenQuanYi Micro Hei" charset="0"/>
            </a:endParaRPr>
          </a:p>
        </p:txBody>
      </p:sp>
      <p:sp>
        <p:nvSpPr>
          <p:cNvPr id="21" name="Text Box 6"/>
          <p:cNvSpPr txBox="1">
            <a:spLocks noChangeArrowheads="1"/>
          </p:cNvSpPr>
          <p:nvPr/>
        </p:nvSpPr>
        <p:spPr bwMode="auto">
          <a:xfrm>
            <a:off x="696488" y="5462444"/>
            <a:ext cx="1882064" cy="457199"/>
          </a:xfrm>
          <a:prstGeom prst="rect">
            <a:avLst/>
          </a:prstGeom>
          <a:noFill/>
          <a:ln w="9525">
            <a:noFill/>
            <a:round/>
            <a:headEnd/>
            <a:tailEnd/>
          </a:ln>
          <a:effectLst/>
        </p:spPr>
        <p:txBody>
          <a:bodyPr wrap="none" lIns="81639" tIns="63220" rIns="81639" bIns="40820"/>
          <a:lstStyle/>
          <a:p>
            <a:pPr algn="ctr">
              <a:tabLst>
                <a:tab pos="656650" algn="l"/>
                <a:tab pos="1313299" algn="l"/>
                <a:tab pos="1969949" algn="l"/>
                <a:tab pos="2626599" algn="l"/>
                <a:tab pos="3283248" algn="l"/>
                <a:tab pos="3939898" algn="l"/>
              </a:tabLst>
            </a:pPr>
            <a:r>
              <a:rPr lang="en-US" sz="2000" dirty="0" smtClean="0">
                <a:latin typeface="Calibri" pitchFamily="34" charset="0"/>
                <a:ea typeface="WenQuanYi Micro Hei" charset="0"/>
                <a:cs typeface="WenQuanYi Micro Hei" charset="0"/>
              </a:rPr>
              <a:t>Noisy colors</a:t>
            </a:r>
            <a:endParaRPr lang="en-US" sz="2000" dirty="0">
              <a:latin typeface="Calibri" pitchFamily="34" charset="0"/>
              <a:ea typeface="WenQuanYi Micro Hei" charset="0"/>
              <a:cs typeface="WenQuanYi Micro Hei" charset="0"/>
            </a:endParaRPr>
          </a:p>
        </p:txBody>
      </p:sp>
      <p:sp>
        <p:nvSpPr>
          <p:cNvPr id="22" name="Abgerundetes Rechteck 21"/>
          <p:cNvSpPr/>
          <p:nvPr/>
        </p:nvSpPr>
        <p:spPr>
          <a:xfrm>
            <a:off x="3084106" y="2463259"/>
            <a:ext cx="5917326" cy="3458122"/>
          </a:xfrm>
          <a:prstGeom prst="roundRect">
            <a:avLst>
              <a:gd name="adj" fmla="val 5271"/>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3" name="Grafik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5576" y="2657884"/>
            <a:ext cx="2772000" cy="2772000"/>
          </a:xfrm>
          <a:prstGeom prst="rect">
            <a:avLst/>
          </a:prstGeom>
        </p:spPr>
      </p:pic>
      <p:pic>
        <p:nvPicPr>
          <p:cNvPr id="24" name="Grafik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3964" y="2670088"/>
            <a:ext cx="2772000" cy="2772000"/>
          </a:xfrm>
          <a:prstGeom prst="rect">
            <a:avLst/>
          </a:prstGeom>
        </p:spPr>
      </p:pic>
      <p:sp>
        <p:nvSpPr>
          <p:cNvPr id="25" name="Text Box 6"/>
          <p:cNvSpPr txBox="1">
            <a:spLocks noChangeArrowheads="1"/>
          </p:cNvSpPr>
          <p:nvPr/>
        </p:nvSpPr>
        <p:spPr bwMode="auto">
          <a:xfrm>
            <a:off x="4683496" y="1959203"/>
            <a:ext cx="2884160" cy="457199"/>
          </a:xfrm>
          <a:prstGeom prst="rect">
            <a:avLst/>
          </a:prstGeom>
          <a:noFill/>
          <a:ln w="9525">
            <a:noFill/>
            <a:round/>
            <a:headEnd/>
            <a:tailEnd/>
          </a:ln>
          <a:effectLst/>
        </p:spPr>
        <p:txBody>
          <a:bodyPr wrap="none" lIns="81639" tIns="63220" rIns="81639" bIns="40820"/>
          <a:lstStyle/>
          <a:p>
            <a:pPr algn="ctr">
              <a:tabLst>
                <a:tab pos="656650" algn="l"/>
                <a:tab pos="1313299" algn="l"/>
                <a:tab pos="1969949" algn="l"/>
                <a:tab pos="2626599" algn="l"/>
                <a:tab pos="3283248" algn="l"/>
                <a:tab pos="3939898" algn="l"/>
              </a:tabLst>
            </a:pPr>
            <a:r>
              <a:rPr lang="en-US" sz="2200" dirty="0" smtClean="0">
                <a:latin typeface="Calibri" pitchFamily="34" charset="0"/>
                <a:ea typeface="WenQuanYi Micro Hei" charset="0"/>
                <a:cs typeface="WenQuanYi Micro Hei" charset="0"/>
              </a:rPr>
              <a:t>Example features</a:t>
            </a:r>
            <a:endParaRPr lang="en-US" sz="2200" dirty="0">
              <a:latin typeface="Calibri" pitchFamily="34" charset="0"/>
              <a:ea typeface="WenQuanYi Micro Hei" charset="0"/>
              <a:cs typeface="WenQuanYi Micro Hei" charset="0"/>
            </a:endParaRPr>
          </a:p>
        </p:txBody>
      </p:sp>
    </p:spTree>
    <p:extLst>
      <p:ext uri="{BB962C8B-B14F-4D97-AF65-F5344CB8AC3E}">
        <p14:creationId xmlns:p14="http://schemas.microsoft.com/office/powerpoint/2010/main" val="4291488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23316" y="4436114"/>
            <a:ext cx="7297368" cy="790532"/>
          </a:xfrm>
          <a:prstGeom prst="rect">
            <a:avLst/>
          </a:prstGeom>
        </p:spPr>
      </p:pic>
      <p:sp>
        <p:nvSpPr>
          <p:cNvPr id="13" name="TextBox 12"/>
          <p:cNvSpPr txBox="1"/>
          <p:nvPr/>
        </p:nvSpPr>
        <p:spPr>
          <a:xfrm>
            <a:off x="2697979" y="2029572"/>
            <a:ext cx="644728" cy="1200329"/>
          </a:xfrm>
          <a:prstGeom prst="rect">
            <a:avLst/>
          </a:prstGeom>
          <a:noFill/>
        </p:spPr>
        <p:txBody>
          <a:bodyPr wrap="none" rtlCol="0">
            <a:spAutoFit/>
          </a:bodyPr>
          <a:lstStyle/>
          <a:p>
            <a:r>
              <a:rPr lang="de-CH" sz="7200" dirty="0"/>
              <a:t>+</a:t>
            </a:r>
          </a:p>
        </p:txBody>
      </p:sp>
      <p:sp>
        <p:nvSpPr>
          <p:cNvPr id="14" name="Right Arrow 13"/>
          <p:cNvSpPr/>
          <p:nvPr/>
        </p:nvSpPr>
        <p:spPr>
          <a:xfrm>
            <a:off x="5849306" y="2470292"/>
            <a:ext cx="576064" cy="360041"/>
          </a:xfrm>
          <a:prstGeom prst="rightArrow">
            <a:avLst>
              <a:gd name="adj1" fmla="val 34127"/>
              <a:gd name="adj2" fmla="val 658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040" name="Picture 16" descr="D:\bilateral-domain-mlt\sigasia14_presentation\Fast-forward\figures\l2a.png"/>
          <p:cNvPicPr>
            <a:picLocks noChangeAspect="1" noChangeArrowheads="1"/>
          </p:cNvPicPr>
          <p:nvPr/>
        </p:nvPicPr>
        <p:blipFill>
          <a:blip r:embed="rId9" cstate="print"/>
          <a:stretch>
            <a:fillRect/>
          </a:stretch>
        </p:blipFill>
        <p:spPr bwMode="auto">
          <a:xfrm>
            <a:off x="6485512" y="1453508"/>
            <a:ext cx="2406968" cy="2340292"/>
          </a:xfrm>
          <a:prstGeom prst="rect">
            <a:avLst/>
          </a:prstGeom>
          <a:noFill/>
        </p:spPr>
      </p:pic>
      <p:pic>
        <p:nvPicPr>
          <p:cNvPr id="23" name="Picture 13" descr="D:\bilateral-domain-mlt\sigasia14_presentation\Fast-forward\figures\tp.png"/>
          <p:cNvPicPr>
            <a:picLocks noChangeAspect="1" noChangeArrowheads="1"/>
          </p:cNvPicPr>
          <p:nvPr/>
        </p:nvPicPr>
        <p:blipFill>
          <a:blip r:embed="rId10" cstate="print"/>
          <a:srcRect/>
          <a:stretch>
            <a:fillRect/>
          </a:stretch>
        </p:blipFill>
        <p:spPr bwMode="auto">
          <a:xfrm>
            <a:off x="251520" y="1480167"/>
            <a:ext cx="2406968" cy="2340293"/>
          </a:xfrm>
          <a:prstGeom prst="rect">
            <a:avLst/>
          </a:prstGeom>
          <a:noFill/>
        </p:spPr>
      </p:pic>
      <p:pic>
        <p:nvPicPr>
          <p:cNvPr id="24" name="Picture 15" descr="D:\bilateral-domain-mlt\sigasia14_presentation\Fast-forward\figures\ga2.png"/>
          <p:cNvPicPr>
            <a:picLocks noChangeAspect="1" noChangeArrowheads="1"/>
          </p:cNvPicPr>
          <p:nvPr/>
        </p:nvPicPr>
        <p:blipFill>
          <a:blip r:embed="rId11" cstate="print"/>
          <a:srcRect/>
          <a:stretch>
            <a:fillRect/>
          </a:stretch>
        </p:blipFill>
        <p:spPr bwMode="auto">
          <a:xfrm>
            <a:off x="3382196" y="1480167"/>
            <a:ext cx="2406968" cy="2340293"/>
          </a:xfrm>
          <a:prstGeom prst="rect">
            <a:avLst/>
          </a:prstGeom>
          <a:noFill/>
        </p:spPr>
      </p:pic>
      <p:sp>
        <p:nvSpPr>
          <p:cNvPr id="4" name="Title 3"/>
          <p:cNvSpPr>
            <a:spLocks noGrp="1"/>
          </p:cNvSpPr>
          <p:nvPr>
            <p:ph type="title"/>
          </p:nvPr>
        </p:nvSpPr>
        <p:spPr/>
        <p:txBody>
          <a:bodyPr/>
          <a:lstStyle/>
          <a:p>
            <a:r>
              <a:rPr lang="en-US" dirty="0" smtClean="0"/>
              <a:t>Poisson reconstruction</a:t>
            </a:r>
            <a:endParaRPr lang="en-US" dirty="0"/>
          </a:p>
        </p:txBody>
      </p:sp>
      <p:sp>
        <p:nvSpPr>
          <p:cNvPr id="2" name="Slide Number Placeholder 1"/>
          <p:cNvSpPr>
            <a:spLocks noGrp="1"/>
          </p:cNvSpPr>
          <p:nvPr>
            <p:ph type="sldNum" sz="quarter" idx="12"/>
          </p:nvPr>
        </p:nvSpPr>
        <p:spPr/>
        <p:txBody>
          <a:bodyPr/>
          <a:lstStyle/>
          <a:p>
            <a:fld id="{3A5C6209-8062-4961-BAC8-5E60E70D0670}" type="slidenum">
              <a:rPr lang="de-CH" smtClean="0"/>
              <a:pPr/>
              <a:t>13</a:t>
            </a:fld>
            <a:endParaRPr lang="de-CH"/>
          </a:p>
        </p:txBody>
      </p:sp>
      <p:sp>
        <p:nvSpPr>
          <p:cNvPr id="5" name="Rectangle 4"/>
          <p:cNvSpPr/>
          <p:nvPr/>
        </p:nvSpPr>
        <p:spPr>
          <a:xfrm>
            <a:off x="2610625" y="4564351"/>
            <a:ext cx="1673343" cy="520067"/>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sp>
        <p:nvSpPr>
          <p:cNvPr id="22" name="Rectangle 21 1"/>
          <p:cNvSpPr/>
          <p:nvPr/>
        </p:nvSpPr>
        <p:spPr>
          <a:xfrm>
            <a:off x="4689520" y="4398200"/>
            <a:ext cx="3578180" cy="864018"/>
          </a:xfrm>
          <a:prstGeom prst="rect">
            <a:avLst/>
          </a:prstGeom>
          <a:solidFill>
            <a:schemeClr val="accent6">
              <a:alpha val="24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sp>
        <p:nvSpPr>
          <p:cNvPr id="7" name="TextBox 6"/>
          <p:cNvSpPr txBox="1"/>
          <p:nvPr/>
        </p:nvSpPr>
        <p:spPr>
          <a:xfrm>
            <a:off x="2692024" y="5273154"/>
            <a:ext cx="1602811" cy="400110"/>
          </a:xfrm>
          <a:prstGeom prst="rect">
            <a:avLst/>
          </a:prstGeom>
          <a:noFill/>
        </p:spPr>
        <p:txBody>
          <a:bodyPr wrap="none" rtlCol="0">
            <a:spAutoFit/>
          </a:bodyPr>
          <a:lstStyle/>
          <a:p>
            <a:r>
              <a:rPr lang="de-CH" sz="2000" dirty="0"/>
              <a:t>Image fidelity</a:t>
            </a:r>
          </a:p>
        </p:txBody>
      </p:sp>
      <p:sp>
        <p:nvSpPr>
          <p:cNvPr id="27" name="TextBox 26"/>
          <p:cNvSpPr txBox="1"/>
          <p:nvPr/>
        </p:nvSpPr>
        <p:spPr>
          <a:xfrm>
            <a:off x="5527299" y="5273154"/>
            <a:ext cx="1874616" cy="400110"/>
          </a:xfrm>
          <a:prstGeom prst="rect">
            <a:avLst/>
          </a:prstGeom>
          <a:noFill/>
        </p:spPr>
        <p:txBody>
          <a:bodyPr wrap="none" rtlCol="0">
            <a:spAutoFit/>
          </a:bodyPr>
          <a:lstStyle/>
          <a:p>
            <a:r>
              <a:rPr lang="de-CH" sz="2000" dirty="0"/>
              <a:t>Gradient fidelity</a:t>
            </a:r>
          </a:p>
        </p:txBody>
      </p:sp>
      <p:grpSp>
        <p:nvGrpSpPr>
          <p:cNvPr id="16" name="Gruppieren 15"/>
          <p:cNvGrpSpPr/>
          <p:nvPr/>
        </p:nvGrpSpPr>
        <p:grpSpPr>
          <a:xfrm>
            <a:off x="581707" y="3866209"/>
            <a:ext cx="1569977" cy="400110"/>
            <a:chOff x="251522" y="4349855"/>
            <a:chExt cx="1569977" cy="400110"/>
          </a:xfrm>
        </p:grpSpPr>
        <p:sp>
          <p:nvSpPr>
            <p:cNvPr id="25" name="TextBox 24"/>
            <p:cNvSpPr txBox="1"/>
            <p:nvPr/>
          </p:nvSpPr>
          <p:spPr>
            <a:xfrm>
              <a:off x="251522" y="4349855"/>
              <a:ext cx="1368773" cy="400110"/>
            </a:xfrm>
            <a:prstGeom prst="rect">
              <a:avLst/>
            </a:prstGeom>
            <a:noFill/>
          </p:spPr>
          <p:txBody>
            <a:bodyPr wrap="none" rtlCol="0">
              <a:spAutoFit/>
            </a:bodyPr>
            <a:lstStyle/>
            <a:p>
              <a:r>
                <a:rPr lang="de-CH" sz="2000" dirty="0" smtClean="0"/>
                <a:t>Base </a:t>
              </a:r>
              <a:r>
                <a:rPr lang="de-CH" sz="2000" dirty="0" err="1" smtClean="0"/>
                <a:t>image</a:t>
              </a:r>
              <a:endParaRPr lang="de-CH" sz="2000" dirty="0"/>
            </a:p>
          </p:txBody>
        </p:sp>
        <p:pic>
          <p:nvPicPr>
            <p:cNvPr id="6" name="Grafik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605789" y="4462121"/>
              <a:ext cx="215710" cy="179759"/>
            </a:xfrm>
            <a:prstGeom prst="rect">
              <a:avLst/>
            </a:prstGeom>
          </p:spPr>
        </p:pic>
      </p:grpSp>
      <p:grpSp>
        <p:nvGrpSpPr>
          <p:cNvPr id="12" name="Gruppieren 11"/>
          <p:cNvGrpSpPr/>
          <p:nvPr/>
        </p:nvGrpSpPr>
        <p:grpSpPr>
          <a:xfrm>
            <a:off x="3611616" y="3866209"/>
            <a:ext cx="1967345" cy="400110"/>
            <a:chOff x="3347864" y="4349855"/>
            <a:chExt cx="1967345" cy="400110"/>
          </a:xfrm>
        </p:grpSpPr>
        <p:sp>
          <p:nvSpPr>
            <p:cNvPr id="26" name="TextBox 25"/>
            <p:cNvSpPr txBox="1"/>
            <p:nvPr/>
          </p:nvSpPr>
          <p:spPr>
            <a:xfrm>
              <a:off x="3347864" y="4349855"/>
              <a:ext cx="1196546" cy="400110"/>
            </a:xfrm>
            <a:prstGeom prst="rect">
              <a:avLst/>
            </a:prstGeom>
            <a:noFill/>
          </p:spPr>
          <p:txBody>
            <a:bodyPr wrap="none" rtlCol="0">
              <a:spAutoFit/>
            </a:bodyPr>
            <a:lstStyle/>
            <a:p>
              <a:r>
                <a:rPr lang="de-CH" sz="2000" dirty="0"/>
                <a:t>Gradients</a:t>
              </a:r>
            </a:p>
          </p:txBody>
        </p:sp>
        <p:pic>
          <p:nvPicPr>
            <p:cNvPr id="9" name="Grafik 8"/>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524272" y="4412375"/>
              <a:ext cx="790937" cy="271136"/>
            </a:xfrm>
            <a:prstGeom prst="rect">
              <a:avLst/>
            </a:prstGeom>
          </p:spPr>
        </p:pic>
      </p:grpSp>
      <p:grpSp>
        <p:nvGrpSpPr>
          <p:cNvPr id="15" name="Gruppieren 14"/>
          <p:cNvGrpSpPr/>
          <p:nvPr/>
        </p:nvGrpSpPr>
        <p:grpSpPr>
          <a:xfrm>
            <a:off x="6739841" y="3859150"/>
            <a:ext cx="1843633" cy="400110"/>
            <a:chOff x="6732240" y="4351923"/>
            <a:chExt cx="1843633" cy="400110"/>
          </a:xfrm>
        </p:grpSpPr>
        <p:sp>
          <p:nvSpPr>
            <p:cNvPr id="19" name="TextBox 18"/>
            <p:cNvSpPr txBox="1"/>
            <p:nvPr/>
          </p:nvSpPr>
          <p:spPr>
            <a:xfrm>
              <a:off x="6732240" y="4351923"/>
              <a:ext cx="1757341" cy="400110"/>
            </a:xfrm>
            <a:prstGeom prst="rect">
              <a:avLst/>
            </a:prstGeom>
            <a:noFill/>
          </p:spPr>
          <p:txBody>
            <a:bodyPr wrap="none" rtlCol="0">
              <a:spAutoFit/>
            </a:bodyPr>
            <a:lstStyle/>
            <a:p>
              <a:r>
                <a:rPr lang="de-CH" sz="2000" dirty="0"/>
                <a:t>Reconstruction</a:t>
              </a:r>
            </a:p>
          </p:txBody>
        </p:sp>
        <p:pic>
          <p:nvPicPr>
            <p:cNvPr id="11" name="Grafik 10"/>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459030" y="4464611"/>
              <a:ext cx="116843" cy="167775"/>
            </a:xfrm>
            <a:prstGeom prst="rect">
              <a:avLst/>
            </a:prstGeom>
          </p:spPr>
        </p:pic>
      </p:grpSp>
      <p:sp>
        <p:nvSpPr>
          <p:cNvPr id="29" name="Rectangle 21 2"/>
          <p:cNvSpPr/>
          <p:nvPr/>
        </p:nvSpPr>
        <p:spPr>
          <a:xfrm>
            <a:off x="2773680" y="4564322"/>
            <a:ext cx="236220" cy="520096"/>
          </a:xfrm>
          <a:prstGeom prst="rect">
            <a:avLst/>
          </a:prstGeom>
          <a:solidFill>
            <a:schemeClr val="accent2">
              <a:alpha val="39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grpSp>
        <p:nvGrpSpPr>
          <p:cNvPr id="30" name="Gruppieren 29"/>
          <p:cNvGrpSpPr/>
          <p:nvPr/>
        </p:nvGrpSpPr>
        <p:grpSpPr>
          <a:xfrm>
            <a:off x="2036765" y="5363396"/>
            <a:ext cx="5431382" cy="442140"/>
            <a:chOff x="1202658" y="2663956"/>
            <a:chExt cx="5272903" cy="483141"/>
          </a:xfrm>
        </p:grpSpPr>
        <p:sp>
          <p:nvSpPr>
            <p:cNvPr id="31" name="Abgerundetes Rechteck 30"/>
            <p:cNvSpPr/>
            <p:nvPr/>
          </p:nvSpPr>
          <p:spPr>
            <a:xfrm>
              <a:off x="1202658" y="2663956"/>
              <a:ext cx="5272903" cy="483141"/>
            </a:xfrm>
            <a:prstGeom prst="roundRect">
              <a:avLst>
                <a:gd name="adj" fmla="val 10053"/>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2" name="Textfeld 31"/>
            <p:cNvSpPr txBox="1"/>
            <p:nvPr/>
          </p:nvSpPr>
          <p:spPr>
            <a:xfrm>
              <a:off x="1383676" y="2684495"/>
              <a:ext cx="4910887" cy="437213"/>
            </a:xfrm>
            <a:prstGeom prst="rect">
              <a:avLst/>
            </a:prstGeom>
            <a:noFill/>
            <a:ln cap="flat">
              <a:noFill/>
            </a:ln>
          </p:spPr>
          <p:txBody>
            <a:bodyPr wrap="none" rtlCol="0">
              <a:spAutoFit/>
            </a:bodyPr>
            <a:lstStyle/>
            <a:p>
              <a:pPr algn="ctr"/>
              <a:r>
                <a:rPr lang="de-CH" sz="2000" b="1" dirty="0" err="1" smtClean="0"/>
                <a:t>Under</a:t>
              </a:r>
              <a:r>
                <a:rPr lang="de-CH" sz="2000" b="1" dirty="0" smtClean="0"/>
                <a:t> L2-Norm: </a:t>
              </a:r>
              <a:r>
                <a:rPr lang="de-CH" sz="2000" b="1" dirty="0" err="1" smtClean="0"/>
                <a:t>Unbiased</a:t>
              </a:r>
              <a:r>
                <a:rPr lang="de-CH" sz="2000" b="1" dirty="0" smtClean="0"/>
                <a:t> </a:t>
              </a:r>
              <a:r>
                <a:rPr lang="de-CH" sz="2000" b="1" dirty="0" err="1" smtClean="0"/>
                <a:t>estimate</a:t>
              </a:r>
              <a:r>
                <a:rPr lang="de-CH" sz="2000" b="1" dirty="0" smtClean="0"/>
                <a:t> </a:t>
              </a:r>
              <a:r>
                <a:rPr lang="de-CH" sz="2000" b="1" dirty="0" err="1" smtClean="0"/>
                <a:t>of</a:t>
              </a:r>
              <a:r>
                <a:rPr lang="de-CH" sz="2000" b="1" dirty="0" smtClean="0"/>
                <a:t> </a:t>
              </a:r>
              <a:r>
                <a:rPr lang="de-CH" sz="2000" b="1" dirty="0" err="1" smtClean="0"/>
                <a:t>true</a:t>
              </a:r>
              <a:r>
                <a:rPr lang="de-CH" sz="2000" b="1" dirty="0" smtClean="0"/>
                <a:t> </a:t>
              </a:r>
              <a:r>
                <a:rPr lang="de-CH" sz="2000" b="1" dirty="0" err="1" smtClean="0"/>
                <a:t>image</a:t>
              </a:r>
              <a:endParaRPr lang="en-US" sz="2000" b="1" dirty="0"/>
            </a:p>
          </p:txBody>
        </p:sp>
      </p:grpSp>
    </p:spTree>
    <p:custDataLst>
      <p:tags r:id="rId1"/>
    </p:custDataLst>
    <p:extLst>
      <p:ext uri="{BB962C8B-B14F-4D97-AF65-F5344CB8AC3E}">
        <p14:creationId xmlns:p14="http://schemas.microsoft.com/office/powerpoint/2010/main" val="3800746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22" grpId="0" animBg="1"/>
      <p:bldP spid="7" grpId="0"/>
      <p:bldP spid="27" grpId="0"/>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err="1" smtClean="0"/>
              <a:t>Poisson</a:t>
            </a:r>
            <a:r>
              <a:rPr lang="de-CH" dirty="0" smtClean="0"/>
              <a:t> </a:t>
            </a:r>
            <a:r>
              <a:rPr lang="de-CH" dirty="0" err="1" smtClean="0"/>
              <a:t>reconstruction</a:t>
            </a:r>
            <a:endParaRPr lang="de-CH" dirty="0"/>
          </a:p>
        </p:txBody>
      </p:sp>
      <p:sp>
        <p:nvSpPr>
          <p:cNvPr id="3" name="Content Placeholder 2"/>
          <p:cNvSpPr>
            <a:spLocks noGrp="1"/>
          </p:cNvSpPr>
          <p:nvPr>
            <p:ph idx="1"/>
          </p:nvPr>
        </p:nvSpPr>
        <p:spPr/>
        <p:txBody>
          <a:bodyPr/>
          <a:lstStyle/>
          <a:p>
            <a:r>
              <a:rPr lang="de-CH" dirty="0" smtClean="0"/>
              <a:t>In </a:t>
            </a:r>
            <a:r>
              <a:rPr lang="de-CH" dirty="0" err="1" smtClean="0"/>
              <a:t>practice</a:t>
            </a:r>
            <a:r>
              <a:rPr lang="de-CH" dirty="0" smtClean="0"/>
              <a:t>: </a:t>
            </a:r>
            <a:r>
              <a:rPr lang="de-CH" dirty="0" err="1" smtClean="0"/>
              <a:t>problems</a:t>
            </a:r>
            <a:r>
              <a:rPr lang="de-CH" dirty="0" smtClean="0"/>
              <a:t> </a:t>
            </a:r>
            <a:r>
              <a:rPr lang="de-CH" dirty="0" err="1" smtClean="0"/>
              <a:t>with</a:t>
            </a:r>
            <a:r>
              <a:rPr lang="de-CH" dirty="0" smtClean="0"/>
              <a:t> </a:t>
            </a:r>
            <a:r>
              <a:rPr lang="de-CH" dirty="0" err="1" smtClean="0"/>
              <a:t>conflicting</a:t>
            </a:r>
            <a:r>
              <a:rPr lang="de-CH" dirty="0" smtClean="0"/>
              <a:t> </a:t>
            </a:r>
            <a:r>
              <a:rPr lang="de-CH" dirty="0" err="1" smtClean="0"/>
              <a:t>gradient</a:t>
            </a:r>
            <a:r>
              <a:rPr lang="de-CH" dirty="0" smtClean="0"/>
              <a:t> </a:t>
            </a:r>
            <a:r>
              <a:rPr lang="de-CH" dirty="0" err="1" smtClean="0"/>
              <a:t>information</a:t>
            </a:r>
            <a:endParaRPr lang="de-CH" dirty="0" smtClean="0"/>
          </a:p>
        </p:txBody>
      </p:sp>
      <p:sp>
        <p:nvSpPr>
          <p:cNvPr id="4" name="Slide Number Placeholder 3"/>
          <p:cNvSpPr>
            <a:spLocks noGrp="1"/>
          </p:cNvSpPr>
          <p:nvPr>
            <p:ph type="sldNum" sz="quarter" idx="12"/>
          </p:nvPr>
        </p:nvSpPr>
        <p:spPr/>
        <p:txBody>
          <a:bodyPr/>
          <a:lstStyle/>
          <a:p>
            <a:fld id="{50716D51-75F6-42D6-886F-AFF5319F0D60}" type="slidenum">
              <a:rPr lang="de-CH" smtClean="0"/>
              <a:pPr/>
              <a:t>14</a:t>
            </a:fld>
            <a:endParaRPr lang="de-CH" dirty="0"/>
          </a:p>
        </p:txBody>
      </p:sp>
      <p:grpSp>
        <p:nvGrpSpPr>
          <p:cNvPr id="13" name="Gruppieren 12"/>
          <p:cNvGrpSpPr/>
          <p:nvPr/>
        </p:nvGrpSpPr>
        <p:grpSpPr>
          <a:xfrm>
            <a:off x="1403302" y="2677489"/>
            <a:ext cx="3070449" cy="3316458"/>
            <a:chOff x="2671735" y="2575488"/>
            <a:chExt cx="3072685" cy="3318878"/>
          </a:xfrm>
        </p:grpSpPr>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l="5885" t="63" r="317" b="6139"/>
            <a:stretch/>
          </p:blipFill>
          <p:spPr>
            <a:xfrm>
              <a:off x="2852565" y="2575488"/>
              <a:ext cx="2882097" cy="2882098"/>
            </a:xfrm>
            <a:prstGeom prst="rect">
              <a:avLst/>
            </a:prstGeom>
          </p:spPr>
        </p:pic>
        <p:sp>
          <p:nvSpPr>
            <p:cNvPr id="9" name="Textfeld 8"/>
            <p:cNvSpPr txBox="1"/>
            <p:nvPr/>
          </p:nvSpPr>
          <p:spPr>
            <a:xfrm>
              <a:off x="2671735" y="5493964"/>
              <a:ext cx="3072685" cy="400402"/>
            </a:xfrm>
            <a:prstGeom prst="rect">
              <a:avLst/>
            </a:prstGeom>
            <a:noFill/>
          </p:spPr>
          <p:txBody>
            <a:bodyPr wrap="square" rtlCol="0">
              <a:spAutoFit/>
            </a:bodyPr>
            <a:lstStyle/>
            <a:p>
              <a:pPr algn="ctr"/>
              <a:r>
                <a:rPr lang="de-CH" sz="2000" dirty="0" smtClean="0"/>
                <a:t>L2-norm: </a:t>
              </a:r>
              <a:r>
                <a:rPr lang="de-CH" sz="2000" dirty="0" err="1" smtClean="0"/>
                <a:t>unbiased</a:t>
              </a:r>
              <a:endParaRPr lang="de-CH" sz="2000" dirty="0"/>
            </a:p>
          </p:txBody>
        </p:sp>
      </p:grpSp>
      <p:sp>
        <p:nvSpPr>
          <p:cNvPr id="8" name="Ellipse 7"/>
          <p:cNvSpPr/>
          <p:nvPr/>
        </p:nvSpPr>
        <p:spPr>
          <a:xfrm>
            <a:off x="3389070" y="3202294"/>
            <a:ext cx="836046" cy="836046"/>
          </a:xfrm>
          <a:prstGeom prst="ellipse">
            <a:avLst/>
          </a:prstGeom>
          <a:noFill/>
          <a:ln w="50800">
            <a:solidFill>
              <a:srgbClr val="21FF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nvGrpSpPr>
          <p:cNvPr id="11" name="Gruppieren 10"/>
          <p:cNvGrpSpPr/>
          <p:nvPr/>
        </p:nvGrpSpPr>
        <p:grpSpPr>
          <a:xfrm>
            <a:off x="4824000" y="2676234"/>
            <a:ext cx="2880000" cy="3318386"/>
            <a:chOff x="6619875" y="2573557"/>
            <a:chExt cx="2882098" cy="3320810"/>
          </a:xfrm>
        </p:grpSpPr>
        <p:grpSp>
          <p:nvGrpSpPr>
            <p:cNvPr id="12" name="Gruppieren 11"/>
            <p:cNvGrpSpPr/>
            <p:nvPr/>
          </p:nvGrpSpPr>
          <p:grpSpPr>
            <a:xfrm>
              <a:off x="6619875" y="2573557"/>
              <a:ext cx="2882098" cy="3320810"/>
              <a:chOff x="5954084" y="2977726"/>
              <a:chExt cx="2882098" cy="3320810"/>
            </a:xfrm>
          </p:grpSpPr>
          <p:pic>
            <p:nvPicPr>
              <p:cNvPr id="5" name="Grafik 4"/>
              <p:cNvPicPr>
                <a:picLocks noChangeAspect="1"/>
              </p:cNvPicPr>
              <p:nvPr/>
            </p:nvPicPr>
            <p:blipFill rotWithShape="1">
              <a:blip r:embed="rId4">
                <a:extLst>
                  <a:ext uri="{28A0092B-C50C-407E-A947-70E740481C1C}">
                    <a14:useLocalDpi xmlns:a14="http://schemas.microsoft.com/office/drawing/2010/main" val="0"/>
                  </a:ext>
                </a:extLst>
              </a:blip>
              <a:srcRect l="5906" r="346" b="6255"/>
              <a:stretch/>
            </p:blipFill>
            <p:spPr>
              <a:xfrm>
                <a:off x="5954084" y="2977726"/>
                <a:ext cx="2882098" cy="2882100"/>
              </a:xfrm>
              <a:prstGeom prst="rect">
                <a:avLst/>
              </a:prstGeom>
            </p:spPr>
          </p:pic>
          <p:sp>
            <p:nvSpPr>
              <p:cNvPr id="10" name="Textfeld 9"/>
              <p:cNvSpPr txBox="1"/>
              <p:nvPr/>
            </p:nvSpPr>
            <p:spPr>
              <a:xfrm>
                <a:off x="6031757" y="5898134"/>
                <a:ext cx="2571035" cy="400402"/>
              </a:xfrm>
              <a:prstGeom prst="rect">
                <a:avLst/>
              </a:prstGeom>
              <a:noFill/>
            </p:spPr>
            <p:txBody>
              <a:bodyPr wrap="square" rtlCol="0">
                <a:spAutoFit/>
              </a:bodyPr>
              <a:lstStyle/>
              <a:p>
                <a:pPr algn="ctr"/>
                <a:r>
                  <a:rPr lang="de-CH" sz="2000" dirty="0" smtClean="0"/>
                  <a:t>L1-norm: </a:t>
                </a:r>
                <a:r>
                  <a:rPr lang="de-CH" sz="2000" b="1" dirty="0" err="1" smtClean="0"/>
                  <a:t>biased</a:t>
                </a:r>
                <a:endParaRPr lang="de-CH" sz="2000" dirty="0"/>
              </a:p>
            </p:txBody>
          </p:sp>
        </p:grpSp>
        <p:sp>
          <p:nvSpPr>
            <p:cNvPr id="17" name="Ellipse 16"/>
            <p:cNvSpPr/>
            <p:nvPr/>
          </p:nvSpPr>
          <p:spPr>
            <a:xfrm>
              <a:off x="8431925" y="3094766"/>
              <a:ext cx="836656" cy="836656"/>
            </a:xfrm>
            <a:prstGeom prst="ellipse">
              <a:avLst/>
            </a:prstGeom>
            <a:noFill/>
            <a:ln w="50800">
              <a:solidFill>
                <a:srgbClr val="21FF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spTree>
    <p:extLst>
      <p:ext uri="{BB962C8B-B14F-4D97-AF65-F5344CB8AC3E}">
        <p14:creationId xmlns:p14="http://schemas.microsoft.com/office/powerpoint/2010/main" val="155595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Extending </a:t>
            </a:r>
            <a:r>
              <a:rPr lang="de-CH" dirty="0" err="1" smtClean="0"/>
              <a:t>the</a:t>
            </a:r>
            <a:r>
              <a:rPr lang="de-CH" dirty="0" smtClean="0"/>
              <a:t> </a:t>
            </a:r>
            <a:r>
              <a:rPr lang="de-CH" dirty="0" err="1" smtClean="0"/>
              <a:t>reconstruction</a:t>
            </a:r>
            <a:endParaRPr lang="de-CH" dirty="0"/>
          </a:p>
        </p:txBody>
      </p:sp>
      <p:sp>
        <p:nvSpPr>
          <p:cNvPr id="5" name="Content Placeholder 4"/>
          <p:cNvSpPr>
            <a:spLocks noGrp="1"/>
          </p:cNvSpPr>
          <p:nvPr>
            <p:ph idx="1"/>
          </p:nvPr>
        </p:nvSpPr>
        <p:spPr/>
        <p:txBody>
          <a:bodyPr/>
          <a:lstStyle/>
          <a:p>
            <a:r>
              <a:rPr lang="de-CH" dirty="0" smtClean="0"/>
              <a:t>Goal: Make reconstructed image piecewise smoother by adding additional constraints</a:t>
            </a:r>
          </a:p>
          <a:p>
            <a:endParaRPr lang="de-CH" dirty="0"/>
          </a:p>
          <a:p>
            <a:endParaRPr lang="de-CH" dirty="0" smtClean="0"/>
          </a:p>
          <a:p>
            <a:endParaRPr lang="de-CH" dirty="0" smtClean="0"/>
          </a:p>
          <a:p>
            <a:endParaRPr lang="de-CH" dirty="0"/>
          </a:p>
          <a:p>
            <a:endParaRPr lang="de-CH" dirty="0" smtClean="0"/>
          </a:p>
          <a:p>
            <a:endParaRPr lang="de-CH" dirty="0"/>
          </a:p>
        </p:txBody>
      </p:sp>
      <p:sp>
        <p:nvSpPr>
          <p:cNvPr id="4" name="Foliennummernplatzhalter 3"/>
          <p:cNvSpPr>
            <a:spLocks noGrp="1"/>
          </p:cNvSpPr>
          <p:nvPr>
            <p:ph type="sldNum" sz="quarter" idx="12"/>
          </p:nvPr>
        </p:nvSpPr>
        <p:spPr/>
        <p:txBody>
          <a:bodyPr/>
          <a:lstStyle/>
          <a:p>
            <a:fld id="{50716D51-75F6-42D6-886F-AFF5319F0D60}" type="slidenum">
              <a:rPr lang="de-CH" smtClean="0"/>
              <a:pPr/>
              <a:t>15</a:t>
            </a:fld>
            <a:endParaRPr lang="de-CH" dirty="0"/>
          </a:p>
        </p:txBody>
      </p:sp>
      <p:pic>
        <p:nvPicPr>
          <p:cNvPr id="3" name="Grafik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49292" y="2612160"/>
            <a:ext cx="5078734" cy="574977"/>
          </a:xfrm>
          <a:prstGeom prst="rect">
            <a:avLst/>
          </a:prstGeom>
        </p:spPr>
      </p:pic>
      <p:sp>
        <p:nvSpPr>
          <p:cNvPr id="6" name="Rectangle 5"/>
          <p:cNvSpPr/>
          <p:nvPr/>
        </p:nvSpPr>
        <p:spPr>
          <a:xfrm>
            <a:off x="6048973" y="2563479"/>
            <a:ext cx="2495259" cy="678106"/>
          </a:xfrm>
          <a:prstGeom prst="rect">
            <a:avLst/>
          </a:prstGeom>
          <a:solidFill>
            <a:srgbClr val="609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smtClean="0"/>
              <a:t>Feature </a:t>
            </a:r>
            <a:r>
              <a:rPr lang="de-CH" sz="2400" dirty="0" err="1" smtClean="0"/>
              <a:t>constraint</a:t>
            </a:r>
            <a:endParaRPr lang="de-CH" sz="2400" dirty="0"/>
          </a:p>
        </p:txBody>
      </p:sp>
      <p:grpSp>
        <p:nvGrpSpPr>
          <p:cNvPr id="18" name="Group 17"/>
          <p:cNvGrpSpPr/>
          <p:nvPr/>
        </p:nvGrpSpPr>
        <p:grpSpPr>
          <a:xfrm>
            <a:off x="1311256" y="3925435"/>
            <a:ext cx="5180700" cy="1988978"/>
            <a:chOff x="4591975" y="4362916"/>
            <a:chExt cx="6907600" cy="2651971"/>
          </a:xfrm>
        </p:grpSpPr>
        <p:sp>
          <p:nvSpPr>
            <p:cNvPr id="11" name="TextBox 10"/>
            <p:cNvSpPr txBox="1"/>
            <p:nvPr/>
          </p:nvSpPr>
          <p:spPr>
            <a:xfrm>
              <a:off x="9694526" y="5224099"/>
              <a:ext cx="1805049" cy="615553"/>
            </a:xfrm>
            <a:prstGeom prst="rect">
              <a:avLst/>
            </a:prstGeom>
            <a:noFill/>
          </p:spPr>
          <p:txBody>
            <a:bodyPr wrap="square" rtlCol="0">
              <a:spAutoFit/>
            </a:bodyPr>
            <a:lstStyle/>
            <a:p>
              <a:r>
                <a:rPr lang="de-CH" sz="2400" b="1" dirty="0"/>
                <a:t>...</a:t>
              </a:r>
            </a:p>
          </p:txBody>
        </p:sp>
        <p:grpSp>
          <p:nvGrpSpPr>
            <p:cNvPr id="16" name="Group 15"/>
            <p:cNvGrpSpPr/>
            <p:nvPr/>
          </p:nvGrpSpPr>
          <p:grpSpPr>
            <a:xfrm>
              <a:off x="4591975" y="4362916"/>
              <a:ext cx="2004547" cy="2648691"/>
              <a:chOff x="4591975" y="4362916"/>
              <a:chExt cx="2004547" cy="2648691"/>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1975" y="4362916"/>
                <a:ext cx="2004547" cy="2004547"/>
              </a:xfrm>
              <a:prstGeom prst="rect">
                <a:avLst/>
              </a:prstGeom>
            </p:spPr>
          </p:pic>
          <p:sp>
            <p:nvSpPr>
              <p:cNvPr id="12" name="TextBox 11"/>
              <p:cNvSpPr txBox="1"/>
              <p:nvPr/>
            </p:nvSpPr>
            <p:spPr>
              <a:xfrm>
                <a:off x="4691723" y="6396054"/>
                <a:ext cx="1805050" cy="615553"/>
              </a:xfrm>
              <a:prstGeom prst="rect">
                <a:avLst/>
              </a:prstGeom>
              <a:noFill/>
            </p:spPr>
            <p:txBody>
              <a:bodyPr wrap="square" rtlCol="0">
                <a:spAutoFit/>
              </a:bodyPr>
              <a:lstStyle/>
              <a:p>
                <a:pPr algn="ctr"/>
                <a:r>
                  <a:rPr lang="de-CH" sz="2400" dirty="0"/>
                  <a:t>Normals</a:t>
                </a:r>
              </a:p>
            </p:txBody>
          </p:sp>
        </p:grpSp>
        <p:grpSp>
          <p:nvGrpSpPr>
            <p:cNvPr id="17" name="Group 16"/>
            <p:cNvGrpSpPr/>
            <p:nvPr/>
          </p:nvGrpSpPr>
          <p:grpSpPr>
            <a:xfrm>
              <a:off x="7010466" y="4362916"/>
              <a:ext cx="2004547" cy="2651971"/>
              <a:chOff x="7010466" y="4362916"/>
              <a:chExt cx="2004547" cy="2651971"/>
            </a:xfrm>
          </p:grpSpPr>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466" y="4362916"/>
                <a:ext cx="2004547" cy="2004547"/>
              </a:xfrm>
              <a:prstGeom prst="rect">
                <a:avLst/>
              </a:prstGeom>
            </p:spPr>
          </p:pic>
          <p:sp>
            <p:nvSpPr>
              <p:cNvPr id="13" name="TextBox 12"/>
              <p:cNvSpPr txBox="1"/>
              <p:nvPr/>
            </p:nvSpPr>
            <p:spPr>
              <a:xfrm>
                <a:off x="7110214" y="6399334"/>
                <a:ext cx="1805050" cy="615553"/>
              </a:xfrm>
              <a:prstGeom prst="rect">
                <a:avLst/>
              </a:prstGeom>
              <a:noFill/>
            </p:spPr>
            <p:txBody>
              <a:bodyPr wrap="square" rtlCol="0">
                <a:spAutoFit/>
              </a:bodyPr>
              <a:lstStyle/>
              <a:p>
                <a:pPr algn="ctr"/>
                <a:r>
                  <a:rPr lang="de-CH" sz="2400" dirty="0" err="1" smtClean="0"/>
                  <a:t>Textures</a:t>
                </a:r>
                <a:endParaRPr lang="de-CH" sz="2400" dirty="0"/>
              </a:p>
            </p:txBody>
          </p:sp>
        </p:grpSp>
      </p:grpSp>
      <p:grpSp>
        <p:nvGrpSpPr>
          <p:cNvPr id="15" name="L1 reconstruction" hidden="1"/>
          <p:cNvGrpSpPr/>
          <p:nvPr/>
        </p:nvGrpSpPr>
        <p:grpSpPr>
          <a:xfrm>
            <a:off x="5815061" y="4129438"/>
            <a:ext cx="1503413" cy="1817791"/>
            <a:chOff x="1143527" y="4372441"/>
            <a:chExt cx="2004550" cy="2423720"/>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529" y="4372441"/>
              <a:ext cx="2004547" cy="2004547"/>
            </a:xfrm>
            <a:prstGeom prst="rect">
              <a:avLst/>
            </a:prstGeom>
          </p:spPr>
        </p:pic>
        <p:sp>
          <p:nvSpPr>
            <p:cNvPr id="14" name="TextBox 13"/>
            <p:cNvSpPr txBox="1"/>
            <p:nvPr/>
          </p:nvSpPr>
          <p:spPr>
            <a:xfrm>
              <a:off x="1143527" y="6396052"/>
              <a:ext cx="2004550" cy="400109"/>
            </a:xfrm>
            <a:prstGeom prst="rect">
              <a:avLst/>
            </a:prstGeom>
            <a:noFill/>
          </p:spPr>
          <p:txBody>
            <a:bodyPr wrap="square" rtlCol="0">
              <a:spAutoFit/>
            </a:bodyPr>
            <a:lstStyle/>
            <a:p>
              <a:pPr algn="ctr"/>
              <a:r>
                <a:rPr lang="de-CH" sz="1350" dirty="0"/>
                <a:t>L1-reconstruction</a:t>
              </a:r>
            </a:p>
          </p:txBody>
        </p:sp>
      </p:grpSp>
      <p:sp>
        <p:nvSpPr>
          <p:cNvPr id="19" name="TextBox 6"/>
          <p:cNvSpPr txBox="1"/>
          <p:nvPr/>
        </p:nvSpPr>
        <p:spPr>
          <a:xfrm>
            <a:off x="1905397" y="3218920"/>
            <a:ext cx="1602811" cy="400110"/>
          </a:xfrm>
          <a:prstGeom prst="rect">
            <a:avLst/>
          </a:prstGeom>
          <a:noFill/>
        </p:spPr>
        <p:txBody>
          <a:bodyPr wrap="none" rtlCol="0">
            <a:spAutoFit/>
          </a:bodyPr>
          <a:lstStyle/>
          <a:p>
            <a:r>
              <a:rPr lang="de-CH" sz="2000" dirty="0"/>
              <a:t>Image fidelity</a:t>
            </a:r>
          </a:p>
        </p:txBody>
      </p:sp>
      <p:sp>
        <p:nvSpPr>
          <p:cNvPr id="20" name="TextBox 26"/>
          <p:cNvSpPr txBox="1"/>
          <p:nvPr/>
        </p:nvSpPr>
        <p:spPr>
          <a:xfrm>
            <a:off x="3725604" y="3218920"/>
            <a:ext cx="1874616" cy="400110"/>
          </a:xfrm>
          <a:prstGeom prst="rect">
            <a:avLst/>
          </a:prstGeom>
          <a:noFill/>
        </p:spPr>
        <p:txBody>
          <a:bodyPr wrap="none" rtlCol="0">
            <a:spAutoFit/>
          </a:bodyPr>
          <a:lstStyle/>
          <a:p>
            <a:r>
              <a:rPr lang="de-CH" sz="2000" dirty="0"/>
              <a:t>Gradient fidelity</a:t>
            </a:r>
          </a:p>
        </p:txBody>
      </p:sp>
      <p:sp useBgFill="1">
        <p:nvSpPr>
          <p:cNvPr id="7" name="Rechteck 6"/>
          <p:cNvSpPr/>
          <p:nvPr/>
        </p:nvSpPr>
        <p:spPr>
          <a:xfrm>
            <a:off x="5754588" y="2657489"/>
            <a:ext cx="233912" cy="5296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181790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grpId="0"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constraint</a:t>
            </a:r>
            <a:endParaRPr lang="en-US" dirty="0"/>
          </a:p>
        </p:txBody>
      </p:sp>
      <p:sp>
        <p:nvSpPr>
          <p:cNvPr id="4" name="Slide Number Placeholder 3"/>
          <p:cNvSpPr>
            <a:spLocks noGrp="1"/>
          </p:cNvSpPr>
          <p:nvPr>
            <p:ph type="sldNum" sz="quarter" idx="12"/>
          </p:nvPr>
        </p:nvSpPr>
        <p:spPr/>
        <p:txBody>
          <a:bodyPr/>
          <a:lstStyle/>
          <a:p>
            <a:fld id="{3B5F642D-6A31-4596-8C22-CC368C1BDF36}" type="slidenum">
              <a:rPr lang="de-CH" smtClean="0"/>
              <a:pPr/>
              <a:t>16</a:t>
            </a:fld>
            <a:endParaRPr lang="de-CH" dirty="0"/>
          </a:p>
        </p:txBody>
      </p:sp>
      <p:grpSp>
        <p:nvGrpSpPr>
          <p:cNvPr id="21" name="Gruppieren 20"/>
          <p:cNvGrpSpPr/>
          <p:nvPr/>
        </p:nvGrpSpPr>
        <p:grpSpPr>
          <a:xfrm>
            <a:off x="2339665" y="1748286"/>
            <a:ext cx="6482518" cy="1520516"/>
            <a:chOff x="-542366" y="1772815"/>
            <a:chExt cx="10881742" cy="2552382"/>
          </a:xfrm>
        </p:grpSpPr>
        <p:pic>
          <p:nvPicPr>
            <p:cNvPr id="12" name="Grafik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6995" y="1772815"/>
              <a:ext cx="2552381" cy="2552381"/>
            </a:xfrm>
            <a:prstGeom prst="rect">
              <a:avLst/>
            </a:prstGeom>
          </p:spPr>
        </p:pic>
        <p:pic>
          <p:nvPicPr>
            <p:cNvPr id="13" name="Grafik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1101" y="1772816"/>
              <a:ext cx="2552381" cy="2552381"/>
            </a:xfrm>
            <a:prstGeom prst="rect">
              <a:avLst/>
            </a:prstGeom>
          </p:spPr>
        </p:pic>
        <p:pic>
          <p:nvPicPr>
            <p:cNvPr id="14" name="Grafik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4048" y="1772816"/>
              <a:ext cx="2552381" cy="2552381"/>
            </a:xfrm>
            <a:prstGeom prst="rect">
              <a:avLst/>
            </a:prstGeom>
          </p:spPr>
        </p:pic>
        <p:pic>
          <p:nvPicPr>
            <p:cNvPr id="15" name="Grafik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366" y="1772816"/>
              <a:ext cx="2552381" cy="2552381"/>
            </a:xfrm>
            <a:prstGeom prst="rect">
              <a:avLst/>
            </a:prstGeom>
          </p:spPr>
        </p:pic>
      </p:grpSp>
      <p:grpSp>
        <p:nvGrpSpPr>
          <p:cNvPr id="20" name="Gruppieren 19"/>
          <p:cNvGrpSpPr/>
          <p:nvPr/>
        </p:nvGrpSpPr>
        <p:grpSpPr>
          <a:xfrm>
            <a:off x="2339665" y="1748286"/>
            <a:ext cx="6482518" cy="1520515"/>
            <a:chOff x="-542366" y="1772816"/>
            <a:chExt cx="10881741" cy="2552381"/>
          </a:xfrm>
        </p:grpSpPr>
        <p:pic>
          <p:nvPicPr>
            <p:cNvPr id="16" name="Grafik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6995" y="1772817"/>
              <a:ext cx="2552380" cy="2552380"/>
            </a:xfrm>
            <a:prstGeom prst="rect">
              <a:avLst/>
            </a:prstGeom>
          </p:spPr>
        </p:pic>
        <p:pic>
          <p:nvPicPr>
            <p:cNvPr id="17" name="Grafik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9754" y="1772816"/>
              <a:ext cx="2550173" cy="2550175"/>
            </a:xfrm>
            <a:prstGeom prst="rect">
              <a:avLst/>
            </a:prstGeom>
          </p:spPr>
        </p:pic>
        <p:pic>
          <p:nvPicPr>
            <p:cNvPr id="18" name="Grafik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4048" y="1772817"/>
              <a:ext cx="2552380" cy="2552380"/>
            </a:xfrm>
            <a:prstGeom prst="rect">
              <a:avLst/>
            </a:prstGeom>
          </p:spPr>
        </p:pic>
        <p:pic>
          <p:nvPicPr>
            <p:cNvPr id="19" name="Grafik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366" y="1772816"/>
              <a:ext cx="2552380" cy="2552380"/>
            </a:xfrm>
            <a:prstGeom prst="rect">
              <a:avLst/>
            </a:prstGeom>
          </p:spPr>
        </p:pic>
      </p:grpSp>
      <p:sp>
        <p:nvSpPr>
          <p:cNvPr id="23" name="Rectangle 16"/>
          <p:cNvSpPr>
            <a:spLocks noChangeArrowheads="1"/>
          </p:cNvSpPr>
          <p:nvPr/>
        </p:nvSpPr>
        <p:spPr bwMode="auto">
          <a:xfrm>
            <a:off x="368966" y="1742415"/>
            <a:ext cx="1508400" cy="1508400"/>
          </a:xfrm>
          <a:prstGeom prst="rect">
            <a:avLst/>
          </a:prstGeom>
          <a:solidFill>
            <a:schemeClr val="bg1"/>
          </a:solidFill>
          <a:ln w="25400" cap="flat">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endParaRPr lang="de-CH" sz="1350" dirty="0"/>
          </a:p>
        </p:txBody>
      </p:sp>
      <p:pic>
        <p:nvPicPr>
          <p:cNvPr id="7" name="Grafik 6"/>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40296" y="1797898"/>
            <a:ext cx="189645" cy="305176"/>
          </a:xfrm>
          <a:prstGeom prst="rect">
            <a:avLst/>
          </a:prstGeom>
        </p:spPr>
      </p:pic>
      <p:sp>
        <p:nvSpPr>
          <p:cNvPr id="26" name="Textfeld 25"/>
          <p:cNvSpPr txBox="1"/>
          <p:nvPr/>
        </p:nvSpPr>
        <p:spPr>
          <a:xfrm>
            <a:off x="1156355" y="1950543"/>
            <a:ext cx="461772" cy="615553"/>
          </a:xfrm>
          <a:prstGeom prst="rect">
            <a:avLst/>
          </a:prstGeom>
          <a:noFill/>
        </p:spPr>
        <p:txBody>
          <a:bodyPr wrap="square" rtlCol="0">
            <a:spAutoFit/>
          </a:bodyPr>
          <a:lstStyle/>
          <a:p>
            <a:r>
              <a:rPr lang="de-CH" sz="3400" dirty="0"/>
              <a:t>?</a:t>
            </a:r>
          </a:p>
        </p:txBody>
      </p:sp>
      <p:grpSp>
        <p:nvGrpSpPr>
          <p:cNvPr id="5" name="Gruppieren 4"/>
          <p:cNvGrpSpPr/>
          <p:nvPr/>
        </p:nvGrpSpPr>
        <p:grpSpPr>
          <a:xfrm>
            <a:off x="2355160" y="3394438"/>
            <a:ext cx="5440548" cy="478800"/>
            <a:chOff x="2105477" y="3698652"/>
            <a:chExt cx="5440548" cy="478800"/>
          </a:xfrm>
        </p:grpSpPr>
        <p:pic>
          <p:nvPicPr>
            <p:cNvPr id="58" name="Grafik 5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05477" y="3698652"/>
              <a:ext cx="478800" cy="478800"/>
            </a:xfrm>
            <a:prstGeom prst="rect">
              <a:avLst/>
            </a:prstGeom>
            <a:ln>
              <a:solidFill>
                <a:srgbClr val="FF0000"/>
              </a:solidFill>
            </a:ln>
          </p:spPr>
        </p:pic>
        <p:pic>
          <p:nvPicPr>
            <p:cNvPr id="59" name="Grafik 5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12193" y="3698652"/>
              <a:ext cx="478800" cy="478800"/>
            </a:xfrm>
            <a:prstGeom prst="rect">
              <a:avLst/>
            </a:prstGeom>
            <a:ln>
              <a:solidFill>
                <a:srgbClr val="00B050"/>
              </a:solidFill>
            </a:ln>
          </p:spPr>
        </p:pic>
        <p:pic>
          <p:nvPicPr>
            <p:cNvPr id="63" name="Grafik 6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18909" y="3698652"/>
              <a:ext cx="478800" cy="478800"/>
            </a:xfrm>
            <a:prstGeom prst="rect">
              <a:avLst/>
            </a:prstGeom>
            <a:ln>
              <a:solidFill>
                <a:srgbClr val="0070C0"/>
              </a:solidFill>
            </a:ln>
          </p:spPr>
        </p:pic>
        <p:pic>
          <p:nvPicPr>
            <p:cNvPr id="33" name="Grafik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08618" y="3698652"/>
              <a:ext cx="478800" cy="478800"/>
            </a:xfrm>
            <a:prstGeom prst="rect">
              <a:avLst/>
            </a:prstGeom>
            <a:ln>
              <a:solidFill>
                <a:srgbClr val="FF0000"/>
              </a:solidFill>
            </a:ln>
          </p:spPr>
        </p:pic>
        <p:pic>
          <p:nvPicPr>
            <p:cNvPr id="34" name="Grafik 3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16057" y="3698652"/>
              <a:ext cx="478800" cy="478800"/>
            </a:xfrm>
            <a:prstGeom prst="rect">
              <a:avLst/>
            </a:prstGeom>
            <a:ln>
              <a:solidFill>
                <a:srgbClr val="00B050"/>
              </a:solidFill>
            </a:ln>
          </p:spPr>
        </p:pic>
        <p:pic>
          <p:nvPicPr>
            <p:cNvPr id="35" name="Grafik 3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21327" y="3698652"/>
              <a:ext cx="478800" cy="478800"/>
            </a:xfrm>
            <a:prstGeom prst="rect">
              <a:avLst/>
            </a:prstGeom>
            <a:ln>
              <a:solidFill>
                <a:srgbClr val="0070C0"/>
              </a:solidFill>
            </a:ln>
          </p:spPr>
        </p:pic>
        <p:pic>
          <p:nvPicPr>
            <p:cNvPr id="36" name="Grafik 3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67225" y="3698652"/>
              <a:ext cx="478800" cy="478800"/>
            </a:xfrm>
            <a:prstGeom prst="rect">
              <a:avLst/>
            </a:prstGeom>
            <a:ln>
              <a:solidFill>
                <a:schemeClr val="bg1">
                  <a:lumMod val="50000"/>
                </a:schemeClr>
              </a:solidFill>
            </a:ln>
          </p:spPr>
        </p:pic>
        <p:pic>
          <p:nvPicPr>
            <p:cNvPr id="27" name="Grafik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50782" y="3698652"/>
              <a:ext cx="478800" cy="478800"/>
            </a:xfrm>
            <a:prstGeom prst="rect">
              <a:avLst/>
            </a:prstGeom>
            <a:ln>
              <a:solidFill>
                <a:srgbClr val="FF0000"/>
              </a:solidFill>
            </a:ln>
          </p:spPr>
        </p:pic>
        <p:pic>
          <p:nvPicPr>
            <p:cNvPr id="28" name="Grafik 2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261110" y="3698652"/>
              <a:ext cx="478800" cy="478800"/>
            </a:xfrm>
            <a:prstGeom prst="rect">
              <a:avLst/>
            </a:prstGeom>
            <a:ln>
              <a:solidFill>
                <a:srgbClr val="00B050"/>
              </a:solidFill>
            </a:ln>
          </p:spPr>
        </p:pic>
        <p:pic>
          <p:nvPicPr>
            <p:cNvPr id="29" name="Grafik 2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64937" y="3698652"/>
              <a:ext cx="478800" cy="478800"/>
            </a:xfrm>
            <a:prstGeom prst="rect">
              <a:avLst/>
            </a:prstGeom>
            <a:ln>
              <a:solidFill>
                <a:srgbClr val="0070C0"/>
              </a:solidFill>
            </a:ln>
          </p:spPr>
        </p:pic>
      </p:grpSp>
      <p:grpSp>
        <p:nvGrpSpPr>
          <p:cNvPr id="51" name="Gruppieren 50"/>
          <p:cNvGrpSpPr/>
          <p:nvPr/>
        </p:nvGrpSpPr>
        <p:grpSpPr>
          <a:xfrm>
            <a:off x="2319755" y="5128402"/>
            <a:ext cx="5463832" cy="523875"/>
            <a:chOff x="2395956" y="5344864"/>
            <a:chExt cx="5463832" cy="523875"/>
          </a:xfrm>
        </p:grpSpPr>
        <p:pic>
          <p:nvPicPr>
            <p:cNvPr id="41" name="Grafik 4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95956" y="5344864"/>
              <a:ext cx="523875" cy="523875"/>
            </a:xfrm>
            <a:prstGeom prst="rect">
              <a:avLst/>
            </a:prstGeom>
          </p:spPr>
        </p:pic>
        <p:pic>
          <p:nvPicPr>
            <p:cNvPr id="42" name="Grafik 4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944840" y="5344864"/>
              <a:ext cx="523875" cy="523875"/>
            </a:xfrm>
            <a:prstGeom prst="rect">
              <a:avLst/>
            </a:prstGeom>
          </p:spPr>
        </p:pic>
        <p:pic>
          <p:nvPicPr>
            <p:cNvPr id="43" name="Grafik 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493724" y="5344864"/>
              <a:ext cx="523875" cy="523875"/>
            </a:xfrm>
            <a:prstGeom prst="rect">
              <a:avLst/>
            </a:prstGeom>
          </p:spPr>
        </p:pic>
        <p:pic>
          <p:nvPicPr>
            <p:cNvPr id="44" name="Grafik 4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042608" y="5344864"/>
              <a:ext cx="523875" cy="523875"/>
            </a:xfrm>
            <a:prstGeom prst="rect">
              <a:avLst/>
            </a:prstGeom>
          </p:spPr>
        </p:pic>
        <p:pic>
          <p:nvPicPr>
            <p:cNvPr id="45" name="Grafik 4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591492" y="5344864"/>
              <a:ext cx="523875" cy="523875"/>
            </a:xfrm>
            <a:prstGeom prst="rect">
              <a:avLst/>
            </a:prstGeom>
          </p:spPr>
        </p:pic>
        <p:pic>
          <p:nvPicPr>
            <p:cNvPr id="46" name="Grafik 4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140376" y="5344864"/>
              <a:ext cx="523875" cy="523875"/>
            </a:xfrm>
            <a:prstGeom prst="rect">
              <a:avLst/>
            </a:prstGeom>
          </p:spPr>
        </p:pic>
        <p:pic>
          <p:nvPicPr>
            <p:cNvPr id="47" name="Grafik 4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689260" y="5344864"/>
              <a:ext cx="523875" cy="523875"/>
            </a:xfrm>
            <a:prstGeom prst="rect">
              <a:avLst/>
            </a:prstGeom>
          </p:spPr>
        </p:pic>
        <p:pic>
          <p:nvPicPr>
            <p:cNvPr id="48" name="Grafik 4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238144" y="5344864"/>
              <a:ext cx="523875" cy="523875"/>
            </a:xfrm>
            <a:prstGeom prst="rect">
              <a:avLst/>
            </a:prstGeom>
          </p:spPr>
        </p:pic>
        <p:pic>
          <p:nvPicPr>
            <p:cNvPr id="49" name="Grafik 4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787028" y="5344864"/>
              <a:ext cx="523875" cy="523875"/>
            </a:xfrm>
            <a:prstGeom prst="rect">
              <a:avLst/>
            </a:prstGeom>
          </p:spPr>
        </p:pic>
        <p:pic>
          <p:nvPicPr>
            <p:cNvPr id="50" name="Grafik 4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5913" y="5344864"/>
              <a:ext cx="523875" cy="523875"/>
            </a:xfrm>
            <a:prstGeom prst="rect">
              <a:avLst/>
            </a:prstGeom>
          </p:spPr>
        </p:pic>
      </p:grpSp>
      <p:sp>
        <p:nvSpPr>
          <p:cNvPr id="6" name="Rechteck 5"/>
          <p:cNvSpPr/>
          <p:nvPr/>
        </p:nvSpPr>
        <p:spPr>
          <a:xfrm>
            <a:off x="740196" y="2414250"/>
            <a:ext cx="115200" cy="1152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5" name="Gruppieren 24"/>
          <p:cNvGrpSpPr/>
          <p:nvPr/>
        </p:nvGrpSpPr>
        <p:grpSpPr>
          <a:xfrm>
            <a:off x="391735" y="2538913"/>
            <a:ext cx="529403" cy="3115088"/>
            <a:chOff x="391735" y="2743199"/>
            <a:chExt cx="529403" cy="3115088"/>
          </a:xfrm>
        </p:grpSpPr>
        <p:sp>
          <p:nvSpPr>
            <p:cNvPr id="68" name="Line 22"/>
            <p:cNvSpPr>
              <a:spLocks noChangeShapeType="1"/>
            </p:cNvSpPr>
            <p:nvPr/>
          </p:nvSpPr>
          <p:spPr bwMode="auto">
            <a:xfrm rot="10800000">
              <a:off x="862013" y="2743199"/>
              <a:ext cx="59124" cy="2589488"/>
            </a:xfrm>
            <a:prstGeom prst="line">
              <a:avLst/>
            </a:prstGeom>
            <a:noFill/>
            <a:ln w="158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de-CH" sz="1350"/>
            </a:p>
          </p:txBody>
        </p:sp>
        <p:sp>
          <p:nvSpPr>
            <p:cNvPr id="71" name="Line 25"/>
            <p:cNvSpPr>
              <a:spLocks noChangeShapeType="1"/>
            </p:cNvSpPr>
            <p:nvPr/>
          </p:nvSpPr>
          <p:spPr bwMode="auto">
            <a:xfrm rot="10800000" flipH="1">
              <a:off x="391735" y="2743199"/>
              <a:ext cx="339309" cy="2589487"/>
            </a:xfrm>
            <a:prstGeom prst="line">
              <a:avLst/>
            </a:prstGeom>
            <a:noFill/>
            <a:ln w="158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de-CH" sz="1350" dirty="0"/>
            </a:p>
          </p:txBody>
        </p:sp>
        <p:sp>
          <p:nvSpPr>
            <p:cNvPr id="72" name="Rectangle 26"/>
            <p:cNvSpPr>
              <a:spLocks noChangeArrowheads="1"/>
            </p:cNvSpPr>
            <p:nvPr/>
          </p:nvSpPr>
          <p:spPr bwMode="auto">
            <a:xfrm rot="10800000">
              <a:off x="395539" y="5332687"/>
              <a:ext cx="525599" cy="525600"/>
            </a:xfrm>
            <a:prstGeom prst="rect">
              <a:avLst/>
            </a:prstGeom>
            <a:solidFill>
              <a:srgbClr val="FFFFFF"/>
            </a:solidFill>
            <a:ln w="25400" cap="flat">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endParaRPr lang="de-CH" sz="1350"/>
            </a:p>
          </p:txBody>
        </p:sp>
      </p:grpSp>
      <p:sp>
        <p:nvSpPr>
          <p:cNvPr id="3" name="Textfeld 2"/>
          <p:cNvSpPr txBox="1"/>
          <p:nvPr/>
        </p:nvSpPr>
        <p:spPr>
          <a:xfrm>
            <a:off x="58546" y="1312436"/>
            <a:ext cx="2129240" cy="400110"/>
          </a:xfrm>
          <a:prstGeom prst="rect">
            <a:avLst/>
          </a:prstGeom>
          <a:noFill/>
        </p:spPr>
        <p:txBody>
          <a:bodyPr wrap="square" rtlCol="0">
            <a:spAutoFit/>
          </a:bodyPr>
          <a:lstStyle/>
          <a:p>
            <a:pPr algn="ctr"/>
            <a:r>
              <a:rPr lang="de-CH" sz="2000" dirty="0" err="1" smtClean="0"/>
              <a:t>Unknown</a:t>
            </a:r>
            <a:r>
              <a:rPr lang="de-CH" sz="2000" dirty="0" smtClean="0"/>
              <a:t> Image</a:t>
            </a:r>
            <a:endParaRPr lang="de-CH" sz="2000" dirty="0"/>
          </a:p>
        </p:txBody>
      </p:sp>
      <p:sp>
        <p:nvSpPr>
          <p:cNvPr id="65" name="Textfeld 64"/>
          <p:cNvSpPr txBox="1"/>
          <p:nvPr/>
        </p:nvSpPr>
        <p:spPr>
          <a:xfrm>
            <a:off x="2162953" y="1312436"/>
            <a:ext cx="1935246" cy="400110"/>
          </a:xfrm>
          <a:prstGeom prst="rect">
            <a:avLst/>
          </a:prstGeom>
          <a:noFill/>
        </p:spPr>
        <p:txBody>
          <a:bodyPr wrap="square" rtlCol="0">
            <a:spAutoFit/>
          </a:bodyPr>
          <a:lstStyle/>
          <a:p>
            <a:pPr algn="ctr"/>
            <a:r>
              <a:rPr lang="de-CH" sz="2000" dirty="0" err="1" smtClean="0"/>
              <a:t>Texture</a:t>
            </a:r>
            <a:endParaRPr lang="de-CH" sz="2000" dirty="0"/>
          </a:p>
        </p:txBody>
      </p:sp>
      <p:sp>
        <p:nvSpPr>
          <p:cNvPr id="73" name="Textfeld 72"/>
          <p:cNvSpPr txBox="1"/>
          <p:nvPr/>
        </p:nvSpPr>
        <p:spPr>
          <a:xfrm>
            <a:off x="3809605" y="1312436"/>
            <a:ext cx="1935246" cy="400110"/>
          </a:xfrm>
          <a:prstGeom prst="rect">
            <a:avLst/>
          </a:prstGeom>
          <a:noFill/>
        </p:spPr>
        <p:txBody>
          <a:bodyPr wrap="square" rtlCol="0">
            <a:spAutoFit/>
          </a:bodyPr>
          <a:lstStyle/>
          <a:p>
            <a:pPr algn="ctr"/>
            <a:r>
              <a:rPr lang="de-CH" sz="2000" dirty="0" smtClean="0"/>
              <a:t>Normal</a:t>
            </a:r>
            <a:endParaRPr lang="de-CH" sz="2000" dirty="0"/>
          </a:p>
        </p:txBody>
      </p:sp>
      <p:sp>
        <p:nvSpPr>
          <p:cNvPr id="74" name="Textfeld 73"/>
          <p:cNvSpPr txBox="1"/>
          <p:nvPr/>
        </p:nvSpPr>
        <p:spPr>
          <a:xfrm>
            <a:off x="5456257" y="1312436"/>
            <a:ext cx="1935246" cy="400110"/>
          </a:xfrm>
          <a:prstGeom prst="rect">
            <a:avLst/>
          </a:prstGeom>
          <a:noFill/>
        </p:spPr>
        <p:txBody>
          <a:bodyPr wrap="square" rtlCol="0">
            <a:spAutoFit/>
          </a:bodyPr>
          <a:lstStyle/>
          <a:p>
            <a:pPr algn="ctr"/>
            <a:r>
              <a:rPr lang="de-CH" sz="2000" dirty="0" smtClean="0"/>
              <a:t>Position</a:t>
            </a:r>
            <a:endParaRPr lang="de-CH" sz="2000" dirty="0"/>
          </a:p>
        </p:txBody>
      </p:sp>
      <p:sp>
        <p:nvSpPr>
          <p:cNvPr id="75" name="Textfeld 74"/>
          <p:cNvSpPr txBox="1"/>
          <p:nvPr/>
        </p:nvSpPr>
        <p:spPr>
          <a:xfrm>
            <a:off x="6963024" y="1312436"/>
            <a:ext cx="2167664" cy="400110"/>
          </a:xfrm>
          <a:prstGeom prst="rect">
            <a:avLst/>
          </a:prstGeom>
          <a:noFill/>
        </p:spPr>
        <p:txBody>
          <a:bodyPr wrap="square" rtlCol="0">
            <a:spAutoFit/>
          </a:bodyPr>
          <a:lstStyle/>
          <a:p>
            <a:pPr algn="ctr"/>
            <a:r>
              <a:rPr lang="de-CH" sz="2000" dirty="0" smtClean="0"/>
              <a:t>AO</a:t>
            </a:r>
            <a:endParaRPr lang="de-CH" sz="2000" dirty="0"/>
          </a:p>
        </p:txBody>
      </p:sp>
      <p:grpSp>
        <p:nvGrpSpPr>
          <p:cNvPr id="11" name="Gruppieren 10"/>
          <p:cNvGrpSpPr/>
          <p:nvPr/>
        </p:nvGrpSpPr>
        <p:grpSpPr>
          <a:xfrm>
            <a:off x="2294383" y="5100811"/>
            <a:ext cx="4350157" cy="1015667"/>
            <a:chOff x="2294383" y="5305097"/>
            <a:chExt cx="4350157" cy="1015667"/>
          </a:xfrm>
        </p:grpSpPr>
        <p:sp>
          <p:nvSpPr>
            <p:cNvPr id="8" name="Rechteck 7"/>
            <p:cNvSpPr/>
            <p:nvPr/>
          </p:nvSpPr>
          <p:spPr>
            <a:xfrm>
              <a:off x="2294383" y="5305097"/>
              <a:ext cx="2755900" cy="5778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Textfeld 9"/>
            <p:cNvSpPr txBox="1"/>
            <p:nvPr/>
          </p:nvSpPr>
          <p:spPr>
            <a:xfrm>
              <a:off x="2611856" y="5920654"/>
              <a:ext cx="4032684" cy="400110"/>
            </a:xfrm>
            <a:prstGeom prst="rect">
              <a:avLst/>
            </a:prstGeom>
            <a:noFill/>
          </p:spPr>
          <p:txBody>
            <a:bodyPr wrap="square" rtlCol="0">
              <a:spAutoFit/>
            </a:bodyPr>
            <a:lstStyle/>
            <a:p>
              <a:pPr algn="ctr"/>
              <a:r>
                <a:rPr lang="de-CH" sz="2000" dirty="0" err="1" smtClean="0"/>
                <a:t>Truncate</a:t>
              </a:r>
              <a:r>
                <a:rPr lang="de-CH" sz="2000" dirty="0" smtClean="0"/>
                <a:t> SVD (</a:t>
              </a:r>
              <a:r>
                <a:rPr lang="de-CH" sz="2000" dirty="0" err="1" smtClean="0"/>
                <a:t>remove</a:t>
              </a:r>
              <a:r>
                <a:rPr lang="de-CH" sz="2000" dirty="0" smtClean="0"/>
                <a:t> </a:t>
              </a:r>
              <a:r>
                <a:rPr lang="de-CH" sz="2000" dirty="0" err="1" smtClean="0"/>
                <a:t>noise</a:t>
              </a:r>
              <a:r>
                <a:rPr lang="de-CH" sz="2000" dirty="0" smtClean="0"/>
                <a:t>)</a:t>
              </a:r>
              <a:endParaRPr lang="de-CH" sz="2000" dirty="0"/>
            </a:p>
          </p:txBody>
        </p:sp>
      </p:grpSp>
      <p:sp>
        <p:nvSpPr>
          <p:cNvPr id="78" name="Textfeld 77"/>
          <p:cNvSpPr txBox="1"/>
          <p:nvPr/>
        </p:nvSpPr>
        <p:spPr>
          <a:xfrm>
            <a:off x="938830" y="4990271"/>
            <a:ext cx="1328914" cy="707886"/>
          </a:xfrm>
          <a:prstGeom prst="rect">
            <a:avLst/>
          </a:prstGeom>
          <a:noFill/>
        </p:spPr>
        <p:txBody>
          <a:bodyPr wrap="square" rtlCol="0">
            <a:spAutoFit/>
          </a:bodyPr>
          <a:lstStyle/>
          <a:p>
            <a:r>
              <a:rPr lang="de-CH" sz="2000" dirty="0"/>
              <a:t>≈ </a:t>
            </a:r>
            <a:r>
              <a:rPr lang="de-CH" sz="2000" dirty="0" err="1"/>
              <a:t>weighted</a:t>
            </a:r>
            <a:r>
              <a:rPr lang="de-CH" sz="2000" dirty="0"/>
              <a:t> </a:t>
            </a:r>
          </a:p>
          <a:p>
            <a:r>
              <a:rPr lang="de-CH" sz="2000" dirty="0"/>
              <a:t>     </a:t>
            </a:r>
            <a:r>
              <a:rPr lang="de-CH" sz="2000" dirty="0" err="1"/>
              <a:t>sum</a:t>
            </a:r>
            <a:r>
              <a:rPr lang="de-CH" sz="2000" dirty="0"/>
              <a:t> </a:t>
            </a:r>
            <a:r>
              <a:rPr lang="de-CH" sz="2000" dirty="0" err="1"/>
              <a:t>of</a:t>
            </a:r>
            <a:r>
              <a:rPr lang="de-CH" sz="2000" dirty="0"/>
              <a:t>:</a:t>
            </a:r>
          </a:p>
        </p:txBody>
      </p:sp>
      <p:grpSp>
        <p:nvGrpSpPr>
          <p:cNvPr id="22" name="Gruppieren 21"/>
          <p:cNvGrpSpPr/>
          <p:nvPr/>
        </p:nvGrpSpPr>
        <p:grpSpPr>
          <a:xfrm>
            <a:off x="2327544" y="3962562"/>
            <a:ext cx="5468164" cy="1100541"/>
            <a:chOff x="2327544" y="4166848"/>
            <a:chExt cx="5468164" cy="1100541"/>
          </a:xfrm>
        </p:grpSpPr>
        <p:sp>
          <p:nvSpPr>
            <p:cNvPr id="64" name="Geschweifte Klammer rechts 63"/>
            <p:cNvSpPr/>
            <p:nvPr/>
          </p:nvSpPr>
          <p:spPr>
            <a:xfrm rot="5400000" flipH="1">
              <a:off x="4892455" y="2376257"/>
              <a:ext cx="326221" cy="5456043"/>
            </a:xfrm>
            <a:prstGeom prst="rightBrace">
              <a:avLst>
                <a:gd name="adj1" fmla="val 6406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p>
          </p:txBody>
        </p:sp>
        <p:grpSp>
          <p:nvGrpSpPr>
            <p:cNvPr id="62" name="Gruppieren 61"/>
            <p:cNvGrpSpPr/>
            <p:nvPr/>
          </p:nvGrpSpPr>
          <p:grpSpPr>
            <a:xfrm rot="5400000">
              <a:off x="4835477" y="1671036"/>
              <a:ext cx="464420" cy="5456043"/>
              <a:chOff x="4478569" y="2228868"/>
              <a:chExt cx="464420" cy="2880319"/>
            </a:xfrm>
          </p:grpSpPr>
          <p:sp>
            <p:nvSpPr>
              <p:cNvPr id="60" name="Geschweifte Klammer rechts 59"/>
              <p:cNvSpPr/>
              <p:nvPr/>
            </p:nvSpPr>
            <p:spPr>
              <a:xfrm>
                <a:off x="4478569" y="2228868"/>
                <a:ext cx="273452" cy="2880319"/>
              </a:xfrm>
              <a:prstGeom prst="rightBrace">
                <a:avLst>
                  <a:gd name="adj1" fmla="val 6406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p>
            </p:txBody>
          </p:sp>
          <p:sp>
            <p:nvSpPr>
              <p:cNvPr id="61" name="Pfeil nach rechts 60"/>
              <p:cNvSpPr/>
              <p:nvPr/>
            </p:nvSpPr>
            <p:spPr>
              <a:xfrm>
                <a:off x="4707357" y="3634637"/>
                <a:ext cx="235632" cy="68780"/>
              </a:xfrm>
              <a:prstGeom prst="rightArrow">
                <a:avLst>
                  <a:gd name="adj1" fmla="val 27747"/>
                  <a:gd name="adj2" fmla="val 578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52" name="Gruppieren 51"/>
            <p:cNvGrpSpPr/>
            <p:nvPr/>
          </p:nvGrpSpPr>
          <p:grpSpPr>
            <a:xfrm>
              <a:off x="4632998" y="4458027"/>
              <a:ext cx="845136" cy="483141"/>
              <a:chOff x="2555776" y="2663953"/>
              <a:chExt cx="2566668" cy="483141"/>
            </a:xfrm>
          </p:grpSpPr>
          <p:sp>
            <p:nvSpPr>
              <p:cNvPr id="53" name="Abgerundetes Rechteck 52"/>
              <p:cNvSpPr/>
              <p:nvPr/>
            </p:nvSpPr>
            <p:spPr>
              <a:xfrm>
                <a:off x="2555776" y="2663953"/>
                <a:ext cx="2566668" cy="483141"/>
              </a:xfrm>
              <a:prstGeom prst="roundRect">
                <a:avLst>
                  <a:gd name="adj" fmla="val 10053"/>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4" name="Textfeld 53"/>
              <p:cNvSpPr txBox="1"/>
              <p:nvPr/>
            </p:nvSpPr>
            <p:spPr>
              <a:xfrm>
                <a:off x="3509371" y="2684493"/>
                <a:ext cx="659476" cy="430887"/>
              </a:xfrm>
              <a:prstGeom prst="rect">
                <a:avLst/>
              </a:prstGeom>
              <a:noFill/>
              <a:ln cap="flat">
                <a:noFill/>
              </a:ln>
            </p:spPr>
            <p:txBody>
              <a:bodyPr wrap="none" rtlCol="0">
                <a:spAutoFit/>
              </a:bodyPr>
              <a:lstStyle/>
              <a:p>
                <a:pPr algn="ctr"/>
                <a:r>
                  <a:rPr lang="de-CH" sz="2200" b="1" dirty="0" smtClean="0"/>
                  <a:t>SVD</a:t>
                </a:r>
                <a:endParaRPr lang="en-US" sz="2200" b="1" dirty="0"/>
              </a:p>
            </p:txBody>
          </p:sp>
        </p:grpSp>
      </p:grpSp>
      <p:pic>
        <p:nvPicPr>
          <p:cNvPr id="32" name="Grafik 31"/>
          <p:cNvPicPr>
            <a:picLocks noChangeAspect="1"/>
          </p:cNvPicPr>
          <p:nvPr>
            <p:custDataLst>
              <p:tags r:id="rId2"/>
            </p:custDataLst>
          </p:nvPr>
        </p:nvPicPr>
        <p:blipFill>
          <a:blip r:embed="rId35" cstate="print">
            <a:extLst>
              <a:ext uri="{28A0092B-C50C-407E-A947-70E740481C1C}">
                <a14:useLocalDpi xmlns:a14="http://schemas.microsoft.com/office/drawing/2010/main" val="0"/>
              </a:ext>
            </a:extLst>
          </a:blip>
          <a:stretch>
            <a:fillRect/>
          </a:stretch>
        </p:blipFill>
        <p:spPr>
          <a:xfrm>
            <a:off x="1131128" y="4489724"/>
            <a:ext cx="998547" cy="302681"/>
          </a:xfrm>
          <a:prstGeom prst="rect">
            <a:avLst/>
          </a:prstGeom>
        </p:spPr>
      </p:pic>
      <p:grpSp>
        <p:nvGrpSpPr>
          <p:cNvPr id="31" name="Gruppieren 30"/>
          <p:cNvGrpSpPr/>
          <p:nvPr/>
        </p:nvGrpSpPr>
        <p:grpSpPr>
          <a:xfrm>
            <a:off x="795959" y="2465837"/>
            <a:ext cx="463673" cy="364875"/>
            <a:chOff x="795959" y="2670123"/>
            <a:chExt cx="463673" cy="364875"/>
          </a:xfrm>
        </p:grpSpPr>
        <p:sp>
          <p:nvSpPr>
            <p:cNvPr id="67" name="Line 33"/>
            <p:cNvSpPr>
              <a:spLocks noChangeShapeType="1"/>
            </p:cNvSpPr>
            <p:nvPr/>
          </p:nvSpPr>
          <p:spPr bwMode="auto">
            <a:xfrm>
              <a:off x="795959" y="2670123"/>
              <a:ext cx="294654" cy="211352"/>
            </a:xfrm>
            <a:prstGeom prst="line">
              <a:avLst/>
            </a:prstGeom>
            <a:noFill/>
            <a:ln w="158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de-CH" sz="1350"/>
            </a:p>
          </p:txBody>
        </p:sp>
        <p:pic>
          <p:nvPicPr>
            <p:cNvPr id="30" name="Grafik 29"/>
            <p:cNvPicPr>
              <a:picLocks noChangeAspect="1"/>
            </p:cNvPicPr>
            <p:nvPr>
              <p:custDataLst>
                <p:tags r:id="rId3"/>
              </p:custDataLst>
            </p:nvPr>
          </p:nvPicPr>
          <p:blipFill>
            <a:blip r:embed="rId36" cstate="print">
              <a:extLst>
                <a:ext uri="{28A0092B-C50C-407E-A947-70E740481C1C}">
                  <a14:useLocalDpi xmlns:a14="http://schemas.microsoft.com/office/drawing/2010/main" val="0"/>
                </a:ext>
              </a:extLst>
            </a:blip>
            <a:stretch>
              <a:fillRect/>
            </a:stretch>
          </p:blipFill>
          <p:spPr>
            <a:xfrm>
              <a:off x="1123166" y="2870618"/>
              <a:ext cx="136466" cy="164380"/>
            </a:xfrm>
            <a:prstGeom prst="rect">
              <a:avLst/>
            </a:prstGeom>
          </p:spPr>
        </p:pic>
      </p:grpSp>
      <p:cxnSp>
        <p:nvCxnSpPr>
          <p:cNvPr id="24" name="Gerader Verbinder 23"/>
          <p:cNvCxnSpPr>
            <a:stCxn id="68" idx="0"/>
          </p:cNvCxnSpPr>
          <p:nvPr/>
        </p:nvCxnSpPr>
        <p:spPr>
          <a:xfrm flipV="1">
            <a:off x="921137" y="4792405"/>
            <a:ext cx="466474" cy="335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0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CH" dirty="0" smtClean="0"/>
              <a:t>Close to a weighted sum of vectors </a:t>
            </a:r>
            <a:r>
              <a:rPr lang="de-CH" dirty="0">
                <a:sym typeface="Wingdings" panose="05000000000000000000" pitchFamily="2" charset="2"/>
              </a:rPr>
              <a:t> </a:t>
            </a:r>
            <a:r>
              <a:rPr lang="de-CH" dirty="0" smtClean="0">
                <a:sym typeface="Wingdings" panose="05000000000000000000" pitchFamily="2" charset="2"/>
              </a:rPr>
              <a:t>        close to the subspace spanned by </a:t>
            </a:r>
            <a:r>
              <a:rPr lang="de-CH" dirty="0" err="1" smtClean="0">
                <a:sym typeface="Wingdings" panose="05000000000000000000" pitchFamily="2" charset="2"/>
              </a:rPr>
              <a:t>these</a:t>
            </a:r>
            <a:r>
              <a:rPr lang="de-CH" dirty="0" smtClean="0">
                <a:sym typeface="Wingdings" panose="05000000000000000000" pitchFamily="2" charset="2"/>
              </a:rPr>
              <a:t> </a:t>
            </a:r>
            <a:r>
              <a:rPr lang="de-CH" dirty="0" err="1" smtClean="0">
                <a:sym typeface="Wingdings" panose="05000000000000000000" pitchFamily="2" charset="2"/>
              </a:rPr>
              <a:t>vectors</a:t>
            </a:r>
            <a:endParaRPr lang="de-CH" dirty="0" smtClean="0">
              <a:sym typeface="Wingdings" panose="05000000000000000000" pitchFamily="2" charset="2"/>
            </a:endParaRPr>
          </a:p>
          <a:p>
            <a:endParaRPr lang="de-CH" dirty="0">
              <a:sym typeface="Wingdings" panose="05000000000000000000" pitchFamily="2" charset="2"/>
            </a:endParaRPr>
          </a:p>
          <a:p>
            <a:r>
              <a:rPr lang="de-CH" dirty="0" err="1" smtClean="0"/>
              <a:t>We</a:t>
            </a:r>
            <a:r>
              <a:rPr lang="de-CH" dirty="0" smtClean="0"/>
              <a:t> </a:t>
            </a:r>
            <a:r>
              <a:rPr lang="de-CH" dirty="0" err="1" smtClean="0"/>
              <a:t>want</a:t>
            </a:r>
            <a:r>
              <a:rPr lang="de-CH" dirty="0" smtClean="0"/>
              <a:t> </a:t>
            </a:r>
            <a:r>
              <a:rPr lang="de-CH" dirty="0" err="1" smtClean="0"/>
              <a:t>to</a:t>
            </a:r>
            <a:r>
              <a:rPr lang="de-CH" dirty="0" smtClean="0"/>
              <a:t> </a:t>
            </a:r>
            <a:r>
              <a:rPr lang="de-CH" dirty="0" err="1" smtClean="0"/>
              <a:t>minimize</a:t>
            </a:r>
            <a:r>
              <a:rPr lang="de-CH" dirty="0" smtClean="0"/>
              <a:t> </a:t>
            </a:r>
          </a:p>
          <a:p>
            <a:endParaRPr lang="de-CH" dirty="0" smtClean="0"/>
          </a:p>
          <a:p>
            <a:pPr marL="0" indent="0">
              <a:buNone/>
            </a:pPr>
            <a:r>
              <a:rPr lang="de-CH" dirty="0" smtClean="0">
                <a:sym typeface="Wingdings" panose="05000000000000000000" pitchFamily="2" charset="2"/>
              </a:rPr>
              <a:t>   </a:t>
            </a:r>
            <a:endParaRPr lang="de-CH" dirty="0"/>
          </a:p>
          <a:p>
            <a:endParaRPr lang="de-CH" dirty="0"/>
          </a:p>
          <a:p>
            <a:endParaRPr lang="de-CH" dirty="0" smtClean="0"/>
          </a:p>
          <a:p>
            <a:endParaRPr lang="de-CH" dirty="0" smtClean="0"/>
          </a:p>
          <a:p>
            <a:endParaRPr lang="de-CH" dirty="0"/>
          </a:p>
        </p:txBody>
      </p:sp>
      <p:pic>
        <p:nvPicPr>
          <p:cNvPr id="24" name="Grafik 2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50296" y="3799200"/>
            <a:ext cx="5497866" cy="562428"/>
          </a:xfrm>
          <a:prstGeom prst="rect">
            <a:avLst/>
          </a:prstGeom>
        </p:spPr>
      </p:pic>
      <p:sp>
        <p:nvSpPr>
          <p:cNvPr id="2" name="Titel 1"/>
          <p:cNvSpPr>
            <a:spLocks noGrp="1"/>
          </p:cNvSpPr>
          <p:nvPr>
            <p:ph type="title"/>
          </p:nvPr>
        </p:nvSpPr>
        <p:spPr/>
        <p:txBody>
          <a:bodyPr/>
          <a:lstStyle/>
          <a:p>
            <a:r>
              <a:rPr lang="de-CH" dirty="0" err="1" smtClean="0"/>
              <a:t>Extending</a:t>
            </a:r>
            <a:r>
              <a:rPr lang="de-CH" dirty="0" smtClean="0"/>
              <a:t> </a:t>
            </a:r>
            <a:r>
              <a:rPr lang="de-CH" dirty="0" err="1" smtClean="0"/>
              <a:t>the</a:t>
            </a:r>
            <a:r>
              <a:rPr lang="de-CH" dirty="0" smtClean="0"/>
              <a:t> </a:t>
            </a:r>
            <a:r>
              <a:rPr lang="de-CH" dirty="0" err="1" smtClean="0"/>
              <a:t>Reconstruction</a:t>
            </a:r>
            <a:endParaRPr lang="de-CH" dirty="0"/>
          </a:p>
        </p:txBody>
      </p:sp>
      <p:sp>
        <p:nvSpPr>
          <p:cNvPr id="4" name="Foliennummernplatzhalter 3"/>
          <p:cNvSpPr>
            <a:spLocks noGrp="1"/>
          </p:cNvSpPr>
          <p:nvPr>
            <p:ph type="sldNum" sz="quarter" idx="12"/>
          </p:nvPr>
        </p:nvSpPr>
        <p:spPr/>
        <p:txBody>
          <a:bodyPr/>
          <a:lstStyle/>
          <a:p>
            <a:fld id="{50716D51-75F6-42D6-886F-AFF5319F0D60}" type="slidenum">
              <a:rPr lang="de-CH" smtClean="0"/>
              <a:pPr/>
              <a:t>17</a:t>
            </a:fld>
            <a:endParaRPr lang="de-CH" dirty="0"/>
          </a:p>
        </p:txBody>
      </p:sp>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897885" y="1659902"/>
            <a:ext cx="488633" cy="158337"/>
          </a:xfrm>
          <a:prstGeom prst="rect">
            <a:avLst/>
          </a:prstGeom>
        </p:spPr>
      </p:pic>
      <p:grpSp>
        <p:nvGrpSpPr>
          <p:cNvPr id="17" name="Gruppieren 16"/>
          <p:cNvGrpSpPr/>
          <p:nvPr/>
        </p:nvGrpSpPr>
        <p:grpSpPr>
          <a:xfrm>
            <a:off x="3672943" y="4059867"/>
            <a:ext cx="2630428" cy="842901"/>
            <a:chOff x="3466791" y="3469781"/>
            <a:chExt cx="2630428" cy="842901"/>
          </a:xfrm>
        </p:grpSpPr>
        <p:sp>
          <p:nvSpPr>
            <p:cNvPr id="7" name="Textfeld 6"/>
            <p:cNvSpPr txBox="1"/>
            <p:nvPr/>
          </p:nvSpPr>
          <p:spPr>
            <a:xfrm>
              <a:off x="3466791" y="3902692"/>
              <a:ext cx="2630428" cy="409990"/>
            </a:xfrm>
            <a:prstGeom prst="rect">
              <a:avLst/>
            </a:prstGeom>
            <a:noFill/>
          </p:spPr>
          <p:txBody>
            <a:bodyPr wrap="square" rtlCol="0">
              <a:spAutoFit/>
            </a:bodyPr>
            <a:lstStyle/>
            <a:p>
              <a:r>
                <a:rPr lang="de-CH" sz="2000" dirty="0" smtClean="0"/>
                <a:t>Span </a:t>
              </a:r>
              <a:r>
                <a:rPr lang="de-CH" sz="2000" dirty="0" err="1" smtClean="0"/>
                <a:t>of</a:t>
              </a:r>
              <a:r>
                <a:rPr lang="de-CH" sz="2000" dirty="0" smtClean="0"/>
                <a:t> </a:t>
              </a:r>
              <a:r>
                <a:rPr lang="de-CH" sz="2000" dirty="0" err="1" smtClean="0"/>
                <a:t>feature</a:t>
              </a:r>
              <a:r>
                <a:rPr lang="de-CH" sz="2000" dirty="0" smtClean="0"/>
                <a:t> </a:t>
              </a:r>
              <a:r>
                <a:rPr lang="de-CH" sz="2000" dirty="0" err="1" smtClean="0"/>
                <a:t>vectors</a:t>
              </a:r>
              <a:endParaRPr lang="de-CH" sz="2000" dirty="0"/>
            </a:p>
          </p:txBody>
        </p:sp>
        <p:sp>
          <p:nvSpPr>
            <p:cNvPr id="11" name="Rectangle 4"/>
            <p:cNvSpPr/>
            <p:nvPr/>
          </p:nvSpPr>
          <p:spPr>
            <a:xfrm>
              <a:off x="3878877" y="3469781"/>
              <a:ext cx="264976" cy="261367"/>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cxnSp>
          <p:nvCxnSpPr>
            <p:cNvPr id="15" name="Gerader Verbinder 14"/>
            <p:cNvCxnSpPr>
              <a:stCxn id="11" idx="2"/>
            </p:cNvCxnSpPr>
            <p:nvPr/>
          </p:nvCxnSpPr>
          <p:spPr>
            <a:xfrm>
              <a:off x="4011365" y="3731148"/>
              <a:ext cx="311080" cy="2150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useBgFill="1">
        <p:nvSpPr>
          <p:cNvPr id="25" name="Rechteck 24"/>
          <p:cNvSpPr/>
          <p:nvPr/>
        </p:nvSpPr>
        <p:spPr>
          <a:xfrm>
            <a:off x="6099676" y="3585365"/>
            <a:ext cx="1435100" cy="934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30" name="Grafik 2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268227" y="3255248"/>
            <a:ext cx="6672186" cy="2068342"/>
          </a:xfrm>
          <a:prstGeom prst="rect">
            <a:avLst/>
          </a:prstGeom>
        </p:spPr>
      </p:pic>
      <p:sp>
        <p:nvSpPr>
          <p:cNvPr id="32" name="Textfeld 31"/>
          <p:cNvSpPr txBox="1"/>
          <p:nvPr/>
        </p:nvSpPr>
        <p:spPr>
          <a:xfrm>
            <a:off x="586603" y="4681279"/>
            <a:ext cx="1988457" cy="707886"/>
          </a:xfrm>
          <a:prstGeom prst="rect">
            <a:avLst/>
          </a:prstGeom>
          <a:noFill/>
        </p:spPr>
        <p:txBody>
          <a:bodyPr wrap="square" rtlCol="0">
            <a:spAutoFit/>
          </a:bodyPr>
          <a:lstStyle/>
          <a:p>
            <a:r>
              <a:rPr lang="de-CH" sz="2000" dirty="0" smtClean="0"/>
              <a:t>Patch </a:t>
            </a:r>
            <a:r>
              <a:rPr lang="de-CH" sz="2000" dirty="0" err="1" smtClean="0"/>
              <a:t>constraints</a:t>
            </a:r>
            <a:r>
              <a:rPr lang="de-CH" sz="2000" dirty="0" smtClean="0"/>
              <a:t> </a:t>
            </a:r>
            <a:r>
              <a:rPr lang="de-CH" sz="2000" dirty="0" err="1" smtClean="0"/>
              <a:t>for</a:t>
            </a:r>
            <a:r>
              <a:rPr lang="de-CH" sz="2000" dirty="0" smtClean="0"/>
              <a:t> </a:t>
            </a:r>
            <a:r>
              <a:rPr lang="de-CH" sz="2000" dirty="0" err="1" smtClean="0"/>
              <a:t>each</a:t>
            </a:r>
            <a:r>
              <a:rPr lang="de-CH" sz="2000" dirty="0" smtClean="0"/>
              <a:t> </a:t>
            </a:r>
            <a:r>
              <a:rPr lang="de-CH" sz="2000" dirty="0" err="1" smtClean="0"/>
              <a:t>pixel</a:t>
            </a:r>
            <a:endParaRPr lang="de-CH" sz="2000" dirty="0"/>
          </a:p>
        </p:txBody>
      </p:sp>
      <p:sp>
        <p:nvSpPr>
          <p:cNvPr id="34" name="Rectangle 4"/>
          <p:cNvSpPr/>
          <p:nvPr/>
        </p:nvSpPr>
        <p:spPr>
          <a:xfrm>
            <a:off x="1218288" y="3640531"/>
            <a:ext cx="508907" cy="975017"/>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grpSp>
        <p:nvGrpSpPr>
          <p:cNvPr id="9" name="Gruppieren 8"/>
          <p:cNvGrpSpPr/>
          <p:nvPr/>
        </p:nvGrpSpPr>
        <p:grpSpPr>
          <a:xfrm>
            <a:off x="1362691" y="3806820"/>
            <a:ext cx="4396173" cy="944991"/>
            <a:chOff x="1362691" y="3806820"/>
            <a:chExt cx="4396173" cy="944991"/>
          </a:xfrm>
        </p:grpSpPr>
        <p:sp>
          <p:nvSpPr>
            <p:cNvPr id="16" name="Rectangle 4"/>
            <p:cNvSpPr/>
            <p:nvPr/>
          </p:nvSpPr>
          <p:spPr>
            <a:xfrm>
              <a:off x="1856931" y="3806820"/>
              <a:ext cx="1328229" cy="522034"/>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sp>
          <p:nvSpPr>
            <p:cNvPr id="18" name="Rectangle 4"/>
            <p:cNvSpPr/>
            <p:nvPr/>
          </p:nvSpPr>
          <p:spPr>
            <a:xfrm>
              <a:off x="4430635" y="3806820"/>
              <a:ext cx="1328229" cy="522034"/>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sp>
          <p:nvSpPr>
            <p:cNvPr id="8" name="Textfeld 7"/>
            <p:cNvSpPr txBox="1"/>
            <p:nvPr/>
          </p:nvSpPr>
          <p:spPr>
            <a:xfrm>
              <a:off x="1362691" y="4351701"/>
              <a:ext cx="2442092" cy="400110"/>
            </a:xfrm>
            <a:prstGeom prst="rect">
              <a:avLst/>
            </a:prstGeom>
            <a:noFill/>
          </p:spPr>
          <p:txBody>
            <a:bodyPr wrap="square" rtlCol="0">
              <a:spAutoFit/>
            </a:bodyPr>
            <a:lstStyle/>
            <a:p>
              <a:r>
                <a:rPr lang="de-CH" sz="2000" dirty="0" err="1" smtClean="0"/>
                <a:t>Reconstructed</a:t>
              </a:r>
              <a:r>
                <a:rPr lang="de-CH" sz="2000" dirty="0" smtClean="0"/>
                <a:t> </a:t>
              </a:r>
              <a:r>
                <a:rPr lang="de-CH" sz="2000" dirty="0" err="1" smtClean="0"/>
                <a:t>patch</a:t>
              </a:r>
              <a:endParaRPr lang="de-CH" sz="2000" dirty="0"/>
            </a:p>
          </p:txBody>
        </p:sp>
      </p:grpSp>
      <p:grpSp>
        <p:nvGrpSpPr>
          <p:cNvPr id="6" name="Gruppieren 5"/>
          <p:cNvGrpSpPr/>
          <p:nvPr/>
        </p:nvGrpSpPr>
        <p:grpSpPr>
          <a:xfrm>
            <a:off x="3793852" y="4907968"/>
            <a:ext cx="2305824" cy="415622"/>
            <a:chOff x="3625076" y="4942548"/>
            <a:chExt cx="2678295" cy="482759"/>
          </a:xfrm>
        </p:grpSpPr>
        <p:pic>
          <p:nvPicPr>
            <p:cNvPr id="19" name="Grafik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25076" y="4942548"/>
              <a:ext cx="482759" cy="482759"/>
            </a:xfrm>
            <a:prstGeom prst="rect">
              <a:avLst/>
            </a:prstGeom>
          </p:spPr>
        </p:pic>
        <p:pic>
          <p:nvPicPr>
            <p:cNvPr id="20" name="Grafik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73960" y="4942548"/>
              <a:ext cx="482759" cy="482759"/>
            </a:xfrm>
            <a:prstGeom prst="rect">
              <a:avLst/>
            </a:prstGeom>
          </p:spPr>
        </p:pic>
        <p:pic>
          <p:nvPicPr>
            <p:cNvPr id="21" name="Grafik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22844" y="4942548"/>
              <a:ext cx="482759" cy="482759"/>
            </a:xfrm>
            <a:prstGeom prst="rect">
              <a:avLst/>
            </a:prstGeom>
          </p:spPr>
        </p:pic>
        <p:pic>
          <p:nvPicPr>
            <p:cNvPr id="22" name="Grafik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71728" y="4942548"/>
              <a:ext cx="482759" cy="482759"/>
            </a:xfrm>
            <a:prstGeom prst="rect">
              <a:avLst/>
            </a:prstGeom>
          </p:spPr>
        </p:pic>
        <p:pic>
          <p:nvPicPr>
            <p:cNvPr id="23" name="Grafik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20612" y="4942548"/>
              <a:ext cx="482759" cy="482759"/>
            </a:xfrm>
            <a:prstGeom prst="rect">
              <a:avLst/>
            </a:prstGeom>
          </p:spPr>
        </p:pic>
      </p:grpSp>
    </p:spTree>
    <p:extLst>
      <p:ext uri="{BB962C8B-B14F-4D97-AF65-F5344CB8AC3E}">
        <p14:creationId xmlns:p14="http://schemas.microsoft.com/office/powerpoint/2010/main" val="1810965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grpId="0" nodeType="clickEffect">
                                  <p:stCondLst>
                                    <p:cond delay="0"/>
                                  </p:stCondLst>
                                  <p:childTnLst>
                                    <p:animEffect transition="out" filter="wipe(left)">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4"/>
                                        </p:tgtEl>
                                      </p:cBhvr>
                                    </p:animEffect>
                                    <p:set>
                                      <p:cBhvr>
                                        <p:cTn id="33" dur="1" fill="hold">
                                          <p:stCondLst>
                                            <p:cond delay="499"/>
                                          </p:stCondLst>
                                        </p:cTn>
                                        <p:tgtEl>
                                          <p:spTgt spid="2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5" grpId="0" animBg="1"/>
      <p:bldP spid="32" grpId="0"/>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CH" dirty="0" smtClean="0"/>
              <a:t>Linear </a:t>
            </a:r>
            <a:r>
              <a:rPr lang="de-CH" dirty="0" err="1" smtClean="0"/>
              <a:t>algebra</a:t>
            </a:r>
            <a:r>
              <a:rPr lang="de-CH" dirty="0" smtClean="0"/>
              <a:t> </a:t>
            </a:r>
            <a:r>
              <a:rPr lang="de-CH" dirty="0" err="1" smtClean="0"/>
              <a:t>formulation</a:t>
            </a:r>
            <a:r>
              <a:rPr lang="de-CH" dirty="0" smtClean="0"/>
              <a:t>:</a:t>
            </a:r>
          </a:p>
          <a:p>
            <a:endParaRPr lang="de-CH" dirty="0"/>
          </a:p>
          <a:p>
            <a:pPr marL="0" indent="0">
              <a:buNone/>
            </a:pPr>
            <a:endParaRPr lang="de-CH" dirty="0" smtClean="0"/>
          </a:p>
          <a:p>
            <a:endParaRPr lang="de-CH" sz="800" dirty="0" smtClean="0"/>
          </a:p>
          <a:p>
            <a:r>
              <a:rPr lang="de-CH" dirty="0" smtClean="0"/>
              <a:t>Patch </a:t>
            </a:r>
            <a:r>
              <a:rPr lang="de-CH" dirty="0" err="1" smtClean="0"/>
              <a:t>constraints</a:t>
            </a:r>
            <a:r>
              <a:rPr lang="de-CH" dirty="0" smtClean="0"/>
              <a:t> </a:t>
            </a:r>
            <a:r>
              <a:rPr lang="de-CH" dirty="0" err="1" smtClean="0"/>
              <a:t>for</a:t>
            </a:r>
            <a:r>
              <a:rPr lang="de-CH" dirty="0" smtClean="0"/>
              <a:t> </a:t>
            </a:r>
            <a:r>
              <a:rPr lang="de-CH" dirty="0" err="1" smtClean="0"/>
              <a:t>each</a:t>
            </a:r>
            <a:r>
              <a:rPr lang="de-CH" dirty="0" smtClean="0"/>
              <a:t> </a:t>
            </a:r>
            <a:r>
              <a:rPr lang="de-CH" dirty="0" err="1" smtClean="0"/>
              <a:t>pixel</a:t>
            </a:r>
            <a:r>
              <a:rPr lang="de-CH" dirty="0" smtClean="0"/>
              <a:t> </a:t>
            </a:r>
            <a:r>
              <a:rPr lang="de-CH" dirty="0" err="1" smtClean="0"/>
              <a:t>stacked</a:t>
            </a:r>
            <a:r>
              <a:rPr lang="de-CH" dirty="0" smtClean="0"/>
              <a:t> </a:t>
            </a:r>
            <a:r>
              <a:rPr lang="de-CH" dirty="0" err="1" smtClean="0"/>
              <a:t>up</a:t>
            </a:r>
            <a:r>
              <a:rPr lang="de-CH" dirty="0" smtClean="0"/>
              <a:t> </a:t>
            </a:r>
            <a:endParaRPr lang="de-CH" dirty="0" smtClean="0">
              <a:sym typeface="Wingdings" panose="05000000000000000000" pitchFamily="2" charset="2"/>
            </a:endParaRPr>
          </a:p>
          <a:p>
            <a:endParaRPr lang="de-CH" dirty="0">
              <a:sym typeface="Wingdings" panose="05000000000000000000" pitchFamily="2" charset="2"/>
            </a:endParaRPr>
          </a:p>
          <a:p>
            <a:endParaRPr lang="de-CH" dirty="0" smtClean="0"/>
          </a:p>
          <a:p>
            <a:pPr marL="0" indent="0">
              <a:buNone/>
            </a:pPr>
            <a:endParaRPr lang="de-CH" dirty="0"/>
          </a:p>
          <a:p>
            <a:endParaRPr lang="de-CH" dirty="0"/>
          </a:p>
          <a:p>
            <a:endParaRPr lang="de-CH" dirty="0" smtClean="0"/>
          </a:p>
          <a:p>
            <a:endParaRPr lang="de-CH" dirty="0" smtClean="0"/>
          </a:p>
          <a:p>
            <a:endParaRPr lang="de-CH" dirty="0"/>
          </a:p>
        </p:txBody>
      </p:sp>
      <p:sp>
        <p:nvSpPr>
          <p:cNvPr id="2" name="Titel 1"/>
          <p:cNvSpPr>
            <a:spLocks noGrp="1"/>
          </p:cNvSpPr>
          <p:nvPr>
            <p:ph type="title"/>
          </p:nvPr>
        </p:nvSpPr>
        <p:spPr/>
        <p:txBody>
          <a:bodyPr/>
          <a:lstStyle/>
          <a:p>
            <a:r>
              <a:rPr lang="en-US" dirty="0" smtClean="0"/>
              <a:t>Feature constraint</a:t>
            </a:r>
            <a:endParaRPr lang="de-CH" dirty="0"/>
          </a:p>
        </p:txBody>
      </p:sp>
      <p:sp>
        <p:nvSpPr>
          <p:cNvPr id="4" name="Foliennummernplatzhalter 3"/>
          <p:cNvSpPr>
            <a:spLocks noGrp="1"/>
          </p:cNvSpPr>
          <p:nvPr>
            <p:ph type="sldNum" sz="quarter" idx="12"/>
          </p:nvPr>
        </p:nvSpPr>
        <p:spPr/>
        <p:txBody>
          <a:bodyPr/>
          <a:lstStyle/>
          <a:p>
            <a:fld id="{50716D51-75F6-42D6-886F-AFF5319F0D60}" type="slidenum">
              <a:rPr lang="de-CH" smtClean="0"/>
              <a:pPr/>
              <a:t>18</a:t>
            </a:fld>
            <a:endParaRPr lang="de-CH" dirty="0"/>
          </a:p>
        </p:txBody>
      </p:sp>
      <p:pic>
        <p:nvPicPr>
          <p:cNvPr id="5" name="Grafik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11905" y="2390736"/>
            <a:ext cx="7185148" cy="1027760"/>
          </a:xfrm>
          <a:prstGeom prst="rect">
            <a:avLst/>
          </a:prstGeom>
        </p:spPr>
      </p:pic>
      <p:pic>
        <p:nvPicPr>
          <p:cNvPr id="8" name="Grafik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116910" y="4226179"/>
            <a:ext cx="1320083" cy="1881785"/>
          </a:xfrm>
          <a:prstGeom prst="rect">
            <a:avLst/>
          </a:prstGeom>
        </p:spPr>
      </p:pic>
      <p:sp useBgFill="1">
        <p:nvSpPr>
          <p:cNvPr id="35" name="Rechteck 34"/>
          <p:cNvSpPr/>
          <p:nvPr/>
        </p:nvSpPr>
        <p:spPr>
          <a:xfrm>
            <a:off x="1115616" y="2876550"/>
            <a:ext cx="1440160" cy="594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36" name="Rechteck 35"/>
          <p:cNvSpPr/>
          <p:nvPr/>
        </p:nvSpPr>
        <p:spPr>
          <a:xfrm>
            <a:off x="2683101" y="2894792"/>
            <a:ext cx="243182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37" name="Rechteck 36"/>
          <p:cNvSpPr/>
          <p:nvPr/>
        </p:nvSpPr>
        <p:spPr>
          <a:xfrm>
            <a:off x="5314950" y="2288772"/>
            <a:ext cx="3009428" cy="750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170881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6"/>
                                        </p:tgtEl>
                                      </p:cBhvr>
                                    </p:animEffect>
                                    <p:set>
                                      <p:cBhvr>
                                        <p:cTn id="12" dur="1" fill="hold">
                                          <p:stCondLst>
                                            <p:cond delay="499"/>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37"/>
                                        </p:tgtEl>
                                      </p:cBhvr>
                                    </p:animEffect>
                                    <p:set>
                                      <p:cBhvr>
                                        <p:cTn id="17" dur="1" fill="hold">
                                          <p:stCondLst>
                                            <p:cond delay="499"/>
                                          </p:stCondLst>
                                        </p:cTn>
                                        <p:tgtEl>
                                          <p:spTgt spid="3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5" grpId="0" uiExpand="1" animBg="1"/>
      <p:bldP spid="36" grpId="0" uiExpand="1" animBg="1"/>
      <p:bldP spid="37" grpId="0" uiExpand="1"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CH" dirty="0" smtClean="0"/>
              <a:t>Linear </a:t>
            </a:r>
            <a:r>
              <a:rPr lang="de-CH" dirty="0" err="1" smtClean="0"/>
              <a:t>algebra</a:t>
            </a:r>
            <a:r>
              <a:rPr lang="de-CH" dirty="0" smtClean="0"/>
              <a:t> </a:t>
            </a:r>
            <a:r>
              <a:rPr lang="de-CH" dirty="0" err="1" smtClean="0"/>
              <a:t>formulation</a:t>
            </a:r>
            <a:r>
              <a:rPr lang="de-CH" dirty="0" smtClean="0"/>
              <a:t>:</a:t>
            </a:r>
          </a:p>
          <a:p>
            <a:endParaRPr lang="de-CH" dirty="0"/>
          </a:p>
          <a:p>
            <a:pPr marL="0" indent="0">
              <a:buNone/>
            </a:pPr>
            <a:endParaRPr lang="de-CH" dirty="0" smtClean="0"/>
          </a:p>
          <a:p>
            <a:endParaRPr lang="de-CH" sz="800" dirty="0" smtClean="0"/>
          </a:p>
          <a:p>
            <a:r>
              <a:rPr lang="de-CH" dirty="0" smtClean="0"/>
              <a:t>Patch </a:t>
            </a:r>
            <a:r>
              <a:rPr lang="de-CH" dirty="0" err="1" smtClean="0"/>
              <a:t>constraints</a:t>
            </a:r>
            <a:r>
              <a:rPr lang="de-CH" dirty="0" smtClean="0"/>
              <a:t> </a:t>
            </a:r>
            <a:r>
              <a:rPr lang="de-CH" dirty="0" err="1" smtClean="0"/>
              <a:t>for</a:t>
            </a:r>
            <a:r>
              <a:rPr lang="de-CH" dirty="0" smtClean="0"/>
              <a:t> </a:t>
            </a:r>
            <a:r>
              <a:rPr lang="de-CH" dirty="0" err="1" smtClean="0"/>
              <a:t>each</a:t>
            </a:r>
            <a:r>
              <a:rPr lang="de-CH" dirty="0" smtClean="0"/>
              <a:t> </a:t>
            </a:r>
            <a:r>
              <a:rPr lang="de-CH" dirty="0" err="1" smtClean="0"/>
              <a:t>pixel</a:t>
            </a:r>
            <a:r>
              <a:rPr lang="de-CH" dirty="0" smtClean="0"/>
              <a:t> </a:t>
            </a:r>
            <a:r>
              <a:rPr lang="de-CH" dirty="0" err="1" smtClean="0"/>
              <a:t>stacked</a:t>
            </a:r>
            <a:r>
              <a:rPr lang="de-CH" dirty="0" smtClean="0"/>
              <a:t> </a:t>
            </a:r>
            <a:r>
              <a:rPr lang="de-CH" dirty="0" err="1" smtClean="0"/>
              <a:t>up</a:t>
            </a:r>
            <a:r>
              <a:rPr lang="de-CH" dirty="0" smtClean="0"/>
              <a:t> </a:t>
            </a:r>
            <a:endParaRPr lang="de-CH" dirty="0" smtClean="0">
              <a:sym typeface="Wingdings" panose="05000000000000000000" pitchFamily="2" charset="2"/>
            </a:endParaRPr>
          </a:p>
          <a:p>
            <a:endParaRPr lang="de-CH" dirty="0">
              <a:sym typeface="Wingdings" panose="05000000000000000000" pitchFamily="2" charset="2"/>
            </a:endParaRPr>
          </a:p>
          <a:p>
            <a:endParaRPr lang="de-CH" dirty="0" smtClean="0"/>
          </a:p>
          <a:p>
            <a:pPr marL="0" indent="0">
              <a:buNone/>
            </a:pPr>
            <a:endParaRPr lang="de-CH" dirty="0"/>
          </a:p>
          <a:p>
            <a:endParaRPr lang="de-CH" dirty="0"/>
          </a:p>
          <a:p>
            <a:endParaRPr lang="de-CH" dirty="0" smtClean="0"/>
          </a:p>
          <a:p>
            <a:endParaRPr lang="de-CH" dirty="0" smtClean="0"/>
          </a:p>
          <a:p>
            <a:endParaRPr lang="de-CH" dirty="0"/>
          </a:p>
        </p:txBody>
      </p:sp>
      <p:sp>
        <p:nvSpPr>
          <p:cNvPr id="2" name="Titel 1"/>
          <p:cNvSpPr>
            <a:spLocks noGrp="1"/>
          </p:cNvSpPr>
          <p:nvPr>
            <p:ph type="title"/>
          </p:nvPr>
        </p:nvSpPr>
        <p:spPr/>
        <p:txBody>
          <a:bodyPr/>
          <a:lstStyle/>
          <a:p>
            <a:r>
              <a:rPr lang="en-US" dirty="0" smtClean="0"/>
              <a:t>Feature constraint</a:t>
            </a:r>
            <a:endParaRPr lang="de-CH" dirty="0"/>
          </a:p>
        </p:txBody>
      </p:sp>
      <p:sp>
        <p:nvSpPr>
          <p:cNvPr id="4" name="Foliennummernplatzhalter 3"/>
          <p:cNvSpPr>
            <a:spLocks noGrp="1"/>
          </p:cNvSpPr>
          <p:nvPr>
            <p:ph type="sldNum" sz="quarter" idx="12"/>
          </p:nvPr>
        </p:nvSpPr>
        <p:spPr/>
        <p:txBody>
          <a:bodyPr/>
          <a:lstStyle/>
          <a:p>
            <a:fld id="{50716D51-75F6-42D6-886F-AFF5319F0D60}" type="slidenum">
              <a:rPr lang="de-CH" smtClean="0"/>
              <a:pPr/>
              <a:t>19</a:t>
            </a:fld>
            <a:endParaRPr lang="de-CH" dirty="0"/>
          </a:p>
        </p:txBody>
      </p:sp>
      <p:pic>
        <p:nvPicPr>
          <p:cNvPr id="5" name="Grafik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11905" y="2390736"/>
            <a:ext cx="7185148" cy="1027760"/>
          </a:xfrm>
          <a:prstGeom prst="rect">
            <a:avLst/>
          </a:prstGeom>
        </p:spPr>
      </p:pic>
      <p:pic>
        <p:nvPicPr>
          <p:cNvPr id="6" name="Grafik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116909" y="4226179"/>
            <a:ext cx="2910182" cy="1888452"/>
          </a:xfrm>
          <a:prstGeom prst="rect">
            <a:avLst/>
          </a:prstGeom>
        </p:spPr>
      </p:pic>
      <p:sp useBgFill="1">
        <p:nvSpPr>
          <p:cNvPr id="35" name="Rechteck 34"/>
          <p:cNvSpPr/>
          <p:nvPr/>
        </p:nvSpPr>
        <p:spPr>
          <a:xfrm>
            <a:off x="1115616" y="2876550"/>
            <a:ext cx="1440160" cy="5943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36" name="Rechteck 35"/>
          <p:cNvSpPr/>
          <p:nvPr/>
        </p:nvSpPr>
        <p:spPr>
          <a:xfrm>
            <a:off x="2683101" y="2894792"/>
            <a:ext cx="243182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37" name="Rechteck 36"/>
          <p:cNvSpPr/>
          <p:nvPr/>
        </p:nvSpPr>
        <p:spPr>
          <a:xfrm>
            <a:off x="5314950" y="2288772"/>
            <a:ext cx="3009428" cy="750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401895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6"/>
                                        </p:tgtEl>
                                      </p:cBhvr>
                                    </p:animEffect>
                                    <p:set>
                                      <p:cBhvr>
                                        <p:cTn id="12" dur="1" fill="hold">
                                          <p:stCondLst>
                                            <p:cond delay="499"/>
                                          </p:stCondLst>
                                        </p:cTn>
                                        <p:tgtEl>
                                          <p:spTgt spid="3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37"/>
                                        </p:tgtEl>
                                      </p:cBhvr>
                                    </p:animEffect>
                                    <p:set>
                                      <p:cBhvr>
                                        <p:cTn id="17" dur="1" fill="hold">
                                          <p:stCondLst>
                                            <p:cond delay="499"/>
                                          </p:stCondLst>
                                        </p:cTn>
                                        <p:tgtEl>
                                          <p:spTgt spid="3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animBg="1"/>
      <p:bldP spid="36"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Motivation</a:t>
            </a:r>
            <a:endParaRPr lang="de-CH" dirty="0"/>
          </a:p>
        </p:txBody>
      </p:sp>
      <p:pic>
        <p:nvPicPr>
          <p:cNvPr id="4" name="img_video">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755577" y="1339492"/>
            <a:ext cx="7564438" cy="4260414"/>
          </a:xfrm>
        </p:spPr>
      </p:pic>
      <p:sp>
        <p:nvSpPr>
          <p:cNvPr id="5" name="Rectangle 4"/>
          <p:cNvSpPr/>
          <p:nvPr/>
        </p:nvSpPr>
        <p:spPr>
          <a:xfrm rot="10800000">
            <a:off x="-6733255" y="5610097"/>
            <a:ext cx="7516252" cy="313502"/>
          </a:xfrm>
          <a:prstGeom prst="rect">
            <a:avLst/>
          </a:prstGeom>
          <a:solidFill>
            <a:srgbClr val="578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sp>
        <p:nvSpPr>
          <p:cNvPr id="6" name="Rectangle 5"/>
          <p:cNvSpPr/>
          <p:nvPr/>
        </p:nvSpPr>
        <p:spPr>
          <a:xfrm>
            <a:off x="762935" y="5622623"/>
            <a:ext cx="7546848" cy="31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sp>
        <p:nvSpPr>
          <p:cNvPr id="8" name="TextBox 7"/>
          <p:cNvSpPr txBox="1"/>
          <p:nvPr/>
        </p:nvSpPr>
        <p:spPr>
          <a:xfrm>
            <a:off x="6043810" y="5887939"/>
            <a:ext cx="760439" cy="334471"/>
          </a:xfrm>
          <a:prstGeom prst="rect">
            <a:avLst/>
          </a:prstGeom>
          <a:noFill/>
        </p:spPr>
        <p:txBody>
          <a:bodyPr wrap="square" rtlCol="0">
            <a:spAutoFit/>
          </a:bodyPr>
          <a:lstStyle/>
          <a:p>
            <a:r>
              <a:rPr lang="de-CH" sz="1500" dirty="0"/>
              <a:t>45min</a:t>
            </a:r>
          </a:p>
        </p:txBody>
      </p:sp>
      <p:sp>
        <p:nvSpPr>
          <p:cNvPr id="9" name="TextBox 8"/>
          <p:cNvSpPr txBox="1"/>
          <p:nvPr/>
        </p:nvSpPr>
        <p:spPr>
          <a:xfrm>
            <a:off x="4283969" y="5887939"/>
            <a:ext cx="760439" cy="334471"/>
          </a:xfrm>
          <a:prstGeom prst="rect">
            <a:avLst/>
          </a:prstGeom>
          <a:noFill/>
        </p:spPr>
        <p:txBody>
          <a:bodyPr wrap="square" rtlCol="0">
            <a:spAutoFit/>
          </a:bodyPr>
          <a:lstStyle/>
          <a:p>
            <a:r>
              <a:rPr lang="de-CH" sz="1500" dirty="0"/>
              <a:t>30min</a:t>
            </a:r>
          </a:p>
        </p:txBody>
      </p:sp>
      <p:sp>
        <p:nvSpPr>
          <p:cNvPr id="10" name="TextBox 9"/>
          <p:cNvSpPr txBox="1"/>
          <p:nvPr/>
        </p:nvSpPr>
        <p:spPr>
          <a:xfrm>
            <a:off x="2299394" y="5887939"/>
            <a:ext cx="760439" cy="334471"/>
          </a:xfrm>
          <a:prstGeom prst="rect">
            <a:avLst/>
          </a:prstGeom>
          <a:noFill/>
        </p:spPr>
        <p:txBody>
          <a:bodyPr wrap="square" rtlCol="0">
            <a:spAutoFit/>
          </a:bodyPr>
          <a:lstStyle/>
          <a:p>
            <a:r>
              <a:rPr lang="de-CH" sz="1500" dirty="0"/>
              <a:t>15min</a:t>
            </a:r>
          </a:p>
        </p:txBody>
      </p:sp>
      <p:sp>
        <p:nvSpPr>
          <p:cNvPr id="11" name="TextBox 10"/>
          <p:cNvSpPr txBox="1"/>
          <p:nvPr/>
        </p:nvSpPr>
        <p:spPr>
          <a:xfrm>
            <a:off x="7959624" y="5887939"/>
            <a:ext cx="428800" cy="334471"/>
          </a:xfrm>
          <a:prstGeom prst="rect">
            <a:avLst/>
          </a:prstGeom>
          <a:noFill/>
        </p:spPr>
        <p:txBody>
          <a:bodyPr wrap="square" rtlCol="0">
            <a:spAutoFit/>
          </a:bodyPr>
          <a:lstStyle/>
          <a:p>
            <a:r>
              <a:rPr lang="de-CH" sz="1500" dirty="0"/>
              <a:t>1h</a:t>
            </a:r>
          </a:p>
        </p:txBody>
      </p:sp>
      <p:sp useBgFill="1">
        <p:nvSpPr>
          <p:cNvPr id="12" name="Rectangle 11"/>
          <p:cNvSpPr/>
          <p:nvPr/>
        </p:nvSpPr>
        <p:spPr>
          <a:xfrm>
            <a:off x="-1" y="1315432"/>
            <a:ext cx="759175" cy="4814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sp>
        <p:nvSpPr>
          <p:cNvPr id="3" name="Rechteck 2"/>
          <p:cNvSpPr/>
          <p:nvPr/>
        </p:nvSpPr>
        <p:spPr>
          <a:xfrm>
            <a:off x="5425623" y="1420060"/>
            <a:ext cx="2822384" cy="651455"/>
          </a:xfrm>
          <a:prstGeom prst="rect">
            <a:avLst/>
          </a:prstGeom>
          <a:solidFill>
            <a:srgbClr val="000000">
              <a:alpha val="38824"/>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500" b="1" dirty="0"/>
              <a:t> </a:t>
            </a:r>
            <a:r>
              <a:rPr lang="de-CH" sz="2000" b="1" dirty="0"/>
              <a:t>error / 2 = </a:t>
            </a:r>
            <a:r>
              <a:rPr lang="de-CH" sz="2000" b="1" dirty="0" smtClean="0"/>
              <a:t>time * </a:t>
            </a:r>
            <a:r>
              <a:rPr lang="de-CH" sz="2000" b="1" dirty="0"/>
              <a:t>4</a:t>
            </a:r>
            <a:endParaRPr lang="en-US" sz="2000" b="1" dirty="0"/>
          </a:p>
        </p:txBody>
      </p:sp>
      <p:sp>
        <p:nvSpPr>
          <p:cNvPr id="7" name="Foliennummernplatzhalter 6"/>
          <p:cNvSpPr>
            <a:spLocks noGrp="1"/>
          </p:cNvSpPr>
          <p:nvPr>
            <p:ph type="sldNum" sz="quarter" idx="12"/>
          </p:nvPr>
        </p:nvSpPr>
        <p:spPr/>
        <p:txBody>
          <a:bodyPr/>
          <a:lstStyle/>
          <a:p>
            <a:fld id="{DD45DB90-B548-462E-8B3F-E835E3BE85F1}" type="slidenum">
              <a:rPr lang="en-US" smtClean="0"/>
              <a:t>2</a:t>
            </a:fld>
            <a:endParaRPr lang="en-US" dirty="0"/>
          </a:p>
        </p:txBody>
      </p:sp>
    </p:spTree>
    <p:custDataLst>
      <p:tags r:id="rId1"/>
    </p:custDataLst>
    <p:extLst>
      <p:ext uri="{BB962C8B-B14F-4D97-AF65-F5344CB8AC3E}">
        <p14:creationId xmlns:p14="http://schemas.microsoft.com/office/powerpoint/2010/main" val="1340717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0" fill="hold"/>
                                        <p:tgtEl>
                                          <p:spTgt spid="4"/>
                                        </p:tgtEl>
                                      </p:cBhvr>
                                    </p:cmd>
                                  </p:childTnLst>
                                </p:cTn>
                              </p:par>
                              <p:par>
                                <p:cTn id="7" presetID="42" presetClass="path" presetSubtype="0" fill="hold" grpId="0" nodeType="withEffect">
                                  <p:stCondLst>
                                    <p:cond delay="0"/>
                                  </p:stCondLst>
                                  <p:childTnLst>
                                    <p:animMotion origin="layout" path="M -2.77778E-6 -7.40741E-7 L 0.82205 0.00301 " pathEditMode="relative" rAng="0" ptsTypes="AA">
                                      <p:cBhvr>
                                        <p:cTn id="8" dur="25600" fill="hold"/>
                                        <p:tgtEl>
                                          <p:spTgt spid="5"/>
                                        </p:tgtEl>
                                        <p:attrNameLst>
                                          <p:attrName>ppt_x</p:attrName>
                                          <p:attrName>ppt_y</p:attrName>
                                        </p:attrNameLst>
                                      </p:cBhvr>
                                      <p:rCtr x="41094" y="139"/>
                                    </p:animMotion>
                                  </p:childTnLst>
                                </p:cTn>
                              </p:par>
                              <p:par>
                                <p:cTn id="9" presetID="10" presetClass="entr" presetSubtype="0" fill="hold" grpId="0" nodeType="withEffect">
                                  <p:stCondLst>
                                    <p:cond delay="10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childTnLst>
        </p:cTn>
      </p:par>
    </p:tnLst>
    <p:bldLst>
      <p:bldP spid="5" grpId="0" animBg="1"/>
      <p:bldP spid="3" grpId="0" animBg="1"/>
    </p:bld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reconstruction</a:t>
            </a:r>
            <a:endParaRPr lang="de-CH" dirty="0"/>
          </a:p>
        </p:txBody>
      </p:sp>
      <p:sp>
        <p:nvSpPr>
          <p:cNvPr id="3" name="Content Placeholder 2"/>
          <p:cNvSpPr>
            <a:spLocks noGrp="1"/>
          </p:cNvSpPr>
          <p:nvPr>
            <p:ph idx="1"/>
          </p:nvPr>
        </p:nvSpPr>
        <p:spPr/>
        <p:txBody>
          <a:bodyPr>
            <a:normAutofit/>
          </a:bodyPr>
          <a:lstStyle/>
          <a:p>
            <a:endParaRPr lang="en-US" dirty="0" smtClean="0"/>
          </a:p>
          <a:p>
            <a:endParaRPr lang="de-CH" dirty="0"/>
          </a:p>
          <a:p>
            <a:endParaRPr lang="en-US" dirty="0" smtClean="0"/>
          </a:p>
          <a:p>
            <a:endParaRPr lang="en-US" dirty="0" smtClean="0"/>
          </a:p>
          <a:p>
            <a:endParaRPr lang="en-US" dirty="0" smtClean="0"/>
          </a:p>
          <a:p>
            <a:pPr marL="0" indent="0">
              <a:buNone/>
            </a:pPr>
            <a:r>
              <a:rPr lang="de-CH" dirty="0" smtClean="0"/>
              <a:t> </a:t>
            </a:r>
            <a:r>
              <a:rPr lang="de-CH" dirty="0" smtClean="0">
                <a:sym typeface="Wingdings" panose="05000000000000000000" pitchFamily="2" charset="2"/>
              </a:rPr>
              <a:t> </a:t>
            </a:r>
            <a:r>
              <a:rPr lang="de-CH" dirty="0" smtClean="0"/>
              <a:t>Still linear </a:t>
            </a:r>
            <a:r>
              <a:rPr lang="de-CH" dirty="0" err="1" smtClean="0"/>
              <a:t>system</a:t>
            </a:r>
            <a:r>
              <a:rPr lang="de-CH" dirty="0" smtClean="0"/>
              <a:t> </a:t>
            </a:r>
            <a:r>
              <a:rPr lang="de-CH" dirty="0" err="1" smtClean="0"/>
              <a:t>of</a:t>
            </a:r>
            <a:r>
              <a:rPr lang="de-CH" dirty="0" smtClean="0"/>
              <a:t> </a:t>
            </a:r>
            <a:r>
              <a:rPr lang="de-CH" dirty="0" err="1" smtClean="0"/>
              <a:t>equations</a:t>
            </a:r>
            <a:r>
              <a:rPr lang="de-CH" dirty="0" smtClean="0"/>
              <a:t/>
            </a:r>
            <a:br>
              <a:rPr lang="de-CH" dirty="0" smtClean="0"/>
            </a:br>
            <a:endParaRPr lang="de-CH" dirty="0" smtClean="0"/>
          </a:p>
        </p:txBody>
      </p:sp>
      <p:sp>
        <p:nvSpPr>
          <p:cNvPr id="4" name="Slide Number Placeholder 3"/>
          <p:cNvSpPr>
            <a:spLocks noGrp="1"/>
          </p:cNvSpPr>
          <p:nvPr>
            <p:ph type="sldNum" sz="quarter" idx="12"/>
          </p:nvPr>
        </p:nvSpPr>
        <p:spPr/>
        <p:txBody>
          <a:bodyPr/>
          <a:lstStyle/>
          <a:p>
            <a:fld id="{50716D51-75F6-42D6-886F-AFF5319F0D60}" type="slidenum">
              <a:rPr lang="de-CH" smtClean="0"/>
              <a:pPr/>
              <a:t>20</a:t>
            </a:fld>
            <a:endParaRPr lang="de-CH" dirty="0"/>
          </a:p>
        </p:txBody>
      </p:sp>
      <p:pic>
        <p:nvPicPr>
          <p:cNvPr id="7" name="Grafik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71083" y="2383643"/>
            <a:ext cx="7424796" cy="723114"/>
          </a:xfrm>
          <a:prstGeom prst="rect">
            <a:avLst/>
          </a:prstGeom>
          <a:noFill/>
          <a:ln>
            <a:noFill/>
          </a:ln>
        </p:spPr>
      </p:pic>
      <p:sp>
        <p:nvSpPr>
          <p:cNvPr id="6" name="Rectangle 4"/>
          <p:cNvSpPr/>
          <p:nvPr/>
        </p:nvSpPr>
        <p:spPr>
          <a:xfrm>
            <a:off x="7199554" y="2504869"/>
            <a:ext cx="240777" cy="487680"/>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sp>
        <p:nvSpPr>
          <p:cNvPr id="8" name="TextBox 6"/>
          <p:cNvSpPr txBox="1"/>
          <p:nvPr/>
        </p:nvSpPr>
        <p:spPr>
          <a:xfrm>
            <a:off x="2158783" y="3202066"/>
            <a:ext cx="1602811" cy="400110"/>
          </a:xfrm>
          <a:prstGeom prst="rect">
            <a:avLst/>
          </a:prstGeom>
          <a:noFill/>
        </p:spPr>
        <p:txBody>
          <a:bodyPr wrap="none" rtlCol="0">
            <a:spAutoFit/>
          </a:bodyPr>
          <a:lstStyle/>
          <a:p>
            <a:r>
              <a:rPr lang="de-CH" sz="2000" dirty="0"/>
              <a:t>Image fidelity</a:t>
            </a:r>
          </a:p>
        </p:txBody>
      </p:sp>
      <p:sp>
        <p:nvSpPr>
          <p:cNvPr id="9" name="TextBox 26"/>
          <p:cNvSpPr txBox="1"/>
          <p:nvPr/>
        </p:nvSpPr>
        <p:spPr>
          <a:xfrm>
            <a:off x="4430682" y="3202066"/>
            <a:ext cx="1874616" cy="400110"/>
          </a:xfrm>
          <a:prstGeom prst="rect">
            <a:avLst/>
          </a:prstGeom>
          <a:noFill/>
        </p:spPr>
        <p:txBody>
          <a:bodyPr wrap="none" rtlCol="0">
            <a:spAutoFit/>
          </a:bodyPr>
          <a:lstStyle/>
          <a:p>
            <a:r>
              <a:rPr lang="de-CH" sz="2000" dirty="0"/>
              <a:t>Gradient fidelity</a:t>
            </a:r>
          </a:p>
        </p:txBody>
      </p:sp>
      <p:sp>
        <p:nvSpPr>
          <p:cNvPr id="11" name="TextBox 26"/>
          <p:cNvSpPr txBox="1"/>
          <p:nvPr/>
        </p:nvSpPr>
        <p:spPr>
          <a:xfrm>
            <a:off x="6633537" y="3202066"/>
            <a:ext cx="1965987" cy="400110"/>
          </a:xfrm>
          <a:prstGeom prst="rect">
            <a:avLst/>
          </a:prstGeom>
          <a:noFill/>
        </p:spPr>
        <p:txBody>
          <a:bodyPr wrap="none" rtlCol="0">
            <a:spAutoFit/>
          </a:bodyPr>
          <a:lstStyle/>
          <a:p>
            <a:r>
              <a:rPr lang="de-CH" sz="2000" dirty="0" smtClean="0"/>
              <a:t>Patch </a:t>
            </a:r>
            <a:r>
              <a:rPr lang="de-CH" sz="2000" dirty="0" err="1" smtClean="0"/>
              <a:t>constraints</a:t>
            </a:r>
            <a:endParaRPr lang="de-CH" sz="2000" dirty="0"/>
          </a:p>
        </p:txBody>
      </p:sp>
      <p:sp>
        <p:nvSpPr>
          <p:cNvPr id="10" name="Rectangle 4"/>
          <p:cNvSpPr/>
          <p:nvPr/>
        </p:nvSpPr>
        <p:spPr>
          <a:xfrm>
            <a:off x="6644947" y="3183724"/>
            <a:ext cx="1954577" cy="436793"/>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spTree>
    <p:extLst>
      <p:ext uri="{BB962C8B-B14F-4D97-AF65-F5344CB8AC3E}">
        <p14:creationId xmlns:p14="http://schemas.microsoft.com/office/powerpoint/2010/main" val="300307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uppieren 32"/>
          <p:cNvGrpSpPr/>
          <p:nvPr/>
        </p:nvGrpSpPr>
        <p:grpSpPr>
          <a:xfrm>
            <a:off x="4633861" y="3843275"/>
            <a:ext cx="3538538" cy="1335505"/>
            <a:chOff x="4633861" y="3843275"/>
            <a:chExt cx="3538538" cy="1335505"/>
          </a:xfrm>
        </p:grpSpPr>
        <p:cxnSp>
          <p:nvCxnSpPr>
            <p:cNvPr id="65" name="Gerader Verbinder 64"/>
            <p:cNvCxnSpPr/>
            <p:nvPr/>
          </p:nvCxnSpPr>
          <p:spPr>
            <a:xfrm>
              <a:off x="8077148" y="3843275"/>
              <a:ext cx="95251" cy="1333965"/>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flipH="1">
              <a:off x="5991225" y="3843275"/>
              <a:ext cx="613696" cy="793412"/>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H="1">
              <a:off x="4633861" y="4636687"/>
              <a:ext cx="1357360" cy="542093"/>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de-CH" dirty="0" smtClean="0"/>
              <a:t>Problems</a:t>
            </a:r>
            <a:endParaRPr lang="de-CH" dirty="0"/>
          </a:p>
        </p:txBody>
      </p:sp>
      <p:sp>
        <p:nvSpPr>
          <p:cNvPr id="4" name="Slide Number Placeholder 3"/>
          <p:cNvSpPr>
            <a:spLocks noGrp="1"/>
          </p:cNvSpPr>
          <p:nvPr>
            <p:ph type="sldNum" sz="quarter" idx="12"/>
          </p:nvPr>
        </p:nvSpPr>
        <p:spPr/>
        <p:txBody>
          <a:bodyPr/>
          <a:lstStyle/>
          <a:p>
            <a:fld id="{50716D51-75F6-42D6-886F-AFF5319F0D60}" type="slidenum">
              <a:rPr lang="de-CH" smtClean="0"/>
              <a:pPr/>
              <a:t>21</a:t>
            </a:fld>
            <a:endParaRPr lang="de-CH"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4585" y="2371055"/>
            <a:ext cx="2743200" cy="2743200"/>
          </a:xfrm>
        </p:spPr>
      </p:pic>
      <p:sp>
        <p:nvSpPr>
          <p:cNvPr id="19" name="red rect"/>
          <p:cNvSpPr/>
          <p:nvPr/>
        </p:nvSpPr>
        <p:spPr>
          <a:xfrm>
            <a:off x="3027948" y="2671452"/>
            <a:ext cx="147641" cy="147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 name="green rect"/>
          <p:cNvSpPr/>
          <p:nvPr/>
        </p:nvSpPr>
        <p:spPr>
          <a:xfrm>
            <a:off x="2514549" y="3783136"/>
            <a:ext cx="147641" cy="147641"/>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nvGrpSpPr>
          <p:cNvPr id="48" name="Group 1"/>
          <p:cNvGrpSpPr/>
          <p:nvPr/>
        </p:nvGrpSpPr>
        <p:grpSpPr>
          <a:xfrm>
            <a:off x="4633862" y="2371055"/>
            <a:ext cx="3538538" cy="3297784"/>
            <a:chOff x="5837235" y="2296318"/>
            <a:chExt cx="4718051" cy="4397040"/>
          </a:xfrm>
        </p:grpSpPr>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234" y="2296318"/>
              <a:ext cx="1962969" cy="1962969"/>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317" y="2296318"/>
              <a:ext cx="1962969" cy="1962969"/>
            </a:xfrm>
            <a:prstGeom prst="rect">
              <a:avLst/>
            </a:prstGeom>
          </p:spPr>
        </p:pic>
        <p:grpSp>
          <p:nvGrpSpPr>
            <p:cNvPr id="46" name="Group 45"/>
            <p:cNvGrpSpPr/>
            <p:nvPr/>
          </p:nvGrpSpPr>
          <p:grpSpPr>
            <a:xfrm>
              <a:off x="5837235" y="6039955"/>
              <a:ext cx="4718051" cy="653403"/>
              <a:chOff x="5837235" y="6041413"/>
              <a:chExt cx="4718051" cy="653403"/>
            </a:xfrm>
          </p:grpSpPr>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7235" y="6042580"/>
                <a:ext cx="652236" cy="652235"/>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4871" y="6042580"/>
                <a:ext cx="652236" cy="652236"/>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2506" y="6041413"/>
                <a:ext cx="652236" cy="652236"/>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0142" y="6041413"/>
                <a:ext cx="652236" cy="652236"/>
              </a:xfrm>
              <a:prstGeom prst="rect">
                <a:avLst/>
              </a:prstGeom>
            </p:spPr>
          </p:pic>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47778" y="6041413"/>
                <a:ext cx="652236" cy="652236"/>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25414" y="6041413"/>
                <a:ext cx="652236" cy="652236"/>
              </a:xfrm>
              <a:prstGeom prst="rect">
                <a:avLst/>
              </a:prstGeom>
            </p:spPr>
          </p:pic>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03050" y="6041413"/>
                <a:ext cx="652236" cy="652236"/>
              </a:xfrm>
              <a:prstGeom prst="rect">
                <a:avLst/>
              </a:prstGeom>
            </p:spPr>
          </p:pic>
        </p:grpSp>
      </p:grpSp>
      <p:grpSp>
        <p:nvGrpSpPr>
          <p:cNvPr id="49" name="Group 2"/>
          <p:cNvGrpSpPr/>
          <p:nvPr/>
        </p:nvGrpSpPr>
        <p:grpSpPr>
          <a:xfrm>
            <a:off x="4633861" y="2371055"/>
            <a:ext cx="3538538" cy="3297783"/>
            <a:chOff x="5837235" y="2296318"/>
            <a:chExt cx="4718051" cy="4397035"/>
          </a:xfrm>
        </p:grpSpPr>
        <p:pic>
          <p:nvPicPr>
            <p:cNvPr id="51" name="Picture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64234" y="2296318"/>
              <a:ext cx="1962969" cy="1962969"/>
            </a:xfrm>
            <a:prstGeom prst="rect">
              <a:avLst/>
            </a:prstGeom>
          </p:spPr>
        </p:pic>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65317" y="2296318"/>
              <a:ext cx="1962969" cy="1962969"/>
            </a:xfrm>
            <a:prstGeom prst="rect">
              <a:avLst/>
            </a:prstGeom>
          </p:spPr>
        </p:pic>
        <p:grpSp>
          <p:nvGrpSpPr>
            <p:cNvPr id="54" name="Group 53"/>
            <p:cNvGrpSpPr/>
            <p:nvPr/>
          </p:nvGrpSpPr>
          <p:grpSpPr>
            <a:xfrm>
              <a:off x="5837235" y="6039946"/>
              <a:ext cx="4718051" cy="653407"/>
              <a:chOff x="5837235" y="6041404"/>
              <a:chExt cx="4718051" cy="653407"/>
            </a:xfrm>
          </p:grpSpPr>
          <p:pic>
            <p:nvPicPr>
              <p:cNvPr id="56" name="Picture 5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7235" y="6042571"/>
                <a:ext cx="652236" cy="652232"/>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4871" y="6042572"/>
                <a:ext cx="652236" cy="652239"/>
              </a:xfrm>
              <a:prstGeom prst="rect">
                <a:avLst/>
              </a:prstGeom>
            </p:spPr>
          </p:pic>
          <p:pic>
            <p:nvPicPr>
              <p:cNvPr id="58" name="Picture 5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92506" y="6041404"/>
                <a:ext cx="652236" cy="652235"/>
              </a:xfrm>
              <a:prstGeom prst="rect">
                <a:avLst/>
              </a:prstGeom>
            </p:spPr>
          </p:pic>
          <p:pic>
            <p:nvPicPr>
              <p:cNvPr id="59" name="Picture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70142" y="6041405"/>
                <a:ext cx="652236" cy="652240"/>
              </a:xfrm>
              <a:prstGeom prst="rect">
                <a:avLst/>
              </a:prstGeom>
            </p:spPr>
          </p:pic>
          <p:pic>
            <p:nvPicPr>
              <p:cNvPr id="60" name="Picture 5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47778" y="6041405"/>
                <a:ext cx="652236" cy="652240"/>
              </a:xfrm>
              <a:prstGeom prst="rect">
                <a:avLst/>
              </a:prstGeom>
            </p:spPr>
          </p:pic>
          <p:pic>
            <p:nvPicPr>
              <p:cNvPr id="61" name="Picture 6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225414" y="6041405"/>
                <a:ext cx="652236" cy="652240"/>
              </a:xfrm>
              <a:prstGeom prst="rect">
                <a:avLst/>
              </a:prstGeom>
            </p:spPr>
          </p:pic>
          <p:pic>
            <p:nvPicPr>
              <p:cNvPr id="62" name="Picture 6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03050" y="6041405"/>
                <a:ext cx="652236" cy="652240"/>
              </a:xfrm>
              <a:prstGeom prst="rect">
                <a:avLst/>
              </a:prstGeom>
            </p:spPr>
          </p:pic>
        </p:grpSp>
      </p:grpSp>
      <p:sp>
        <p:nvSpPr>
          <p:cNvPr id="35" name="TextBox 34"/>
          <p:cNvSpPr txBox="1"/>
          <p:nvPr/>
        </p:nvSpPr>
        <p:spPr>
          <a:xfrm>
            <a:off x="1124596" y="5204359"/>
            <a:ext cx="2263180" cy="400110"/>
          </a:xfrm>
          <a:prstGeom prst="rect">
            <a:avLst/>
          </a:prstGeom>
          <a:noFill/>
        </p:spPr>
        <p:txBody>
          <a:bodyPr wrap="square" rtlCol="0">
            <a:spAutoFit/>
          </a:bodyPr>
          <a:lstStyle/>
          <a:p>
            <a:pPr algn="ctr"/>
            <a:r>
              <a:rPr lang="de-CH" sz="2000" dirty="0"/>
              <a:t>Converged image</a:t>
            </a:r>
          </a:p>
        </p:txBody>
      </p:sp>
      <p:grpSp>
        <p:nvGrpSpPr>
          <p:cNvPr id="3" name="texts right side"/>
          <p:cNvGrpSpPr/>
          <p:nvPr/>
        </p:nvGrpSpPr>
        <p:grpSpPr>
          <a:xfrm>
            <a:off x="4729110" y="3928801"/>
            <a:ext cx="3348038" cy="2244093"/>
            <a:chOff x="5964233" y="4373313"/>
            <a:chExt cx="4464051" cy="2992124"/>
          </a:xfrm>
        </p:grpSpPr>
        <p:sp>
          <p:nvSpPr>
            <p:cNvPr id="37" name="TextBox 36"/>
            <p:cNvSpPr txBox="1"/>
            <p:nvPr/>
          </p:nvSpPr>
          <p:spPr>
            <a:xfrm>
              <a:off x="5964233" y="4373313"/>
              <a:ext cx="1962969" cy="943848"/>
            </a:xfrm>
            <a:prstGeom prst="rect">
              <a:avLst/>
            </a:prstGeom>
            <a:noFill/>
          </p:spPr>
          <p:txBody>
            <a:bodyPr wrap="square" rtlCol="0">
              <a:spAutoFit/>
            </a:bodyPr>
            <a:lstStyle/>
            <a:p>
              <a:pPr algn="ctr"/>
              <a:r>
                <a:rPr lang="de-CH" sz="2000" dirty="0"/>
                <a:t>Converged image</a:t>
              </a:r>
            </a:p>
          </p:txBody>
        </p:sp>
        <p:sp>
          <p:nvSpPr>
            <p:cNvPr id="44" name="TextBox 43"/>
            <p:cNvSpPr txBox="1"/>
            <p:nvPr/>
          </p:nvSpPr>
          <p:spPr>
            <a:xfrm>
              <a:off x="8465315" y="4375948"/>
              <a:ext cx="1962969" cy="1354217"/>
            </a:xfrm>
            <a:prstGeom prst="rect">
              <a:avLst/>
            </a:prstGeom>
            <a:noFill/>
          </p:spPr>
          <p:txBody>
            <a:bodyPr wrap="square" rtlCol="0">
              <a:spAutoFit/>
            </a:bodyPr>
            <a:lstStyle/>
            <a:p>
              <a:pPr algn="ctr"/>
              <a:r>
                <a:rPr lang="de-CH" sz="2000" dirty="0"/>
                <a:t>Projection onto feature subspace</a:t>
              </a:r>
            </a:p>
          </p:txBody>
        </p:sp>
        <p:sp>
          <p:nvSpPr>
            <p:cNvPr id="47" name="TextBox 46"/>
            <p:cNvSpPr txBox="1"/>
            <p:nvPr/>
          </p:nvSpPr>
          <p:spPr>
            <a:xfrm>
              <a:off x="6733949" y="6831957"/>
              <a:ext cx="3143702" cy="533480"/>
            </a:xfrm>
            <a:prstGeom prst="rect">
              <a:avLst/>
            </a:prstGeom>
            <a:noFill/>
          </p:spPr>
          <p:txBody>
            <a:bodyPr wrap="square" rtlCol="0">
              <a:spAutoFit/>
            </a:bodyPr>
            <a:lstStyle/>
            <a:p>
              <a:pPr algn="ctr"/>
              <a:r>
                <a:rPr lang="de-CH" sz="2000" dirty="0"/>
                <a:t>Local feature vectors</a:t>
              </a:r>
            </a:p>
          </p:txBody>
        </p:sp>
      </p:grpSp>
      <p:sp>
        <p:nvSpPr>
          <p:cNvPr id="55" name="green rect"/>
          <p:cNvSpPr/>
          <p:nvPr/>
        </p:nvSpPr>
        <p:spPr>
          <a:xfrm>
            <a:off x="4729109" y="2371048"/>
            <a:ext cx="1472228" cy="147223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63" name="green rect"/>
          <p:cNvSpPr/>
          <p:nvPr/>
        </p:nvSpPr>
        <p:spPr>
          <a:xfrm>
            <a:off x="4729108" y="2371042"/>
            <a:ext cx="1472228" cy="14722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nvGrpSpPr>
          <p:cNvPr id="45" name="Gruppieren 44"/>
          <p:cNvGrpSpPr/>
          <p:nvPr/>
        </p:nvGrpSpPr>
        <p:grpSpPr>
          <a:xfrm>
            <a:off x="4300133" y="2916578"/>
            <a:ext cx="4272368" cy="463209"/>
            <a:chOff x="594284" y="2684496"/>
            <a:chExt cx="6489652" cy="506163"/>
          </a:xfrm>
        </p:grpSpPr>
        <p:sp>
          <p:nvSpPr>
            <p:cNvPr id="50" name="Abgerundetes Rechteck 49"/>
            <p:cNvSpPr/>
            <p:nvPr/>
          </p:nvSpPr>
          <p:spPr>
            <a:xfrm>
              <a:off x="594284" y="2707517"/>
              <a:ext cx="6489652" cy="483142"/>
            </a:xfrm>
            <a:prstGeom prst="roundRect">
              <a:avLst>
                <a:gd name="adj" fmla="val 10053"/>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3" name="Textfeld 52"/>
            <p:cNvSpPr txBox="1"/>
            <p:nvPr/>
          </p:nvSpPr>
          <p:spPr>
            <a:xfrm>
              <a:off x="752556" y="2684496"/>
              <a:ext cx="6211710" cy="504477"/>
            </a:xfrm>
            <a:prstGeom prst="rect">
              <a:avLst/>
            </a:prstGeom>
            <a:noFill/>
            <a:ln cap="flat">
              <a:noFill/>
            </a:ln>
          </p:spPr>
          <p:txBody>
            <a:bodyPr wrap="none" rtlCol="0">
              <a:spAutoFit/>
            </a:bodyPr>
            <a:lstStyle/>
            <a:p>
              <a:pPr algn="ctr"/>
              <a:r>
                <a:rPr lang="de-CH" sz="2400" b="1" dirty="0" err="1" smtClean="0"/>
                <a:t>Reconstruction</a:t>
              </a:r>
              <a:r>
                <a:rPr lang="de-CH" sz="2400" b="1" dirty="0" smtClean="0"/>
                <a:t> not </a:t>
              </a:r>
              <a:r>
                <a:rPr lang="de-CH" sz="2400" b="1" dirty="0" err="1" smtClean="0"/>
                <a:t>consistent</a:t>
              </a:r>
              <a:r>
                <a:rPr lang="de-CH" sz="2400" b="1" dirty="0" smtClean="0"/>
                <a:t>!</a:t>
              </a:r>
              <a:endParaRPr lang="en-US" sz="2400" b="1" dirty="0"/>
            </a:p>
          </p:txBody>
        </p:sp>
      </p:grpSp>
    </p:spTree>
    <p:extLst>
      <p:ext uri="{BB962C8B-B14F-4D97-AF65-F5344CB8AC3E}">
        <p14:creationId xmlns:p14="http://schemas.microsoft.com/office/powerpoint/2010/main" val="1340613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5"/>
                                        </p:tgtEl>
                                      </p:cBhvr>
                                    </p:animEffect>
                                    <p:set>
                                      <p:cBhvr>
                                        <p:cTn id="29" dur="1" fill="hold">
                                          <p:stCondLst>
                                            <p:cond delay="499"/>
                                          </p:stCondLst>
                                        </p:cTn>
                                        <p:tgtEl>
                                          <p:spTgt spid="55"/>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1" grpId="1" animBg="1"/>
      <p:bldP spid="55" grpId="0" animBg="1"/>
      <p:bldP spid="55" grpId="1"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pieren 32"/>
          <p:cNvGrpSpPr/>
          <p:nvPr/>
        </p:nvGrpSpPr>
        <p:grpSpPr>
          <a:xfrm>
            <a:off x="4633861" y="3376349"/>
            <a:ext cx="3538538" cy="1335505"/>
            <a:chOff x="4633861" y="3843275"/>
            <a:chExt cx="3538538" cy="1335505"/>
          </a:xfrm>
        </p:grpSpPr>
        <p:cxnSp>
          <p:nvCxnSpPr>
            <p:cNvPr id="65" name="Gerader Verbinder 64"/>
            <p:cNvCxnSpPr/>
            <p:nvPr/>
          </p:nvCxnSpPr>
          <p:spPr>
            <a:xfrm>
              <a:off x="8077148" y="3843275"/>
              <a:ext cx="95251" cy="1333965"/>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flipH="1">
              <a:off x="5991225" y="3843275"/>
              <a:ext cx="613696" cy="793412"/>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flipH="1">
              <a:off x="4633861" y="4636687"/>
              <a:ext cx="1357360" cy="542093"/>
            </a:xfrm>
            <a:prstGeom prst="line">
              <a:avLst/>
            </a:prstGeom>
            <a:ln w="1270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de-CH" dirty="0" smtClean="0"/>
              <a:t>Problems</a:t>
            </a:r>
            <a:endParaRPr lang="de-CH" dirty="0"/>
          </a:p>
        </p:txBody>
      </p:sp>
      <p:sp>
        <p:nvSpPr>
          <p:cNvPr id="4" name="Slide Number Placeholder 3"/>
          <p:cNvSpPr>
            <a:spLocks noGrp="1"/>
          </p:cNvSpPr>
          <p:nvPr>
            <p:ph type="sldNum" sz="quarter" idx="12"/>
          </p:nvPr>
        </p:nvSpPr>
        <p:spPr/>
        <p:txBody>
          <a:bodyPr/>
          <a:lstStyle/>
          <a:p>
            <a:fld id="{50716D51-75F6-42D6-886F-AFF5319F0D60}" type="slidenum">
              <a:rPr lang="de-CH" smtClean="0"/>
              <a:pPr/>
              <a:t>22</a:t>
            </a:fld>
            <a:endParaRPr lang="de-CH"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4585" y="1904129"/>
            <a:ext cx="2743200" cy="2743200"/>
          </a:xfrm>
        </p:spPr>
      </p:pic>
      <p:sp>
        <p:nvSpPr>
          <p:cNvPr id="19" name="red rect"/>
          <p:cNvSpPr/>
          <p:nvPr/>
        </p:nvSpPr>
        <p:spPr>
          <a:xfrm>
            <a:off x="966316" y="2424252"/>
            <a:ext cx="147641" cy="147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 name="green rect"/>
          <p:cNvSpPr/>
          <p:nvPr/>
        </p:nvSpPr>
        <p:spPr>
          <a:xfrm>
            <a:off x="3369436" y="4293166"/>
            <a:ext cx="147641" cy="147641"/>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nvGrpSpPr>
          <p:cNvPr id="48" name="Group 1"/>
          <p:cNvGrpSpPr/>
          <p:nvPr/>
        </p:nvGrpSpPr>
        <p:grpSpPr>
          <a:xfrm>
            <a:off x="4633862" y="1904130"/>
            <a:ext cx="3538538" cy="3297782"/>
            <a:chOff x="5837235" y="2296319"/>
            <a:chExt cx="4718051" cy="4397038"/>
          </a:xfrm>
        </p:grpSpPr>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234" y="2296319"/>
              <a:ext cx="1962969" cy="1962967"/>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5317" y="2296319"/>
              <a:ext cx="1962969" cy="1962967"/>
            </a:xfrm>
            <a:prstGeom prst="rect">
              <a:avLst/>
            </a:prstGeom>
          </p:spPr>
        </p:pic>
        <p:grpSp>
          <p:nvGrpSpPr>
            <p:cNvPr id="46" name="Group 45"/>
            <p:cNvGrpSpPr/>
            <p:nvPr/>
          </p:nvGrpSpPr>
          <p:grpSpPr>
            <a:xfrm>
              <a:off x="5837235" y="6039955"/>
              <a:ext cx="4718051" cy="653402"/>
              <a:chOff x="5837235" y="6041413"/>
              <a:chExt cx="4718051" cy="653402"/>
            </a:xfrm>
          </p:grpSpPr>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7235" y="6042580"/>
                <a:ext cx="652236" cy="652235"/>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4871" y="6042580"/>
                <a:ext cx="652236" cy="652235"/>
              </a:xfrm>
              <a:prstGeom prst="rect">
                <a:avLst/>
              </a:prstGeom>
            </p:spPr>
          </p:pic>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92506" y="6041413"/>
                <a:ext cx="652236" cy="652235"/>
              </a:xfrm>
              <a:prstGeom prst="rect">
                <a:avLst/>
              </a:prstGeom>
            </p:spPr>
          </p:pic>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70142" y="6041413"/>
                <a:ext cx="652236" cy="652235"/>
              </a:xfrm>
              <a:prstGeom prst="rect">
                <a:avLst/>
              </a:prstGeom>
            </p:spPr>
          </p:pic>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7778" y="6041413"/>
                <a:ext cx="652236" cy="652235"/>
              </a:xfrm>
              <a:prstGeom prst="rect">
                <a:avLst/>
              </a:prstGeom>
            </p:spPr>
          </p:pic>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25414" y="6041413"/>
                <a:ext cx="652236" cy="652235"/>
              </a:xfrm>
              <a:prstGeom prst="rect">
                <a:avLst/>
              </a:prstGeom>
            </p:spPr>
          </p:pic>
          <p:pic>
            <p:nvPicPr>
              <p:cNvPr id="43" name="Picture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03050" y="6041413"/>
                <a:ext cx="652236" cy="652235"/>
              </a:xfrm>
              <a:prstGeom prst="rect">
                <a:avLst/>
              </a:prstGeom>
            </p:spPr>
          </p:pic>
        </p:grpSp>
      </p:grpSp>
      <p:grpSp>
        <p:nvGrpSpPr>
          <p:cNvPr id="49" name="Group 2"/>
          <p:cNvGrpSpPr/>
          <p:nvPr/>
        </p:nvGrpSpPr>
        <p:grpSpPr>
          <a:xfrm>
            <a:off x="4633861" y="1904130"/>
            <a:ext cx="3538537" cy="3297780"/>
            <a:chOff x="5837236" y="2296319"/>
            <a:chExt cx="4718050" cy="4397031"/>
          </a:xfrm>
        </p:grpSpPr>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64234" y="2296319"/>
              <a:ext cx="1962969" cy="1962965"/>
            </a:xfrm>
            <a:prstGeom prst="rect">
              <a:avLst/>
            </a:prstGeom>
          </p:spPr>
        </p:pic>
        <p:pic>
          <p:nvPicPr>
            <p:cNvPr id="52" name="Picture 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65317" y="2296319"/>
              <a:ext cx="1962969" cy="1962965"/>
            </a:xfrm>
            <a:prstGeom prst="rect">
              <a:avLst/>
            </a:prstGeom>
          </p:spPr>
        </p:pic>
        <p:grpSp>
          <p:nvGrpSpPr>
            <p:cNvPr id="54" name="Group 53"/>
            <p:cNvGrpSpPr/>
            <p:nvPr/>
          </p:nvGrpSpPr>
          <p:grpSpPr>
            <a:xfrm>
              <a:off x="5837236" y="6039946"/>
              <a:ext cx="4718050" cy="653404"/>
              <a:chOff x="5837236" y="6041404"/>
              <a:chExt cx="4718050" cy="653404"/>
            </a:xfrm>
          </p:grpSpPr>
          <p:pic>
            <p:nvPicPr>
              <p:cNvPr id="56" name="Picture 5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37236" y="6042571"/>
                <a:ext cx="652233" cy="652232"/>
              </a:xfrm>
              <a:prstGeom prst="rect">
                <a:avLst/>
              </a:prstGeom>
            </p:spPr>
          </p:pic>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14871" y="6042573"/>
                <a:ext cx="652236" cy="652235"/>
              </a:xfrm>
              <a:prstGeom prst="rect">
                <a:avLst/>
              </a:prstGeom>
            </p:spPr>
          </p:pic>
          <p:pic>
            <p:nvPicPr>
              <p:cNvPr id="58" name="Picture 5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192506" y="6041404"/>
                <a:ext cx="652236" cy="652235"/>
              </a:xfrm>
              <a:prstGeom prst="rect">
                <a:avLst/>
              </a:prstGeom>
            </p:spPr>
          </p:pic>
          <p:pic>
            <p:nvPicPr>
              <p:cNvPr id="59" name="Picture 5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70142" y="6041408"/>
                <a:ext cx="652236" cy="652235"/>
              </a:xfrm>
              <a:prstGeom prst="rect">
                <a:avLst/>
              </a:prstGeom>
            </p:spPr>
          </p:pic>
          <p:pic>
            <p:nvPicPr>
              <p:cNvPr id="60" name="Picture 5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47778" y="6041408"/>
                <a:ext cx="652236" cy="652235"/>
              </a:xfrm>
              <a:prstGeom prst="rect">
                <a:avLst/>
              </a:prstGeom>
            </p:spPr>
          </p:pic>
          <p:pic>
            <p:nvPicPr>
              <p:cNvPr id="61" name="Picture 6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225414" y="6041408"/>
                <a:ext cx="652236" cy="652235"/>
              </a:xfrm>
              <a:prstGeom prst="rect">
                <a:avLst/>
              </a:prstGeom>
            </p:spPr>
          </p:pic>
          <p:pic>
            <p:nvPicPr>
              <p:cNvPr id="62" name="Picture 6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903050" y="6041408"/>
                <a:ext cx="652236" cy="652235"/>
              </a:xfrm>
              <a:prstGeom prst="rect">
                <a:avLst/>
              </a:prstGeom>
            </p:spPr>
          </p:pic>
        </p:grpSp>
      </p:grpSp>
      <p:sp>
        <p:nvSpPr>
          <p:cNvPr id="35" name="TextBox 34"/>
          <p:cNvSpPr txBox="1"/>
          <p:nvPr/>
        </p:nvSpPr>
        <p:spPr>
          <a:xfrm>
            <a:off x="1124596" y="4737433"/>
            <a:ext cx="2263180" cy="400110"/>
          </a:xfrm>
          <a:prstGeom prst="rect">
            <a:avLst/>
          </a:prstGeom>
          <a:noFill/>
        </p:spPr>
        <p:txBody>
          <a:bodyPr wrap="square" rtlCol="0">
            <a:spAutoFit/>
          </a:bodyPr>
          <a:lstStyle/>
          <a:p>
            <a:pPr algn="ctr"/>
            <a:r>
              <a:rPr lang="de-CH" sz="2000" dirty="0"/>
              <a:t>Converged image</a:t>
            </a:r>
          </a:p>
        </p:txBody>
      </p:sp>
      <p:grpSp>
        <p:nvGrpSpPr>
          <p:cNvPr id="3" name="texts right side"/>
          <p:cNvGrpSpPr/>
          <p:nvPr/>
        </p:nvGrpSpPr>
        <p:grpSpPr>
          <a:xfrm>
            <a:off x="4729110" y="3461875"/>
            <a:ext cx="3348038" cy="2244093"/>
            <a:chOff x="5964233" y="4373313"/>
            <a:chExt cx="4464051" cy="2992124"/>
          </a:xfrm>
        </p:grpSpPr>
        <p:sp>
          <p:nvSpPr>
            <p:cNvPr id="37" name="TextBox 36"/>
            <p:cNvSpPr txBox="1"/>
            <p:nvPr/>
          </p:nvSpPr>
          <p:spPr>
            <a:xfrm>
              <a:off x="5964233" y="4373313"/>
              <a:ext cx="1962969" cy="943848"/>
            </a:xfrm>
            <a:prstGeom prst="rect">
              <a:avLst/>
            </a:prstGeom>
            <a:noFill/>
          </p:spPr>
          <p:txBody>
            <a:bodyPr wrap="square" rtlCol="0">
              <a:spAutoFit/>
            </a:bodyPr>
            <a:lstStyle/>
            <a:p>
              <a:pPr algn="ctr"/>
              <a:r>
                <a:rPr lang="de-CH" sz="2000" dirty="0"/>
                <a:t>Converged image</a:t>
              </a:r>
            </a:p>
          </p:txBody>
        </p:sp>
        <p:sp>
          <p:nvSpPr>
            <p:cNvPr id="44" name="TextBox 43"/>
            <p:cNvSpPr txBox="1"/>
            <p:nvPr/>
          </p:nvSpPr>
          <p:spPr>
            <a:xfrm>
              <a:off x="8465315" y="4375948"/>
              <a:ext cx="1962969" cy="1354217"/>
            </a:xfrm>
            <a:prstGeom prst="rect">
              <a:avLst/>
            </a:prstGeom>
            <a:noFill/>
          </p:spPr>
          <p:txBody>
            <a:bodyPr wrap="square" rtlCol="0">
              <a:spAutoFit/>
            </a:bodyPr>
            <a:lstStyle/>
            <a:p>
              <a:pPr algn="ctr"/>
              <a:r>
                <a:rPr lang="de-CH" sz="2000" dirty="0"/>
                <a:t>Projection onto feature subspace</a:t>
              </a:r>
            </a:p>
          </p:txBody>
        </p:sp>
        <p:sp>
          <p:nvSpPr>
            <p:cNvPr id="47" name="TextBox 46"/>
            <p:cNvSpPr txBox="1"/>
            <p:nvPr/>
          </p:nvSpPr>
          <p:spPr>
            <a:xfrm>
              <a:off x="6733949" y="6831957"/>
              <a:ext cx="3143702" cy="533480"/>
            </a:xfrm>
            <a:prstGeom prst="rect">
              <a:avLst/>
            </a:prstGeom>
            <a:noFill/>
          </p:spPr>
          <p:txBody>
            <a:bodyPr wrap="square" rtlCol="0">
              <a:spAutoFit/>
            </a:bodyPr>
            <a:lstStyle/>
            <a:p>
              <a:pPr algn="ctr"/>
              <a:r>
                <a:rPr lang="de-CH" sz="2000" dirty="0"/>
                <a:t>Local feature vectors</a:t>
              </a:r>
            </a:p>
          </p:txBody>
        </p:sp>
      </p:grpSp>
      <p:sp>
        <p:nvSpPr>
          <p:cNvPr id="55" name="green rect"/>
          <p:cNvSpPr/>
          <p:nvPr/>
        </p:nvSpPr>
        <p:spPr>
          <a:xfrm>
            <a:off x="4729109" y="1904122"/>
            <a:ext cx="1472228" cy="147223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63" name="green rect"/>
          <p:cNvSpPr/>
          <p:nvPr/>
        </p:nvSpPr>
        <p:spPr>
          <a:xfrm>
            <a:off x="4729108" y="1904116"/>
            <a:ext cx="1472228" cy="14722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nvGrpSpPr>
          <p:cNvPr id="45" name="Gruppieren 44"/>
          <p:cNvGrpSpPr/>
          <p:nvPr/>
        </p:nvGrpSpPr>
        <p:grpSpPr>
          <a:xfrm>
            <a:off x="4300133" y="2449652"/>
            <a:ext cx="4272368" cy="463209"/>
            <a:chOff x="594284" y="2684496"/>
            <a:chExt cx="6489652" cy="506163"/>
          </a:xfrm>
        </p:grpSpPr>
        <p:sp>
          <p:nvSpPr>
            <p:cNvPr id="50" name="Abgerundetes Rechteck 49"/>
            <p:cNvSpPr/>
            <p:nvPr/>
          </p:nvSpPr>
          <p:spPr>
            <a:xfrm>
              <a:off x="594284" y="2707517"/>
              <a:ext cx="6489652" cy="483142"/>
            </a:xfrm>
            <a:prstGeom prst="roundRect">
              <a:avLst>
                <a:gd name="adj" fmla="val 10053"/>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3" name="Textfeld 52"/>
            <p:cNvSpPr txBox="1"/>
            <p:nvPr/>
          </p:nvSpPr>
          <p:spPr>
            <a:xfrm>
              <a:off x="752556" y="2684496"/>
              <a:ext cx="6211710" cy="504477"/>
            </a:xfrm>
            <a:prstGeom prst="rect">
              <a:avLst/>
            </a:prstGeom>
            <a:noFill/>
            <a:ln cap="flat">
              <a:noFill/>
            </a:ln>
          </p:spPr>
          <p:txBody>
            <a:bodyPr wrap="none" rtlCol="0">
              <a:spAutoFit/>
            </a:bodyPr>
            <a:lstStyle/>
            <a:p>
              <a:pPr algn="ctr"/>
              <a:r>
                <a:rPr lang="de-CH" sz="2400" b="1" dirty="0" err="1" smtClean="0"/>
                <a:t>Reconstruction</a:t>
              </a:r>
              <a:r>
                <a:rPr lang="de-CH" sz="2400" b="1" dirty="0" smtClean="0"/>
                <a:t> not </a:t>
              </a:r>
              <a:r>
                <a:rPr lang="de-CH" sz="2400" b="1" dirty="0" err="1" smtClean="0"/>
                <a:t>consistent</a:t>
              </a:r>
              <a:r>
                <a:rPr lang="de-CH" sz="2400" b="1" dirty="0" smtClean="0"/>
                <a:t>!</a:t>
              </a:r>
              <a:endParaRPr lang="en-US" sz="2400" b="1" dirty="0"/>
            </a:p>
          </p:txBody>
        </p:sp>
      </p:grpSp>
    </p:spTree>
    <p:extLst>
      <p:ext uri="{BB962C8B-B14F-4D97-AF65-F5344CB8AC3E}">
        <p14:creationId xmlns:p14="http://schemas.microsoft.com/office/powerpoint/2010/main" val="175924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8"/>
                                        </p:tgtEl>
                                      </p:cBhvr>
                                    </p:animEffect>
                                    <p:set>
                                      <p:cBhvr>
                                        <p:cTn id="26" dur="1" fill="hold">
                                          <p:stCondLst>
                                            <p:cond delay="499"/>
                                          </p:stCondLst>
                                        </p:cTn>
                                        <p:tgtEl>
                                          <p:spTgt spid="4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5"/>
                                        </p:tgtEl>
                                      </p:cBhvr>
                                    </p:animEffect>
                                    <p:set>
                                      <p:cBhvr>
                                        <p:cTn id="29" dur="1" fill="hold">
                                          <p:stCondLst>
                                            <p:cond delay="499"/>
                                          </p:stCondLst>
                                        </p:cTn>
                                        <p:tgtEl>
                                          <p:spTgt spid="55"/>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10" presetClass="exit" presetSubtype="0" fill="hold" grpId="1"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1" grpId="1" animBg="1"/>
      <p:bldP spid="55" grpId="0" animBg="1"/>
      <p:bldP spid="55" grpId="1"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628650" y="1623352"/>
            <a:ext cx="7886700" cy="3938835"/>
          </a:xfrm>
        </p:spPr>
        <p:txBody>
          <a:bodyPr>
            <a:normAutofit fontScale="92500" lnSpcReduction="10000"/>
          </a:bodyPr>
          <a:lstStyle/>
          <a:p>
            <a:r>
              <a:rPr lang="de-CH" b="1" dirty="0" err="1" smtClean="0">
                <a:sym typeface="Wingdings" panose="05000000000000000000" pitchFamily="2" charset="2"/>
              </a:rPr>
              <a:t>Constraint</a:t>
            </a:r>
            <a:r>
              <a:rPr lang="de-CH" b="1" dirty="0" smtClean="0">
                <a:sym typeface="Wingdings" panose="05000000000000000000" pitchFamily="2" charset="2"/>
              </a:rPr>
              <a:t> </a:t>
            </a:r>
            <a:r>
              <a:rPr lang="de-CH" b="1" dirty="0" err="1" smtClean="0">
                <a:sym typeface="Wingdings" panose="05000000000000000000" pitchFamily="2" charset="2"/>
              </a:rPr>
              <a:t>weights</a:t>
            </a:r>
            <a:r>
              <a:rPr lang="de-CH" b="1" dirty="0" smtClean="0">
                <a:sym typeface="Wingdings" panose="05000000000000000000" pitchFamily="2" charset="2"/>
              </a:rPr>
              <a:t>       </a:t>
            </a:r>
            <a:r>
              <a:rPr lang="de-CH" dirty="0" smtClean="0">
                <a:sym typeface="Wingdings" panose="05000000000000000000" pitchFamily="2" charset="2"/>
              </a:rPr>
              <a:t> for </a:t>
            </a:r>
            <a:r>
              <a:rPr lang="de-CH" dirty="0" err="1" smtClean="0">
                <a:sym typeface="Wingdings" panose="05000000000000000000" pitchFamily="2" charset="2"/>
              </a:rPr>
              <a:t>each</a:t>
            </a:r>
            <a:r>
              <a:rPr lang="de-CH" dirty="0" smtClean="0">
                <a:sym typeface="Wingdings" panose="05000000000000000000" pitchFamily="2" charset="2"/>
              </a:rPr>
              <a:t> </a:t>
            </a:r>
            <a:r>
              <a:rPr lang="de-CH" dirty="0" err="1" smtClean="0">
                <a:sym typeface="Wingdings" panose="05000000000000000000" pitchFamily="2" charset="2"/>
              </a:rPr>
              <a:t>pixel</a:t>
            </a:r>
            <a:r>
              <a:rPr lang="de-CH" dirty="0" smtClean="0">
                <a:sym typeface="Wingdings" panose="05000000000000000000" pitchFamily="2" charset="2"/>
              </a:rPr>
              <a:t> </a:t>
            </a:r>
          </a:p>
          <a:p>
            <a:endParaRPr lang="de-CH" dirty="0" smtClean="0">
              <a:sym typeface="Wingdings" panose="05000000000000000000" pitchFamily="2" charset="2"/>
            </a:endParaRPr>
          </a:p>
          <a:p>
            <a:endParaRPr lang="de-CH" dirty="0" smtClean="0">
              <a:sym typeface="Wingdings" panose="05000000000000000000" pitchFamily="2" charset="2"/>
            </a:endParaRPr>
          </a:p>
          <a:p>
            <a:endParaRPr lang="de-CH" dirty="0">
              <a:sym typeface="Wingdings" panose="05000000000000000000" pitchFamily="2" charset="2"/>
            </a:endParaRPr>
          </a:p>
          <a:p>
            <a:endParaRPr lang="de-CH" dirty="0" smtClean="0">
              <a:sym typeface="Wingdings" panose="05000000000000000000" pitchFamily="2" charset="2"/>
            </a:endParaRPr>
          </a:p>
          <a:p>
            <a:endParaRPr lang="de-CH" dirty="0">
              <a:sym typeface="Wingdings" panose="05000000000000000000" pitchFamily="2" charset="2"/>
            </a:endParaRPr>
          </a:p>
          <a:p>
            <a:pPr marL="0" indent="0">
              <a:buNone/>
            </a:pPr>
            <a:endParaRPr lang="de-CH" dirty="0">
              <a:sym typeface="Wingdings" panose="05000000000000000000" pitchFamily="2" charset="2"/>
            </a:endParaRPr>
          </a:p>
          <a:p>
            <a:r>
              <a:rPr lang="de-CH" dirty="0" err="1" smtClean="0">
                <a:sym typeface="Wingdings" panose="05000000000000000000" pitchFamily="2" charset="2"/>
              </a:rPr>
              <a:t>Weights</a:t>
            </a:r>
            <a:r>
              <a:rPr lang="de-CH" dirty="0" smtClean="0">
                <a:sym typeface="Wingdings" panose="05000000000000000000" pitchFamily="2" charset="2"/>
              </a:rPr>
              <a:t> </a:t>
            </a:r>
            <a:r>
              <a:rPr lang="de-CH" dirty="0" err="1" smtClean="0">
                <a:sym typeface="Wingdings" panose="05000000000000000000" pitchFamily="2" charset="2"/>
              </a:rPr>
              <a:t>get</a:t>
            </a:r>
            <a:r>
              <a:rPr lang="de-CH" dirty="0" smtClean="0">
                <a:sym typeface="Wingdings" panose="05000000000000000000" pitchFamily="2" charset="2"/>
              </a:rPr>
              <a:t> </a:t>
            </a:r>
            <a:r>
              <a:rPr lang="de-CH" dirty="0" err="1" smtClean="0">
                <a:sym typeface="Wingdings" panose="05000000000000000000" pitchFamily="2" charset="2"/>
              </a:rPr>
              <a:t>more</a:t>
            </a:r>
            <a:r>
              <a:rPr lang="de-CH" dirty="0" smtClean="0">
                <a:sym typeface="Wingdings" panose="05000000000000000000" pitchFamily="2" charset="2"/>
              </a:rPr>
              <a:t> </a:t>
            </a:r>
            <a:r>
              <a:rPr lang="de-CH" dirty="0" err="1" smtClean="0">
                <a:sym typeface="Wingdings" panose="05000000000000000000" pitchFamily="2" charset="2"/>
              </a:rPr>
              <a:t>restrictive</a:t>
            </a:r>
            <a:r>
              <a:rPr lang="de-CH" dirty="0" smtClean="0">
                <a:sym typeface="Wingdings" panose="05000000000000000000" pitchFamily="2" charset="2"/>
              </a:rPr>
              <a:t> </a:t>
            </a:r>
            <a:r>
              <a:rPr lang="de-CH" dirty="0" err="1" smtClean="0">
                <a:sym typeface="Wingdings" panose="05000000000000000000" pitchFamily="2" charset="2"/>
              </a:rPr>
              <a:t>as</a:t>
            </a:r>
            <a:r>
              <a:rPr lang="de-CH" dirty="0" smtClean="0">
                <a:sym typeface="Wingdings" panose="05000000000000000000" pitchFamily="2" charset="2"/>
              </a:rPr>
              <a:t> </a:t>
            </a:r>
            <a:r>
              <a:rPr lang="de-CH" dirty="0" err="1" smtClean="0">
                <a:sym typeface="Wingdings" panose="05000000000000000000" pitchFamily="2" charset="2"/>
              </a:rPr>
              <a:t>variance</a:t>
            </a:r>
            <a:r>
              <a:rPr lang="de-CH" dirty="0" smtClean="0">
                <a:sym typeface="Wingdings" panose="05000000000000000000" pitchFamily="2" charset="2"/>
              </a:rPr>
              <a:t> </a:t>
            </a:r>
            <a:r>
              <a:rPr lang="de-CH" dirty="0" err="1" smtClean="0">
                <a:sym typeface="Wingdings" panose="05000000000000000000" pitchFamily="2" charset="2"/>
              </a:rPr>
              <a:t>decreases</a:t>
            </a:r>
            <a:r>
              <a:rPr lang="de-CH" dirty="0" smtClean="0">
                <a:sym typeface="Wingdings" panose="05000000000000000000" pitchFamily="2" charset="2"/>
              </a:rPr>
              <a:t>: </a:t>
            </a:r>
            <a:r>
              <a:rPr lang="de-CH" dirty="0" err="1" smtClean="0">
                <a:sym typeface="Wingdings" panose="05000000000000000000" pitchFamily="2" charset="2"/>
              </a:rPr>
              <a:t>reconstruction</a:t>
            </a:r>
            <a:r>
              <a:rPr lang="de-CH" smtClean="0">
                <a:sym typeface="Wingdings" panose="05000000000000000000" pitchFamily="2" charset="2"/>
              </a:rPr>
              <a:t> is</a:t>
            </a:r>
            <a:r>
              <a:rPr lang="de-CH" dirty="0" smtClean="0">
                <a:sym typeface="Wingdings" panose="05000000000000000000" pitchFamily="2" charset="2"/>
              </a:rPr>
              <a:t> </a:t>
            </a:r>
            <a:r>
              <a:rPr lang="de-CH" b="1" dirty="0" err="1" smtClean="0">
                <a:sym typeface="Wingdings" panose="05000000000000000000" pitchFamily="2" charset="2"/>
              </a:rPr>
              <a:t>consistent</a:t>
            </a:r>
            <a:endParaRPr lang="de-CH" b="1" dirty="0" smtClean="0">
              <a:sym typeface="Wingdings" panose="05000000000000000000" pitchFamily="2" charset="2"/>
            </a:endParaRPr>
          </a:p>
          <a:p>
            <a:endParaRPr lang="de-CH" dirty="0">
              <a:sym typeface="Wingdings" panose="05000000000000000000" pitchFamily="2" charset="2"/>
            </a:endParaRPr>
          </a:p>
          <a:p>
            <a:endParaRPr lang="de-CH" dirty="0" smtClean="0">
              <a:sym typeface="Wingdings" panose="05000000000000000000" pitchFamily="2" charset="2"/>
            </a:endParaRPr>
          </a:p>
          <a:p>
            <a:endParaRPr lang="de-CH" dirty="0">
              <a:sym typeface="Wingdings" panose="05000000000000000000" pitchFamily="2" charset="2"/>
            </a:endParaRPr>
          </a:p>
          <a:p>
            <a:endParaRPr lang="de-CH" dirty="0" smtClean="0">
              <a:sym typeface="Wingdings" panose="05000000000000000000" pitchFamily="2" charset="2"/>
            </a:endParaRPr>
          </a:p>
          <a:p>
            <a:endParaRPr lang="de-CH" dirty="0">
              <a:sym typeface="Wingdings" panose="05000000000000000000" pitchFamily="2" charset="2"/>
            </a:endParaRPr>
          </a:p>
          <a:p>
            <a:endParaRPr lang="de-CH" dirty="0" smtClean="0">
              <a:sym typeface="Wingdings" panose="05000000000000000000" pitchFamily="2" charset="2"/>
            </a:endParaRPr>
          </a:p>
          <a:p>
            <a:pPr marL="0" indent="0">
              <a:buNone/>
            </a:pPr>
            <a:endParaRPr lang="de-CH" dirty="0" smtClean="0">
              <a:sym typeface="Wingdings" panose="05000000000000000000" pitchFamily="2" charset="2"/>
            </a:endParaRPr>
          </a:p>
          <a:p>
            <a:endParaRPr lang="de-CH" dirty="0">
              <a:sym typeface="Wingdings" panose="05000000000000000000" pitchFamily="2" charset="2"/>
            </a:endParaRPr>
          </a:p>
          <a:p>
            <a:endParaRPr lang="de-CH" dirty="0" smtClean="0">
              <a:sym typeface="Wingdings" panose="05000000000000000000" pitchFamily="2" charset="2"/>
            </a:endParaRPr>
          </a:p>
          <a:p>
            <a:endParaRPr lang="de-CH" dirty="0" smtClean="0">
              <a:sym typeface="Wingdings" panose="05000000000000000000" pitchFamily="2" charset="2"/>
            </a:endParaRPr>
          </a:p>
          <a:p>
            <a:pPr marL="0" indent="0">
              <a:buNone/>
            </a:pPr>
            <a:endParaRPr lang="de-CH" dirty="0">
              <a:sym typeface="Wingdings" panose="05000000000000000000" pitchFamily="2" charset="2"/>
            </a:endParaRPr>
          </a:p>
          <a:p>
            <a:pPr marL="0" indent="0">
              <a:buNone/>
            </a:pPr>
            <a:endParaRPr lang="de-CH" dirty="0" smtClean="0">
              <a:sym typeface="Wingdings" panose="05000000000000000000" pitchFamily="2" charset="2"/>
            </a:endParaRPr>
          </a:p>
          <a:p>
            <a:pPr marL="0" indent="0">
              <a:buNone/>
            </a:pPr>
            <a:endParaRPr lang="de-CH" dirty="0">
              <a:sym typeface="Wingdings" panose="05000000000000000000" pitchFamily="2" charset="2"/>
            </a:endParaRPr>
          </a:p>
          <a:p>
            <a:pPr marL="0" indent="0">
              <a:buNone/>
            </a:pPr>
            <a:endParaRPr lang="de-CH" dirty="0">
              <a:sym typeface="Wingdings" panose="05000000000000000000" pitchFamily="2" charset="2"/>
            </a:endParaRPr>
          </a:p>
          <a:p>
            <a:pPr marL="0" indent="0">
              <a:buNone/>
            </a:pPr>
            <a:endParaRPr lang="de-CH" dirty="0" smtClean="0">
              <a:sym typeface="Wingdings" panose="05000000000000000000" pitchFamily="2" charset="2"/>
            </a:endParaRPr>
          </a:p>
          <a:p>
            <a:endParaRPr lang="de-CH" dirty="0"/>
          </a:p>
        </p:txBody>
      </p:sp>
      <p:pic>
        <p:nvPicPr>
          <p:cNvPr id="7" name="Grafik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366381" y="2087694"/>
            <a:ext cx="4124163" cy="455275"/>
          </a:xfrm>
          <a:prstGeom prst="rect">
            <a:avLst/>
          </a:prstGeom>
        </p:spPr>
      </p:pic>
      <p:sp>
        <p:nvSpPr>
          <p:cNvPr id="2" name="Titel 1"/>
          <p:cNvSpPr>
            <a:spLocks noGrp="1"/>
          </p:cNvSpPr>
          <p:nvPr>
            <p:ph type="title"/>
          </p:nvPr>
        </p:nvSpPr>
        <p:spPr/>
        <p:txBody>
          <a:bodyPr/>
          <a:lstStyle/>
          <a:p>
            <a:r>
              <a:rPr lang="de-CH" dirty="0" smtClean="0"/>
              <a:t>Solution</a:t>
            </a:r>
            <a:endParaRPr lang="de-CH" dirty="0"/>
          </a:p>
        </p:txBody>
      </p:sp>
      <p:sp>
        <p:nvSpPr>
          <p:cNvPr id="4" name="Foliennummernplatzhalter 3"/>
          <p:cNvSpPr>
            <a:spLocks noGrp="1"/>
          </p:cNvSpPr>
          <p:nvPr>
            <p:ph type="sldNum" sz="quarter" idx="12"/>
          </p:nvPr>
        </p:nvSpPr>
        <p:spPr/>
        <p:txBody>
          <a:bodyPr/>
          <a:lstStyle/>
          <a:p>
            <a:fld id="{50716D51-75F6-42D6-886F-AFF5319F0D60}" type="slidenum">
              <a:rPr lang="de-CH" smtClean="0"/>
              <a:pPr/>
              <a:t>23</a:t>
            </a:fld>
            <a:endParaRPr lang="de-CH" dirty="0"/>
          </a:p>
        </p:txBody>
      </p:sp>
      <p:sp>
        <p:nvSpPr>
          <p:cNvPr id="6" name="Left Brace 5"/>
          <p:cNvSpPr/>
          <p:nvPr/>
        </p:nvSpPr>
        <p:spPr>
          <a:xfrm rot="16200000">
            <a:off x="5576173" y="993979"/>
            <a:ext cx="221324" cy="3346127"/>
          </a:xfrm>
          <a:prstGeom prst="leftBrace">
            <a:avLst>
              <a:gd name="adj1" fmla="val 59900"/>
              <a:gd name="adj2" fmla="val 42741"/>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sz="1350"/>
          </a:p>
        </p:txBody>
      </p:sp>
      <p:cxnSp>
        <p:nvCxnSpPr>
          <p:cNvPr id="10" name="Straight Arrow Connector 9"/>
          <p:cNvCxnSpPr/>
          <p:nvPr/>
        </p:nvCxnSpPr>
        <p:spPr>
          <a:xfrm>
            <a:off x="3701242" y="2558411"/>
            <a:ext cx="268385" cy="3339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uppieren 96"/>
          <p:cNvGrpSpPr/>
          <p:nvPr/>
        </p:nvGrpSpPr>
        <p:grpSpPr>
          <a:xfrm>
            <a:off x="4918780" y="2942290"/>
            <a:ext cx="1054016" cy="1054016"/>
            <a:chOff x="1611377" y="3177547"/>
            <a:chExt cx="2006337" cy="2006337"/>
          </a:xfrm>
        </p:grpSpPr>
        <p:sp>
          <p:nvSpPr>
            <p:cNvPr id="98" name="Rechteck 46 1"/>
            <p:cNvSpPr/>
            <p:nvPr/>
          </p:nvSpPr>
          <p:spPr>
            <a:xfrm>
              <a:off x="1611377"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99" name="Rechteck 47 1"/>
            <p:cNvSpPr/>
            <p:nvPr/>
          </p:nvSpPr>
          <p:spPr>
            <a:xfrm>
              <a:off x="2012644"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0" name="Rechteck 48 1"/>
            <p:cNvSpPr/>
            <p:nvPr/>
          </p:nvSpPr>
          <p:spPr>
            <a:xfrm>
              <a:off x="2413912"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1" name="Rechteck 49 1"/>
            <p:cNvSpPr/>
            <p:nvPr/>
          </p:nvSpPr>
          <p:spPr>
            <a:xfrm>
              <a:off x="2815179"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2" name="Rechteck 50 1"/>
            <p:cNvSpPr/>
            <p:nvPr/>
          </p:nvSpPr>
          <p:spPr>
            <a:xfrm>
              <a:off x="3216447"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3" name="Rechteck 51 1"/>
            <p:cNvSpPr/>
            <p:nvPr/>
          </p:nvSpPr>
          <p:spPr>
            <a:xfrm>
              <a:off x="1611377"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4" name="Rechteck 52 1"/>
            <p:cNvSpPr/>
            <p:nvPr/>
          </p:nvSpPr>
          <p:spPr>
            <a:xfrm>
              <a:off x="2012644"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5" name="Rechteck 53 1"/>
            <p:cNvSpPr/>
            <p:nvPr/>
          </p:nvSpPr>
          <p:spPr>
            <a:xfrm>
              <a:off x="2413912"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6" name="Rechteck 54 1"/>
            <p:cNvSpPr/>
            <p:nvPr/>
          </p:nvSpPr>
          <p:spPr>
            <a:xfrm>
              <a:off x="2815179"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7" name="Rechteck 55 1"/>
            <p:cNvSpPr/>
            <p:nvPr/>
          </p:nvSpPr>
          <p:spPr>
            <a:xfrm>
              <a:off x="3216447"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8" name="Rechteck 56 1"/>
            <p:cNvSpPr/>
            <p:nvPr/>
          </p:nvSpPr>
          <p:spPr>
            <a:xfrm>
              <a:off x="1611377"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09" name="Rechteck 57 1"/>
            <p:cNvSpPr/>
            <p:nvPr/>
          </p:nvSpPr>
          <p:spPr>
            <a:xfrm>
              <a:off x="2012644"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0" name="Rechteck 58 1"/>
            <p:cNvSpPr/>
            <p:nvPr/>
          </p:nvSpPr>
          <p:spPr>
            <a:xfrm>
              <a:off x="2413912"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1" name="Rechteck 59 1"/>
            <p:cNvSpPr/>
            <p:nvPr/>
          </p:nvSpPr>
          <p:spPr>
            <a:xfrm>
              <a:off x="2815179"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2" name="Rechteck 60 1"/>
            <p:cNvSpPr/>
            <p:nvPr/>
          </p:nvSpPr>
          <p:spPr>
            <a:xfrm>
              <a:off x="3216447"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3" name="Rechteck 61 1"/>
            <p:cNvSpPr/>
            <p:nvPr/>
          </p:nvSpPr>
          <p:spPr>
            <a:xfrm>
              <a:off x="1611377"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4" name="Rechteck 62 1"/>
            <p:cNvSpPr/>
            <p:nvPr/>
          </p:nvSpPr>
          <p:spPr>
            <a:xfrm>
              <a:off x="2012644"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5" name="Rechteck 63 1"/>
            <p:cNvSpPr/>
            <p:nvPr/>
          </p:nvSpPr>
          <p:spPr>
            <a:xfrm>
              <a:off x="2413912"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6" name="Rechteck 64 1"/>
            <p:cNvSpPr/>
            <p:nvPr/>
          </p:nvSpPr>
          <p:spPr>
            <a:xfrm>
              <a:off x="2815179"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7" name="Rechteck 65 1"/>
            <p:cNvSpPr/>
            <p:nvPr/>
          </p:nvSpPr>
          <p:spPr>
            <a:xfrm>
              <a:off x="3216447"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8" name="Rechteck 66 1"/>
            <p:cNvSpPr/>
            <p:nvPr/>
          </p:nvSpPr>
          <p:spPr>
            <a:xfrm>
              <a:off x="1611377"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9" name="Rechteck 67 1"/>
            <p:cNvSpPr/>
            <p:nvPr/>
          </p:nvSpPr>
          <p:spPr>
            <a:xfrm>
              <a:off x="2012644"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20" name="Rechteck 68 1"/>
            <p:cNvSpPr/>
            <p:nvPr/>
          </p:nvSpPr>
          <p:spPr>
            <a:xfrm>
              <a:off x="2413912"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21" name="Rechteck 69 1"/>
            <p:cNvSpPr/>
            <p:nvPr/>
          </p:nvSpPr>
          <p:spPr>
            <a:xfrm>
              <a:off x="2815179"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22" name="Rechteck 70 1"/>
            <p:cNvSpPr/>
            <p:nvPr/>
          </p:nvSpPr>
          <p:spPr>
            <a:xfrm>
              <a:off x="3216447"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sp useBgFill="1">
        <p:nvSpPr>
          <p:cNvPr id="5" name="Rechteck 4"/>
          <p:cNvSpPr/>
          <p:nvPr/>
        </p:nvSpPr>
        <p:spPr>
          <a:xfrm>
            <a:off x="5345774" y="2805647"/>
            <a:ext cx="200025" cy="95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nvGrpSpPr>
          <p:cNvPr id="183" name="Gruppieren 182"/>
          <p:cNvGrpSpPr/>
          <p:nvPr/>
        </p:nvGrpSpPr>
        <p:grpSpPr>
          <a:xfrm>
            <a:off x="3387160" y="2937281"/>
            <a:ext cx="1054016" cy="1060654"/>
            <a:chOff x="4177216" y="4055824"/>
            <a:chExt cx="1405354" cy="1414205"/>
          </a:xfrm>
        </p:grpSpPr>
        <p:grpSp>
          <p:nvGrpSpPr>
            <p:cNvPr id="182" name="Gruppieren 181"/>
            <p:cNvGrpSpPr/>
            <p:nvPr/>
          </p:nvGrpSpPr>
          <p:grpSpPr>
            <a:xfrm>
              <a:off x="4178027" y="4055824"/>
              <a:ext cx="1404372" cy="1414205"/>
              <a:chOff x="4178027" y="4055824"/>
              <a:chExt cx="1404372" cy="1414205"/>
            </a:xfrm>
          </p:grpSpPr>
          <p:sp>
            <p:nvSpPr>
              <p:cNvPr id="149" name="Rectangle 10 1"/>
              <p:cNvSpPr/>
              <p:nvPr/>
            </p:nvSpPr>
            <p:spPr>
              <a:xfrm>
                <a:off x="4464869" y="4062758"/>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1" name="Rectangle 10 2"/>
              <p:cNvSpPr/>
              <p:nvPr/>
            </p:nvSpPr>
            <p:spPr>
              <a:xfrm>
                <a:off x="4184031" y="4060377"/>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52" name="Rectangle 10 3"/>
              <p:cNvSpPr/>
              <p:nvPr/>
            </p:nvSpPr>
            <p:spPr>
              <a:xfrm>
                <a:off x="4745939" y="4060377"/>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55" name="Rectangle 10 4"/>
              <p:cNvSpPr/>
              <p:nvPr/>
            </p:nvSpPr>
            <p:spPr>
              <a:xfrm>
                <a:off x="5026775" y="4060586"/>
                <a:ext cx="274255" cy="2810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56" name="Rectangle 10 5"/>
              <p:cNvSpPr/>
              <p:nvPr/>
            </p:nvSpPr>
            <p:spPr>
              <a:xfrm>
                <a:off x="5308144" y="4055824"/>
                <a:ext cx="274255" cy="281071"/>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57" name="Rectangle 10 6"/>
              <p:cNvSpPr/>
              <p:nvPr/>
            </p:nvSpPr>
            <p:spPr>
              <a:xfrm>
                <a:off x="4460136" y="4345794"/>
                <a:ext cx="274255" cy="2810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58" name="Rectangle 10 7"/>
              <p:cNvSpPr/>
              <p:nvPr/>
            </p:nvSpPr>
            <p:spPr>
              <a:xfrm>
                <a:off x="4179298" y="4343413"/>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59" name="Rectangle 10 8"/>
              <p:cNvSpPr/>
              <p:nvPr/>
            </p:nvSpPr>
            <p:spPr>
              <a:xfrm>
                <a:off x="4741206" y="4343413"/>
                <a:ext cx="274255" cy="2810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0" name="Rectangle 10 9"/>
              <p:cNvSpPr/>
              <p:nvPr/>
            </p:nvSpPr>
            <p:spPr>
              <a:xfrm>
                <a:off x="5022042" y="4343622"/>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1" name="Rectangle 10 10"/>
              <p:cNvSpPr/>
              <p:nvPr/>
            </p:nvSpPr>
            <p:spPr>
              <a:xfrm>
                <a:off x="5303411" y="4338860"/>
                <a:ext cx="274255" cy="2810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2" name="Rectangle 10 11"/>
              <p:cNvSpPr/>
              <p:nvPr/>
            </p:nvSpPr>
            <p:spPr>
              <a:xfrm>
                <a:off x="4460136" y="4626655"/>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3" name="Rectangle 10 12"/>
              <p:cNvSpPr/>
              <p:nvPr/>
            </p:nvSpPr>
            <p:spPr>
              <a:xfrm>
                <a:off x="4179298" y="4624274"/>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4" name="Rectangle 10 13"/>
              <p:cNvSpPr/>
              <p:nvPr/>
            </p:nvSpPr>
            <p:spPr>
              <a:xfrm>
                <a:off x="4741206" y="4624274"/>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5" name="Rectangle 10 14"/>
              <p:cNvSpPr/>
              <p:nvPr/>
            </p:nvSpPr>
            <p:spPr>
              <a:xfrm>
                <a:off x="5022042" y="4624483"/>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6" name="Rectangle 10 15"/>
              <p:cNvSpPr/>
              <p:nvPr/>
            </p:nvSpPr>
            <p:spPr>
              <a:xfrm>
                <a:off x="5303411" y="4619721"/>
                <a:ext cx="274255" cy="2810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7" name="Rectangle 10 16"/>
              <p:cNvSpPr/>
              <p:nvPr/>
            </p:nvSpPr>
            <p:spPr>
              <a:xfrm>
                <a:off x="4458865" y="4909308"/>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8" name="Rectangle 10 17"/>
              <p:cNvSpPr/>
              <p:nvPr/>
            </p:nvSpPr>
            <p:spPr>
              <a:xfrm>
                <a:off x="4178027" y="4906927"/>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69" name="Rectangle 10 18"/>
              <p:cNvSpPr/>
              <p:nvPr/>
            </p:nvSpPr>
            <p:spPr>
              <a:xfrm>
                <a:off x="4739935" y="4906927"/>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70" name="Rectangle 10 19"/>
              <p:cNvSpPr/>
              <p:nvPr/>
            </p:nvSpPr>
            <p:spPr>
              <a:xfrm>
                <a:off x="5020771" y="4907136"/>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71" name="Rectangle 10 20"/>
              <p:cNvSpPr/>
              <p:nvPr/>
            </p:nvSpPr>
            <p:spPr>
              <a:xfrm>
                <a:off x="5302140" y="4902374"/>
                <a:ext cx="274255" cy="281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72" name="Rectangle 10 21"/>
              <p:cNvSpPr/>
              <p:nvPr/>
            </p:nvSpPr>
            <p:spPr>
              <a:xfrm>
                <a:off x="4460576" y="5188958"/>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73" name="Rectangle 10 22"/>
              <p:cNvSpPr/>
              <p:nvPr/>
            </p:nvSpPr>
            <p:spPr>
              <a:xfrm>
                <a:off x="4179738" y="5186577"/>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74" name="Rectangle 10 23"/>
              <p:cNvSpPr/>
              <p:nvPr/>
            </p:nvSpPr>
            <p:spPr>
              <a:xfrm>
                <a:off x="4741646" y="5186577"/>
                <a:ext cx="274255" cy="2810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75" name="Rectangle 10 24"/>
              <p:cNvSpPr/>
              <p:nvPr/>
            </p:nvSpPr>
            <p:spPr>
              <a:xfrm>
                <a:off x="5022482" y="5186786"/>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76" name="Rectangle 10 25"/>
              <p:cNvSpPr/>
              <p:nvPr/>
            </p:nvSpPr>
            <p:spPr>
              <a:xfrm>
                <a:off x="5303851" y="5182024"/>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grpSp>
          <p:nvGrpSpPr>
            <p:cNvPr id="123" name="Gruppieren 122"/>
            <p:cNvGrpSpPr/>
            <p:nvPr/>
          </p:nvGrpSpPr>
          <p:grpSpPr>
            <a:xfrm>
              <a:off x="4177216" y="4060379"/>
              <a:ext cx="1405354" cy="1405354"/>
              <a:chOff x="1611377" y="3177547"/>
              <a:chExt cx="2006337" cy="2006337"/>
            </a:xfrm>
          </p:grpSpPr>
          <p:sp>
            <p:nvSpPr>
              <p:cNvPr id="124" name="Rechteck 46 2"/>
              <p:cNvSpPr/>
              <p:nvPr/>
            </p:nvSpPr>
            <p:spPr>
              <a:xfrm>
                <a:off x="1611377"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25" name="Rechteck 47 2"/>
              <p:cNvSpPr/>
              <p:nvPr/>
            </p:nvSpPr>
            <p:spPr>
              <a:xfrm>
                <a:off x="2012644"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26" name="Rechteck 48 2"/>
              <p:cNvSpPr/>
              <p:nvPr/>
            </p:nvSpPr>
            <p:spPr>
              <a:xfrm>
                <a:off x="2413912"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27" name="Rechteck 49 2"/>
              <p:cNvSpPr/>
              <p:nvPr/>
            </p:nvSpPr>
            <p:spPr>
              <a:xfrm>
                <a:off x="2815179"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28" name="Rechteck 50 2"/>
              <p:cNvSpPr/>
              <p:nvPr/>
            </p:nvSpPr>
            <p:spPr>
              <a:xfrm>
                <a:off x="3216447"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29" name="Rechteck 51 2"/>
              <p:cNvSpPr/>
              <p:nvPr/>
            </p:nvSpPr>
            <p:spPr>
              <a:xfrm>
                <a:off x="1611377"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0" name="Rechteck 52 2"/>
              <p:cNvSpPr/>
              <p:nvPr/>
            </p:nvSpPr>
            <p:spPr>
              <a:xfrm>
                <a:off x="2012644"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1" name="Rechteck 53 2"/>
              <p:cNvSpPr/>
              <p:nvPr/>
            </p:nvSpPr>
            <p:spPr>
              <a:xfrm>
                <a:off x="2413912"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2" name="Rechteck 54 2"/>
              <p:cNvSpPr/>
              <p:nvPr/>
            </p:nvSpPr>
            <p:spPr>
              <a:xfrm>
                <a:off x="2815179"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3" name="Rechteck 55 2"/>
              <p:cNvSpPr/>
              <p:nvPr/>
            </p:nvSpPr>
            <p:spPr>
              <a:xfrm>
                <a:off x="3216447"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4" name="Rechteck 56 2"/>
              <p:cNvSpPr/>
              <p:nvPr/>
            </p:nvSpPr>
            <p:spPr>
              <a:xfrm>
                <a:off x="1611377"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5" name="Rechteck 57 2"/>
              <p:cNvSpPr/>
              <p:nvPr/>
            </p:nvSpPr>
            <p:spPr>
              <a:xfrm>
                <a:off x="2012644"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6" name="Rechteck 58 2"/>
              <p:cNvSpPr/>
              <p:nvPr/>
            </p:nvSpPr>
            <p:spPr>
              <a:xfrm>
                <a:off x="2413912"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7" name="Rechteck 59 2"/>
              <p:cNvSpPr/>
              <p:nvPr/>
            </p:nvSpPr>
            <p:spPr>
              <a:xfrm>
                <a:off x="2815179"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8" name="Rechteck 60 2"/>
              <p:cNvSpPr/>
              <p:nvPr/>
            </p:nvSpPr>
            <p:spPr>
              <a:xfrm>
                <a:off x="3216447"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39" name="Rechteck 61 2"/>
              <p:cNvSpPr/>
              <p:nvPr/>
            </p:nvSpPr>
            <p:spPr>
              <a:xfrm>
                <a:off x="1611377"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40" name="Rechteck 62 2"/>
              <p:cNvSpPr/>
              <p:nvPr/>
            </p:nvSpPr>
            <p:spPr>
              <a:xfrm>
                <a:off x="2012644"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41" name="Rechteck 63 2"/>
              <p:cNvSpPr/>
              <p:nvPr/>
            </p:nvSpPr>
            <p:spPr>
              <a:xfrm>
                <a:off x="2413912"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42" name="Rechteck 64 2"/>
              <p:cNvSpPr/>
              <p:nvPr/>
            </p:nvSpPr>
            <p:spPr>
              <a:xfrm>
                <a:off x="2815179"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43" name="Rechteck 65 2"/>
              <p:cNvSpPr/>
              <p:nvPr/>
            </p:nvSpPr>
            <p:spPr>
              <a:xfrm>
                <a:off x="3216447"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44" name="Rechteck 66 2"/>
              <p:cNvSpPr/>
              <p:nvPr/>
            </p:nvSpPr>
            <p:spPr>
              <a:xfrm>
                <a:off x="1611377"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45" name="Rechteck 67 2"/>
              <p:cNvSpPr/>
              <p:nvPr/>
            </p:nvSpPr>
            <p:spPr>
              <a:xfrm>
                <a:off x="2012644"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46" name="Rechteck 68 2"/>
              <p:cNvSpPr/>
              <p:nvPr/>
            </p:nvSpPr>
            <p:spPr>
              <a:xfrm>
                <a:off x="2413912"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47" name="Rechteck 69 2"/>
              <p:cNvSpPr/>
              <p:nvPr/>
            </p:nvSpPr>
            <p:spPr>
              <a:xfrm>
                <a:off x="2815179"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48" name="Rechteck 70 2"/>
              <p:cNvSpPr/>
              <p:nvPr/>
            </p:nvSpPr>
            <p:spPr>
              <a:xfrm>
                <a:off x="3216447"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grpSp>
      <p:grpSp>
        <p:nvGrpSpPr>
          <p:cNvPr id="180" name="Gruppieren 179"/>
          <p:cNvGrpSpPr/>
          <p:nvPr/>
        </p:nvGrpSpPr>
        <p:grpSpPr>
          <a:xfrm>
            <a:off x="920523" y="2438351"/>
            <a:ext cx="2571371" cy="609838"/>
            <a:chOff x="888366" y="3390583"/>
            <a:chExt cx="3428494" cy="813117"/>
          </a:xfrm>
        </p:grpSpPr>
        <p:sp>
          <p:nvSpPr>
            <p:cNvPr id="14" name="TextBox 13 1"/>
            <p:cNvSpPr txBox="1"/>
            <p:nvPr/>
          </p:nvSpPr>
          <p:spPr>
            <a:xfrm>
              <a:off x="888366" y="3390583"/>
              <a:ext cx="2982013" cy="533480"/>
            </a:xfrm>
            <a:prstGeom prst="rect">
              <a:avLst/>
            </a:prstGeom>
            <a:noFill/>
          </p:spPr>
          <p:txBody>
            <a:bodyPr wrap="none" rtlCol="0">
              <a:spAutoFit/>
            </a:bodyPr>
            <a:lstStyle/>
            <a:p>
              <a:r>
                <a:rPr lang="de-CH" sz="2000" dirty="0"/>
                <a:t>Not important to fit</a:t>
              </a:r>
            </a:p>
          </p:txBody>
        </p:sp>
        <p:cxnSp>
          <p:nvCxnSpPr>
            <p:cNvPr id="13" name="Straight Arrow Connector 12 1"/>
            <p:cNvCxnSpPr/>
            <p:nvPr/>
          </p:nvCxnSpPr>
          <p:spPr>
            <a:xfrm>
              <a:off x="2978097" y="3924818"/>
              <a:ext cx="1338763" cy="278882"/>
            </a:xfrm>
            <a:prstGeom prst="straightConnector1">
              <a:avLst/>
            </a:prstGeom>
            <a:ln w="15875">
              <a:solidFill>
                <a:srgbClr val="6096C7"/>
              </a:solidFill>
              <a:tailEnd type="triangle"/>
            </a:ln>
          </p:spPr>
          <p:style>
            <a:lnRef idx="1">
              <a:schemeClr val="accent1"/>
            </a:lnRef>
            <a:fillRef idx="0">
              <a:schemeClr val="accent1"/>
            </a:fillRef>
            <a:effectRef idx="0">
              <a:schemeClr val="accent1"/>
            </a:effectRef>
            <a:fontRef idx="minor">
              <a:schemeClr val="tx1"/>
            </a:fontRef>
          </p:style>
        </p:cxnSp>
      </p:grpSp>
      <p:sp>
        <p:nvSpPr>
          <p:cNvPr id="178" name="Textfeld 177"/>
          <p:cNvSpPr txBox="1"/>
          <p:nvPr/>
        </p:nvSpPr>
        <p:spPr>
          <a:xfrm>
            <a:off x="4557210" y="3332305"/>
            <a:ext cx="347058" cy="300082"/>
          </a:xfrm>
          <a:prstGeom prst="rect">
            <a:avLst/>
          </a:prstGeom>
          <a:noFill/>
        </p:spPr>
        <p:txBody>
          <a:bodyPr wrap="square" rtlCol="0">
            <a:spAutoFit/>
          </a:bodyPr>
          <a:lstStyle/>
          <a:p>
            <a:r>
              <a:rPr lang="de-CH" sz="1350" dirty="0"/>
              <a:t>.*</a:t>
            </a:r>
          </a:p>
        </p:txBody>
      </p:sp>
      <p:sp>
        <p:nvSpPr>
          <p:cNvPr id="179" name="Textfeld 178"/>
          <p:cNvSpPr txBox="1"/>
          <p:nvPr/>
        </p:nvSpPr>
        <p:spPr>
          <a:xfrm>
            <a:off x="4193119" y="3990205"/>
            <a:ext cx="2505338" cy="707886"/>
          </a:xfrm>
          <a:prstGeom prst="rect">
            <a:avLst/>
          </a:prstGeom>
          <a:noFill/>
        </p:spPr>
        <p:txBody>
          <a:bodyPr wrap="square" rtlCol="0">
            <a:spAutoFit/>
          </a:bodyPr>
          <a:lstStyle/>
          <a:p>
            <a:pPr algn="ctr"/>
            <a:r>
              <a:rPr lang="de-CH" sz="2000" dirty="0"/>
              <a:t>Error </a:t>
            </a:r>
            <a:r>
              <a:rPr lang="de-CH" sz="2000" dirty="0" err="1"/>
              <a:t>for</a:t>
            </a:r>
            <a:r>
              <a:rPr lang="de-CH" sz="2000" dirty="0"/>
              <a:t> </a:t>
            </a:r>
            <a:r>
              <a:rPr lang="de-CH" sz="2000" dirty="0" err="1"/>
              <a:t>each</a:t>
            </a:r>
            <a:r>
              <a:rPr lang="de-CH" sz="2000" dirty="0"/>
              <a:t> </a:t>
            </a:r>
          </a:p>
          <a:p>
            <a:pPr algn="ctr"/>
            <a:r>
              <a:rPr lang="de-CH" sz="2000" dirty="0" err="1"/>
              <a:t>pixel</a:t>
            </a:r>
            <a:r>
              <a:rPr lang="de-CH" sz="2000" dirty="0"/>
              <a:t> in a </a:t>
            </a:r>
            <a:r>
              <a:rPr lang="de-CH" sz="2000" dirty="0" err="1"/>
              <a:t>patch</a:t>
            </a:r>
            <a:endParaRPr lang="de-CH" sz="2000" dirty="0"/>
          </a:p>
        </p:txBody>
      </p:sp>
      <p:grpSp>
        <p:nvGrpSpPr>
          <p:cNvPr id="95" name="Gruppieren 94"/>
          <p:cNvGrpSpPr/>
          <p:nvPr/>
        </p:nvGrpSpPr>
        <p:grpSpPr>
          <a:xfrm>
            <a:off x="1571153" y="3677594"/>
            <a:ext cx="2130089" cy="609845"/>
            <a:chOff x="2065828" y="3861308"/>
            <a:chExt cx="2840119" cy="813127"/>
          </a:xfrm>
        </p:grpSpPr>
        <p:sp>
          <p:nvSpPr>
            <p:cNvPr id="96" name="TextBox 13 2"/>
            <p:cNvSpPr txBox="1"/>
            <p:nvPr/>
          </p:nvSpPr>
          <p:spPr>
            <a:xfrm>
              <a:off x="2065828" y="4140955"/>
              <a:ext cx="2396383" cy="533480"/>
            </a:xfrm>
            <a:prstGeom prst="rect">
              <a:avLst/>
            </a:prstGeom>
            <a:noFill/>
          </p:spPr>
          <p:txBody>
            <a:bodyPr wrap="none" rtlCol="0">
              <a:spAutoFit/>
            </a:bodyPr>
            <a:lstStyle/>
            <a:p>
              <a:r>
                <a:rPr lang="de-CH" sz="2000" dirty="0" err="1"/>
                <a:t>Important</a:t>
              </a:r>
              <a:r>
                <a:rPr lang="de-CH" sz="2000" dirty="0"/>
                <a:t> </a:t>
              </a:r>
              <a:r>
                <a:rPr lang="de-CH" sz="2000" dirty="0" err="1"/>
                <a:t>to</a:t>
              </a:r>
              <a:r>
                <a:rPr lang="de-CH" sz="2000" dirty="0"/>
                <a:t> fit</a:t>
              </a:r>
            </a:p>
          </p:txBody>
        </p:sp>
        <p:cxnSp>
          <p:nvCxnSpPr>
            <p:cNvPr id="150" name="Straight Arrow Connector 12 2"/>
            <p:cNvCxnSpPr>
              <a:stCxn id="96" idx="0"/>
            </p:cNvCxnSpPr>
            <p:nvPr/>
          </p:nvCxnSpPr>
          <p:spPr>
            <a:xfrm flipV="1">
              <a:off x="3264020" y="3861308"/>
              <a:ext cx="1641927" cy="279651"/>
            </a:xfrm>
            <a:prstGeom prst="straightConnector1">
              <a:avLst/>
            </a:prstGeom>
            <a:ln w="15875">
              <a:solidFill>
                <a:srgbClr val="6096C7"/>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Grafik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56504" y="1680539"/>
            <a:ext cx="391076" cy="321241"/>
          </a:xfrm>
          <a:prstGeom prst="rect">
            <a:avLst/>
          </a:prstGeom>
        </p:spPr>
      </p:pic>
      <p:sp>
        <p:nvSpPr>
          <p:cNvPr id="151" name="Rectangle 4"/>
          <p:cNvSpPr/>
          <p:nvPr/>
        </p:nvSpPr>
        <p:spPr>
          <a:xfrm>
            <a:off x="3465716" y="2061224"/>
            <a:ext cx="338372" cy="487680"/>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grpSp>
        <p:nvGrpSpPr>
          <p:cNvPr id="153" name="Gruppieren 152"/>
          <p:cNvGrpSpPr/>
          <p:nvPr/>
        </p:nvGrpSpPr>
        <p:grpSpPr>
          <a:xfrm>
            <a:off x="3387160" y="2937255"/>
            <a:ext cx="1054016" cy="1060654"/>
            <a:chOff x="4177216" y="4055824"/>
            <a:chExt cx="1405354" cy="1414205"/>
          </a:xfrm>
        </p:grpSpPr>
        <p:grpSp>
          <p:nvGrpSpPr>
            <p:cNvPr id="154" name="Gruppieren 153"/>
            <p:cNvGrpSpPr/>
            <p:nvPr/>
          </p:nvGrpSpPr>
          <p:grpSpPr>
            <a:xfrm>
              <a:off x="4178027" y="4055824"/>
              <a:ext cx="1404372" cy="1414205"/>
              <a:chOff x="4178027" y="4055824"/>
              <a:chExt cx="1404372" cy="1414205"/>
            </a:xfrm>
          </p:grpSpPr>
          <p:sp>
            <p:nvSpPr>
              <p:cNvPr id="208" name="Rectangle 10 1"/>
              <p:cNvSpPr/>
              <p:nvPr/>
            </p:nvSpPr>
            <p:spPr>
              <a:xfrm>
                <a:off x="4464869" y="4062758"/>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09" name="Rectangle 10 2"/>
              <p:cNvSpPr/>
              <p:nvPr/>
            </p:nvSpPr>
            <p:spPr>
              <a:xfrm>
                <a:off x="4184031" y="4060377"/>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0" name="Rectangle 10 3"/>
              <p:cNvSpPr/>
              <p:nvPr/>
            </p:nvSpPr>
            <p:spPr>
              <a:xfrm>
                <a:off x="4745939" y="4060377"/>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1" name="Rectangle 10 4"/>
              <p:cNvSpPr/>
              <p:nvPr/>
            </p:nvSpPr>
            <p:spPr>
              <a:xfrm>
                <a:off x="5026775" y="4060586"/>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2" name="Rectangle 10 5"/>
              <p:cNvSpPr/>
              <p:nvPr/>
            </p:nvSpPr>
            <p:spPr>
              <a:xfrm>
                <a:off x="5308144" y="4055824"/>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3" name="Rectangle 10 6"/>
              <p:cNvSpPr/>
              <p:nvPr/>
            </p:nvSpPr>
            <p:spPr>
              <a:xfrm>
                <a:off x="4460136" y="4345794"/>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4" name="Rectangle 10 7"/>
              <p:cNvSpPr/>
              <p:nvPr/>
            </p:nvSpPr>
            <p:spPr>
              <a:xfrm>
                <a:off x="4179298" y="4343413"/>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5" name="Rectangle 10 8"/>
              <p:cNvSpPr/>
              <p:nvPr/>
            </p:nvSpPr>
            <p:spPr>
              <a:xfrm>
                <a:off x="4741206" y="4343413"/>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6" name="Rectangle 10 9"/>
              <p:cNvSpPr/>
              <p:nvPr/>
            </p:nvSpPr>
            <p:spPr>
              <a:xfrm>
                <a:off x="5022042" y="4343622"/>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7" name="Rectangle 10 10"/>
              <p:cNvSpPr/>
              <p:nvPr/>
            </p:nvSpPr>
            <p:spPr>
              <a:xfrm>
                <a:off x="5303411" y="4338860"/>
                <a:ext cx="274255" cy="28107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8" name="Rectangle 10 11"/>
              <p:cNvSpPr/>
              <p:nvPr/>
            </p:nvSpPr>
            <p:spPr>
              <a:xfrm>
                <a:off x="4460136" y="4626655"/>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19" name="Rectangle 10 12"/>
              <p:cNvSpPr/>
              <p:nvPr/>
            </p:nvSpPr>
            <p:spPr>
              <a:xfrm>
                <a:off x="4179298" y="4624274"/>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0" name="Rectangle 10 13"/>
              <p:cNvSpPr/>
              <p:nvPr/>
            </p:nvSpPr>
            <p:spPr>
              <a:xfrm>
                <a:off x="4741206" y="4624274"/>
                <a:ext cx="274255" cy="281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1" name="Rectangle 10 14"/>
              <p:cNvSpPr/>
              <p:nvPr/>
            </p:nvSpPr>
            <p:spPr>
              <a:xfrm>
                <a:off x="5022042" y="4624483"/>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2" name="Rectangle 10 15"/>
              <p:cNvSpPr/>
              <p:nvPr/>
            </p:nvSpPr>
            <p:spPr>
              <a:xfrm>
                <a:off x="5303411" y="4619721"/>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3" name="Rectangle 10 16"/>
              <p:cNvSpPr/>
              <p:nvPr/>
            </p:nvSpPr>
            <p:spPr>
              <a:xfrm>
                <a:off x="4458865" y="4909308"/>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4" name="Rectangle 10 17"/>
              <p:cNvSpPr/>
              <p:nvPr/>
            </p:nvSpPr>
            <p:spPr>
              <a:xfrm>
                <a:off x="4178027" y="4906927"/>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5" name="Rectangle 10 18"/>
              <p:cNvSpPr/>
              <p:nvPr/>
            </p:nvSpPr>
            <p:spPr>
              <a:xfrm>
                <a:off x="4739935" y="4906927"/>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6" name="Rectangle 10 19"/>
              <p:cNvSpPr/>
              <p:nvPr/>
            </p:nvSpPr>
            <p:spPr>
              <a:xfrm>
                <a:off x="5020771" y="4907136"/>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7" name="Rectangle 10 20"/>
              <p:cNvSpPr/>
              <p:nvPr/>
            </p:nvSpPr>
            <p:spPr>
              <a:xfrm>
                <a:off x="5302140" y="4902374"/>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8" name="Rectangle 10 21"/>
              <p:cNvSpPr/>
              <p:nvPr/>
            </p:nvSpPr>
            <p:spPr>
              <a:xfrm>
                <a:off x="4460576" y="5188958"/>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29" name="Rectangle 10 22"/>
              <p:cNvSpPr/>
              <p:nvPr/>
            </p:nvSpPr>
            <p:spPr>
              <a:xfrm>
                <a:off x="4179738" y="5186577"/>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30" name="Rectangle 10 23"/>
              <p:cNvSpPr/>
              <p:nvPr/>
            </p:nvSpPr>
            <p:spPr>
              <a:xfrm>
                <a:off x="4741646" y="5186577"/>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31" name="Rectangle 10 24"/>
              <p:cNvSpPr/>
              <p:nvPr/>
            </p:nvSpPr>
            <p:spPr>
              <a:xfrm>
                <a:off x="5022482" y="5186786"/>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32" name="Rectangle 10 25"/>
              <p:cNvSpPr/>
              <p:nvPr/>
            </p:nvSpPr>
            <p:spPr>
              <a:xfrm>
                <a:off x="5303851" y="5182024"/>
                <a:ext cx="274255" cy="2810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grpSp>
          <p:nvGrpSpPr>
            <p:cNvPr id="177" name="Gruppieren 176"/>
            <p:cNvGrpSpPr/>
            <p:nvPr/>
          </p:nvGrpSpPr>
          <p:grpSpPr>
            <a:xfrm>
              <a:off x="4177216" y="4060379"/>
              <a:ext cx="1405354" cy="1405354"/>
              <a:chOff x="1611377" y="3177547"/>
              <a:chExt cx="2006337" cy="2006337"/>
            </a:xfrm>
          </p:grpSpPr>
          <p:sp>
            <p:nvSpPr>
              <p:cNvPr id="181" name="Rechteck 46 2"/>
              <p:cNvSpPr/>
              <p:nvPr/>
            </p:nvSpPr>
            <p:spPr>
              <a:xfrm>
                <a:off x="1611377"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84" name="Rechteck 47 2"/>
              <p:cNvSpPr/>
              <p:nvPr/>
            </p:nvSpPr>
            <p:spPr>
              <a:xfrm>
                <a:off x="2012644"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85" name="Rechteck 48 2"/>
              <p:cNvSpPr/>
              <p:nvPr/>
            </p:nvSpPr>
            <p:spPr>
              <a:xfrm>
                <a:off x="2413912"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86" name="Rechteck 49 2"/>
              <p:cNvSpPr/>
              <p:nvPr/>
            </p:nvSpPr>
            <p:spPr>
              <a:xfrm>
                <a:off x="2815179"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87" name="Rechteck 50 2"/>
              <p:cNvSpPr/>
              <p:nvPr/>
            </p:nvSpPr>
            <p:spPr>
              <a:xfrm>
                <a:off x="3216447" y="317754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88" name="Rechteck 51 2"/>
              <p:cNvSpPr/>
              <p:nvPr/>
            </p:nvSpPr>
            <p:spPr>
              <a:xfrm>
                <a:off x="1611377"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89" name="Rechteck 52 2"/>
              <p:cNvSpPr/>
              <p:nvPr/>
            </p:nvSpPr>
            <p:spPr>
              <a:xfrm>
                <a:off x="2012644"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0" name="Rechteck 53 2"/>
              <p:cNvSpPr/>
              <p:nvPr/>
            </p:nvSpPr>
            <p:spPr>
              <a:xfrm>
                <a:off x="2413912"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1" name="Rechteck 54 2"/>
              <p:cNvSpPr/>
              <p:nvPr/>
            </p:nvSpPr>
            <p:spPr>
              <a:xfrm>
                <a:off x="2815179" y="3578814"/>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2" name="Rechteck 55 2"/>
              <p:cNvSpPr/>
              <p:nvPr/>
            </p:nvSpPr>
            <p:spPr>
              <a:xfrm>
                <a:off x="3216447" y="3578814"/>
                <a:ext cx="401267" cy="4012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3" name="Rechteck 56 2"/>
              <p:cNvSpPr/>
              <p:nvPr/>
            </p:nvSpPr>
            <p:spPr>
              <a:xfrm>
                <a:off x="1611377"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4" name="Rechteck 57 2"/>
              <p:cNvSpPr/>
              <p:nvPr/>
            </p:nvSpPr>
            <p:spPr>
              <a:xfrm>
                <a:off x="2012644"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5" name="Rechteck 58 2"/>
              <p:cNvSpPr/>
              <p:nvPr/>
            </p:nvSpPr>
            <p:spPr>
              <a:xfrm>
                <a:off x="2413912"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6" name="Rechteck 59 2"/>
              <p:cNvSpPr/>
              <p:nvPr/>
            </p:nvSpPr>
            <p:spPr>
              <a:xfrm>
                <a:off x="2815179"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7" name="Rechteck 60 2"/>
              <p:cNvSpPr/>
              <p:nvPr/>
            </p:nvSpPr>
            <p:spPr>
              <a:xfrm>
                <a:off x="3216447" y="3980082"/>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8" name="Rechteck 61 2"/>
              <p:cNvSpPr/>
              <p:nvPr/>
            </p:nvSpPr>
            <p:spPr>
              <a:xfrm>
                <a:off x="1611377"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199" name="Rechteck 62 2"/>
              <p:cNvSpPr/>
              <p:nvPr/>
            </p:nvSpPr>
            <p:spPr>
              <a:xfrm>
                <a:off x="2012644"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00" name="Rechteck 63 2"/>
              <p:cNvSpPr/>
              <p:nvPr/>
            </p:nvSpPr>
            <p:spPr>
              <a:xfrm>
                <a:off x="2413912"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01" name="Rechteck 64 2"/>
              <p:cNvSpPr/>
              <p:nvPr/>
            </p:nvSpPr>
            <p:spPr>
              <a:xfrm>
                <a:off x="2815179"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02" name="Rechteck 65 2"/>
              <p:cNvSpPr/>
              <p:nvPr/>
            </p:nvSpPr>
            <p:spPr>
              <a:xfrm>
                <a:off x="3216447" y="4381349"/>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03" name="Rechteck 66 2"/>
              <p:cNvSpPr/>
              <p:nvPr/>
            </p:nvSpPr>
            <p:spPr>
              <a:xfrm>
                <a:off x="1611377"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04" name="Rechteck 67 2"/>
              <p:cNvSpPr/>
              <p:nvPr/>
            </p:nvSpPr>
            <p:spPr>
              <a:xfrm>
                <a:off x="2012644"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05" name="Rechteck 68 2"/>
              <p:cNvSpPr/>
              <p:nvPr/>
            </p:nvSpPr>
            <p:spPr>
              <a:xfrm>
                <a:off x="2413912"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06" name="Rechteck 69 2"/>
              <p:cNvSpPr/>
              <p:nvPr/>
            </p:nvSpPr>
            <p:spPr>
              <a:xfrm>
                <a:off x="2815179"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
            <p:nvSpPr>
              <p:cNvPr id="207" name="Rechteck 70 2"/>
              <p:cNvSpPr/>
              <p:nvPr/>
            </p:nvSpPr>
            <p:spPr>
              <a:xfrm>
                <a:off x="3216447" y="4782617"/>
                <a:ext cx="401267" cy="4012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grpSp>
      </p:grpSp>
      <p:sp>
        <p:nvSpPr>
          <p:cNvPr id="9" name="Textfeld 8"/>
          <p:cNvSpPr txBox="1"/>
          <p:nvPr/>
        </p:nvSpPr>
        <p:spPr>
          <a:xfrm>
            <a:off x="733455" y="2956326"/>
            <a:ext cx="2455400" cy="707886"/>
          </a:xfrm>
          <a:prstGeom prst="rect">
            <a:avLst/>
          </a:prstGeom>
          <a:noFill/>
        </p:spPr>
        <p:txBody>
          <a:bodyPr wrap="square" rtlCol="0">
            <a:spAutoFit/>
          </a:bodyPr>
          <a:lstStyle/>
          <a:p>
            <a:r>
              <a:rPr lang="de-CH" sz="2000" dirty="0" smtClean="0"/>
              <a:t>After infinite </a:t>
            </a:r>
            <a:r>
              <a:rPr lang="de-CH" sz="2000" dirty="0" err="1" smtClean="0"/>
              <a:t>number</a:t>
            </a:r>
            <a:r>
              <a:rPr lang="de-CH" sz="2000" dirty="0" smtClean="0"/>
              <a:t> </a:t>
            </a:r>
            <a:br>
              <a:rPr lang="de-CH" sz="2000" dirty="0" smtClean="0"/>
            </a:br>
            <a:r>
              <a:rPr lang="de-CH" sz="2000" dirty="0" err="1" smtClean="0"/>
              <a:t>of</a:t>
            </a:r>
            <a:r>
              <a:rPr lang="de-CH" sz="2000" dirty="0" smtClean="0"/>
              <a:t> </a:t>
            </a:r>
            <a:r>
              <a:rPr lang="de-CH" sz="2000" dirty="0" err="1" smtClean="0"/>
              <a:t>samples</a:t>
            </a:r>
            <a:r>
              <a:rPr lang="de-CH" sz="2000" dirty="0" smtClean="0"/>
              <a:t>: </a:t>
            </a:r>
            <a:endParaRPr lang="de-CH" sz="2000" dirty="0"/>
          </a:p>
        </p:txBody>
      </p:sp>
    </p:spTree>
    <p:extLst>
      <p:ext uri="{BB962C8B-B14F-4D97-AF65-F5344CB8AC3E}">
        <p14:creationId xmlns:p14="http://schemas.microsoft.com/office/powerpoint/2010/main" val="178856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500"/>
                                        <p:tgtEl>
                                          <p:spTgt spid="183"/>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0"/>
                                        </p:tgtEl>
                                        <p:attrNameLst>
                                          <p:attrName>style.visibility</p:attrName>
                                        </p:attrNameLst>
                                      </p:cBhvr>
                                      <p:to>
                                        <p:strVal val="visible"/>
                                      </p:to>
                                    </p:set>
                                    <p:animEffect transition="in" filter="fade">
                                      <p:cBhvr>
                                        <p:cTn id="20" dur="500"/>
                                        <p:tgtEl>
                                          <p:spTgt spid="18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fade">
                                      <p:cBhvr>
                                        <p:cTn id="36" dur="500"/>
                                        <p:tgtEl>
                                          <p:spTgt spid="17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fade">
                                      <p:cBhvr>
                                        <p:cTn id="39" dur="500"/>
                                        <p:tgtEl>
                                          <p:spTgt spid="17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3"/>
                                        </p:tgtEl>
                                        <p:attrNameLst>
                                          <p:attrName>style.visibility</p:attrName>
                                        </p:attrNameLst>
                                      </p:cBhvr>
                                      <p:to>
                                        <p:strVal val="visible"/>
                                      </p:to>
                                    </p:set>
                                    <p:animEffect transition="in" filter="fade">
                                      <p:cBhvr>
                                        <p:cTn id="49" dur="500"/>
                                        <p:tgtEl>
                                          <p:spTgt spid="1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xit" presetSubtype="0" fill="hold" nodeType="withEffect">
                                  <p:stCondLst>
                                    <p:cond delay="0"/>
                                  </p:stCondLst>
                                  <p:childTnLst>
                                    <p:animEffect transition="out" filter="fade">
                                      <p:cBhvr>
                                        <p:cTn id="54" dur="500"/>
                                        <p:tgtEl>
                                          <p:spTgt spid="180"/>
                                        </p:tgtEl>
                                      </p:cBhvr>
                                    </p:animEffect>
                                    <p:set>
                                      <p:cBhvr>
                                        <p:cTn id="55" dur="1" fill="hold">
                                          <p:stCondLst>
                                            <p:cond delay="499"/>
                                          </p:stCondLst>
                                        </p:cTn>
                                        <p:tgtEl>
                                          <p:spTgt spid="18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95"/>
                                        </p:tgtEl>
                                      </p:cBhvr>
                                    </p:animEffect>
                                    <p:set>
                                      <p:cBhvr>
                                        <p:cTn id="58" dur="1" fill="hold">
                                          <p:stCondLst>
                                            <p:cond delay="499"/>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animBg="1"/>
      <p:bldP spid="178" grpId="0" uiExpand="1"/>
      <p:bldP spid="179" grpId="0" uiExpand="1"/>
      <p:bldP spid="151" grpId="1"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fik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672" y="2201748"/>
            <a:ext cx="2656661" cy="1974349"/>
          </a:xfrm>
          <a:prstGeom prst="rect">
            <a:avLst/>
          </a:prstGeom>
        </p:spPr>
      </p:pic>
      <p:pic>
        <p:nvPicPr>
          <p:cNvPr id="33" name="Grafik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6625" y="1474320"/>
            <a:ext cx="4555763" cy="3702924"/>
          </a:xfrm>
          <a:prstGeom prst="rect">
            <a:avLst/>
          </a:prstGeom>
        </p:spPr>
      </p:pic>
      <p:sp>
        <p:nvSpPr>
          <p:cNvPr id="2" name="Titel 1"/>
          <p:cNvSpPr>
            <a:spLocks noGrp="1"/>
          </p:cNvSpPr>
          <p:nvPr>
            <p:ph type="title"/>
          </p:nvPr>
        </p:nvSpPr>
        <p:spPr/>
        <p:txBody>
          <a:bodyPr/>
          <a:lstStyle/>
          <a:p>
            <a:r>
              <a:rPr lang="de-CH" dirty="0" smtClean="0"/>
              <a:t>Analysis</a:t>
            </a:r>
            <a:endParaRPr lang="de-CH" dirty="0"/>
          </a:p>
        </p:txBody>
      </p:sp>
      <p:sp>
        <p:nvSpPr>
          <p:cNvPr id="4" name="Foliennummernplatzhalter 3"/>
          <p:cNvSpPr>
            <a:spLocks noGrp="1"/>
          </p:cNvSpPr>
          <p:nvPr>
            <p:ph type="sldNum" sz="quarter" idx="12"/>
          </p:nvPr>
        </p:nvSpPr>
        <p:spPr/>
        <p:txBody>
          <a:bodyPr/>
          <a:lstStyle/>
          <a:p>
            <a:fld id="{3B5F642D-6A31-4596-8C22-CC368C1BDF36}" type="slidenum">
              <a:rPr lang="de-CH" smtClean="0"/>
              <a:t>24</a:t>
            </a:fld>
            <a:endParaRPr lang="de-CH" dirty="0"/>
          </a:p>
        </p:txBody>
      </p:sp>
      <p:sp useBgFill="1">
        <p:nvSpPr>
          <p:cNvPr id="31" name="Rechteck 30" hidden="1"/>
          <p:cNvSpPr/>
          <p:nvPr/>
        </p:nvSpPr>
        <p:spPr>
          <a:xfrm>
            <a:off x="3466377" y="1249834"/>
            <a:ext cx="5523509" cy="47527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feld 6"/>
          <p:cNvSpPr txBox="1"/>
          <p:nvPr/>
        </p:nvSpPr>
        <p:spPr>
          <a:xfrm>
            <a:off x="3574528" y="5239127"/>
            <a:ext cx="2070100" cy="400110"/>
          </a:xfrm>
          <a:prstGeom prst="rect">
            <a:avLst/>
          </a:prstGeom>
          <a:noFill/>
        </p:spPr>
        <p:txBody>
          <a:bodyPr wrap="square" rtlCol="0">
            <a:spAutoFit/>
          </a:bodyPr>
          <a:lstStyle/>
          <a:p>
            <a:pPr algn="ctr"/>
            <a:r>
              <a:rPr lang="de-CH" sz="2000" dirty="0" err="1" smtClean="0"/>
              <a:t>Variance</a:t>
            </a:r>
            <a:endParaRPr lang="de-CH" sz="2000" dirty="0"/>
          </a:p>
        </p:txBody>
      </p:sp>
      <p:sp>
        <p:nvSpPr>
          <p:cNvPr id="8" name="Textfeld 7"/>
          <p:cNvSpPr txBox="1"/>
          <p:nvPr/>
        </p:nvSpPr>
        <p:spPr>
          <a:xfrm>
            <a:off x="5981526" y="5250257"/>
            <a:ext cx="2070100" cy="400110"/>
          </a:xfrm>
          <a:prstGeom prst="rect">
            <a:avLst/>
          </a:prstGeom>
          <a:noFill/>
        </p:spPr>
        <p:txBody>
          <a:bodyPr wrap="square" rtlCol="0">
            <a:spAutoFit/>
          </a:bodyPr>
          <a:lstStyle/>
          <a:p>
            <a:pPr algn="ctr"/>
            <a:r>
              <a:rPr lang="de-CH" sz="2000" dirty="0" smtClean="0"/>
              <a:t>MSE</a:t>
            </a:r>
            <a:endParaRPr lang="de-CH" sz="2000" dirty="0"/>
          </a:p>
        </p:txBody>
      </p:sp>
      <p:sp>
        <p:nvSpPr>
          <p:cNvPr id="9" name="Textfeld 8"/>
          <p:cNvSpPr txBox="1"/>
          <p:nvPr/>
        </p:nvSpPr>
        <p:spPr>
          <a:xfrm>
            <a:off x="1176272" y="5239127"/>
            <a:ext cx="2070100" cy="400110"/>
          </a:xfrm>
          <a:prstGeom prst="rect">
            <a:avLst/>
          </a:prstGeom>
          <a:noFill/>
        </p:spPr>
        <p:txBody>
          <a:bodyPr wrap="square" rtlCol="0">
            <a:spAutoFit/>
          </a:bodyPr>
          <a:lstStyle/>
          <a:p>
            <a:pPr algn="ctr"/>
            <a:r>
              <a:rPr lang="de-CH" sz="2000" dirty="0" err="1" smtClean="0"/>
              <a:t>Squared</a:t>
            </a:r>
            <a:r>
              <a:rPr lang="de-CH" sz="2000" dirty="0" smtClean="0"/>
              <a:t> </a:t>
            </a:r>
            <a:r>
              <a:rPr lang="de-CH" sz="2000" dirty="0" err="1" smtClean="0"/>
              <a:t>bias</a:t>
            </a:r>
            <a:endParaRPr lang="de-CH" sz="2000" dirty="0"/>
          </a:p>
        </p:txBody>
      </p:sp>
      <p:sp>
        <p:nvSpPr>
          <p:cNvPr id="11" name="Textfeld 10"/>
          <p:cNvSpPr txBox="1"/>
          <p:nvPr/>
        </p:nvSpPr>
        <p:spPr>
          <a:xfrm>
            <a:off x="8136528" y="3803492"/>
            <a:ext cx="1334053" cy="707886"/>
          </a:xfrm>
          <a:prstGeom prst="rect">
            <a:avLst/>
          </a:prstGeom>
          <a:noFill/>
        </p:spPr>
        <p:txBody>
          <a:bodyPr wrap="square" rtlCol="0">
            <a:spAutoFit/>
          </a:bodyPr>
          <a:lstStyle/>
          <a:p>
            <a:r>
              <a:rPr lang="de-CH" sz="2000" dirty="0" smtClean="0"/>
              <a:t>High </a:t>
            </a:r>
            <a:br>
              <a:rPr lang="de-CH" sz="2000" dirty="0" smtClean="0"/>
            </a:br>
            <a:r>
              <a:rPr lang="de-CH" sz="2000" dirty="0" err="1" smtClean="0"/>
              <a:t>noise</a:t>
            </a:r>
            <a:endParaRPr lang="de-CH" sz="2000" dirty="0"/>
          </a:p>
        </p:txBody>
      </p:sp>
      <p:sp>
        <p:nvSpPr>
          <p:cNvPr id="12" name="Textfeld 11"/>
          <p:cNvSpPr txBox="1"/>
          <p:nvPr/>
        </p:nvSpPr>
        <p:spPr>
          <a:xfrm>
            <a:off x="8136528" y="2012902"/>
            <a:ext cx="1083724" cy="707886"/>
          </a:xfrm>
          <a:prstGeom prst="rect">
            <a:avLst/>
          </a:prstGeom>
          <a:noFill/>
        </p:spPr>
        <p:txBody>
          <a:bodyPr wrap="square" rtlCol="0">
            <a:spAutoFit/>
          </a:bodyPr>
          <a:lstStyle/>
          <a:p>
            <a:r>
              <a:rPr lang="de-CH" sz="2000" dirty="0" smtClean="0"/>
              <a:t>Low</a:t>
            </a:r>
            <a:br>
              <a:rPr lang="de-CH" sz="2000" dirty="0" smtClean="0"/>
            </a:br>
            <a:r>
              <a:rPr lang="de-CH" sz="2000" dirty="0" err="1" smtClean="0"/>
              <a:t>noise</a:t>
            </a:r>
            <a:endParaRPr lang="de-CH" sz="2000" dirty="0"/>
          </a:p>
        </p:txBody>
      </p:sp>
      <p:sp>
        <p:nvSpPr>
          <p:cNvPr id="13" name="TextBox 7"/>
          <p:cNvSpPr txBox="1"/>
          <p:nvPr/>
        </p:nvSpPr>
        <p:spPr>
          <a:xfrm rot="16200000">
            <a:off x="-657137" y="2995512"/>
            <a:ext cx="2133597" cy="400110"/>
          </a:xfrm>
          <a:prstGeom prst="rect">
            <a:avLst/>
          </a:prstGeom>
          <a:noFill/>
        </p:spPr>
        <p:txBody>
          <a:bodyPr wrap="none" rtlCol="0">
            <a:spAutoFit/>
          </a:bodyPr>
          <a:lstStyle/>
          <a:p>
            <a:r>
              <a:rPr lang="en-US" sz="2000" dirty="0" smtClean="0"/>
              <a:t>Base image weight</a:t>
            </a:r>
            <a:endParaRPr lang="en-US" sz="2000" dirty="0"/>
          </a:p>
        </p:txBody>
      </p:sp>
      <p:sp>
        <p:nvSpPr>
          <p:cNvPr id="14" name="TextBox 6"/>
          <p:cNvSpPr txBox="1"/>
          <p:nvPr/>
        </p:nvSpPr>
        <p:spPr>
          <a:xfrm>
            <a:off x="790466" y="4154747"/>
            <a:ext cx="2629822" cy="400110"/>
          </a:xfrm>
          <a:prstGeom prst="rect">
            <a:avLst/>
          </a:prstGeom>
          <a:noFill/>
        </p:spPr>
        <p:txBody>
          <a:bodyPr wrap="none" rtlCol="0">
            <a:spAutoFit/>
          </a:bodyPr>
          <a:lstStyle/>
          <a:p>
            <a:r>
              <a:rPr lang="en-US" sz="2000" dirty="0" smtClean="0"/>
              <a:t>Patch constraint weight</a:t>
            </a:r>
            <a:endParaRPr lang="en-US" sz="2000" dirty="0"/>
          </a:p>
        </p:txBody>
      </p:sp>
      <p:sp>
        <p:nvSpPr>
          <p:cNvPr id="26" name="Rectangle 4"/>
          <p:cNvSpPr/>
          <p:nvPr/>
        </p:nvSpPr>
        <p:spPr>
          <a:xfrm>
            <a:off x="1008761" y="2599587"/>
            <a:ext cx="178460" cy="203533"/>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sp>
        <p:nvSpPr>
          <p:cNvPr id="27" name="Ellipse 26"/>
          <p:cNvSpPr/>
          <p:nvPr/>
        </p:nvSpPr>
        <p:spPr>
          <a:xfrm>
            <a:off x="6645598" y="2706208"/>
            <a:ext cx="182240" cy="94750"/>
          </a:xfrm>
          <a:prstGeom prst="ellipse">
            <a:avLst/>
          </a:prstGeom>
          <a:solidFill>
            <a:srgbClr val="FF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Ellipse 27"/>
          <p:cNvSpPr/>
          <p:nvPr/>
        </p:nvSpPr>
        <p:spPr>
          <a:xfrm>
            <a:off x="7360582" y="4492602"/>
            <a:ext cx="195918" cy="94750"/>
          </a:xfrm>
          <a:prstGeom prst="ellipse">
            <a:avLst/>
          </a:prstGeom>
          <a:solidFill>
            <a:srgbClr val="FF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0" name="Gerade Verbindung mit Pfeil 29"/>
          <p:cNvCxnSpPr/>
          <p:nvPr/>
        </p:nvCxnSpPr>
        <p:spPr>
          <a:xfrm>
            <a:off x="6859526" y="4536094"/>
            <a:ext cx="47948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Ellipse 36"/>
          <p:cNvSpPr/>
          <p:nvPr/>
        </p:nvSpPr>
        <p:spPr>
          <a:xfrm>
            <a:off x="6645598" y="4492602"/>
            <a:ext cx="182240" cy="94750"/>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6" name="Textfeld 35"/>
          <p:cNvSpPr txBox="1"/>
          <p:nvPr/>
        </p:nvSpPr>
        <p:spPr>
          <a:xfrm>
            <a:off x="3237630" y="5158522"/>
            <a:ext cx="518821" cy="523220"/>
          </a:xfrm>
          <a:prstGeom prst="rect">
            <a:avLst/>
          </a:prstGeom>
          <a:noFill/>
        </p:spPr>
        <p:txBody>
          <a:bodyPr wrap="square" rtlCol="0">
            <a:spAutoFit/>
          </a:bodyPr>
          <a:lstStyle/>
          <a:p>
            <a:pPr algn="ctr"/>
            <a:r>
              <a:rPr lang="de-CH" sz="2800" dirty="0" smtClean="0"/>
              <a:t>+</a:t>
            </a:r>
            <a:endParaRPr lang="de-CH" sz="2800" dirty="0"/>
          </a:p>
        </p:txBody>
      </p:sp>
      <p:sp>
        <p:nvSpPr>
          <p:cNvPr id="38" name="Textfeld 37"/>
          <p:cNvSpPr txBox="1"/>
          <p:nvPr/>
        </p:nvSpPr>
        <p:spPr>
          <a:xfrm>
            <a:off x="5608259" y="5160127"/>
            <a:ext cx="518821" cy="523220"/>
          </a:xfrm>
          <a:prstGeom prst="rect">
            <a:avLst/>
          </a:prstGeom>
          <a:noFill/>
        </p:spPr>
        <p:txBody>
          <a:bodyPr wrap="square" rtlCol="0">
            <a:spAutoFit/>
          </a:bodyPr>
          <a:lstStyle/>
          <a:p>
            <a:pPr algn="ctr"/>
            <a:r>
              <a:rPr lang="de-CH" sz="2800" dirty="0" smtClean="0"/>
              <a:t>=</a:t>
            </a:r>
            <a:endParaRPr lang="de-CH" sz="2800" dirty="0"/>
          </a:p>
        </p:txBody>
      </p:sp>
      <p:grpSp>
        <p:nvGrpSpPr>
          <p:cNvPr id="22" name="Cover Bottom"/>
          <p:cNvGrpSpPr/>
          <p:nvPr/>
        </p:nvGrpSpPr>
        <p:grpSpPr>
          <a:xfrm>
            <a:off x="3450826" y="3284312"/>
            <a:ext cx="5539061" cy="1943809"/>
            <a:chOff x="3450826" y="3562604"/>
            <a:chExt cx="5539061" cy="1943809"/>
          </a:xfrm>
        </p:grpSpPr>
        <p:sp useBgFill="1">
          <p:nvSpPr>
            <p:cNvPr id="19" name="Rechteck 18"/>
            <p:cNvSpPr/>
            <p:nvPr/>
          </p:nvSpPr>
          <p:spPr>
            <a:xfrm>
              <a:off x="3450826" y="3641725"/>
              <a:ext cx="5539061" cy="1864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15" name="Rechteck 14"/>
            <p:cNvSpPr/>
            <p:nvPr/>
          </p:nvSpPr>
          <p:spPr>
            <a:xfrm>
              <a:off x="5981526" y="3568954"/>
              <a:ext cx="197024" cy="109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21" name="Rechteck 20"/>
            <p:cNvSpPr/>
            <p:nvPr/>
          </p:nvSpPr>
          <p:spPr>
            <a:xfrm>
              <a:off x="3625676" y="3562604"/>
              <a:ext cx="197024" cy="109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5" name="Cover Top"/>
          <p:cNvGrpSpPr/>
          <p:nvPr/>
        </p:nvGrpSpPr>
        <p:grpSpPr>
          <a:xfrm>
            <a:off x="3286539" y="1441771"/>
            <a:ext cx="5703348" cy="4500146"/>
            <a:chOff x="3286539" y="1680307"/>
            <a:chExt cx="5703348" cy="4500146"/>
          </a:xfrm>
        </p:grpSpPr>
        <p:sp useBgFill="1">
          <p:nvSpPr>
            <p:cNvPr id="3" name="Rechteck 2"/>
            <p:cNvSpPr/>
            <p:nvPr/>
          </p:nvSpPr>
          <p:spPr>
            <a:xfrm>
              <a:off x="3450826" y="1680307"/>
              <a:ext cx="5539061" cy="19875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20" name="Rechteck 19"/>
            <p:cNvSpPr/>
            <p:nvPr/>
          </p:nvSpPr>
          <p:spPr>
            <a:xfrm>
              <a:off x="3286539" y="5578545"/>
              <a:ext cx="5703347" cy="601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41" name="MSE Cover"/>
          <p:cNvGrpSpPr/>
          <p:nvPr/>
        </p:nvGrpSpPr>
        <p:grpSpPr>
          <a:xfrm>
            <a:off x="3199635" y="1325217"/>
            <a:ext cx="4936893" cy="4422271"/>
            <a:chOff x="3199635" y="1325217"/>
            <a:chExt cx="4936893" cy="4422271"/>
          </a:xfrm>
        </p:grpSpPr>
        <p:sp useBgFill="1">
          <p:nvSpPr>
            <p:cNvPr id="35" name="Rechteck 34"/>
            <p:cNvSpPr/>
            <p:nvPr/>
          </p:nvSpPr>
          <p:spPr>
            <a:xfrm>
              <a:off x="5817704" y="1325217"/>
              <a:ext cx="2318824" cy="2047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39" name="Rechteck 38"/>
            <p:cNvSpPr/>
            <p:nvPr/>
          </p:nvSpPr>
          <p:spPr>
            <a:xfrm>
              <a:off x="5644628" y="5262740"/>
              <a:ext cx="2318824" cy="484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40" name="Rechteck 39"/>
            <p:cNvSpPr/>
            <p:nvPr/>
          </p:nvSpPr>
          <p:spPr>
            <a:xfrm>
              <a:off x="3199635" y="5230224"/>
              <a:ext cx="502382" cy="484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8" name="Conclusions"/>
          <p:cNvGrpSpPr/>
          <p:nvPr/>
        </p:nvGrpSpPr>
        <p:grpSpPr>
          <a:xfrm>
            <a:off x="136556" y="3633204"/>
            <a:ext cx="6336538" cy="2048538"/>
            <a:chOff x="2079320" y="2488792"/>
            <a:chExt cx="5498925" cy="1917687"/>
          </a:xfrm>
        </p:grpSpPr>
        <p:sp>
          <p:nvSpPr>
            <p:cNvPr id="16" name="Abgerundetes Rechteck 15"/>
            <p:cNvSpPr/>
            <p:nvPr/>
          </p:nvSpPr>
          <p:spPr>
            <a:xfrm>
              <a:off x="2079320" y="2488792"/>
              <a:ext cx="5348614" cy="1917687"/>
            </a:xfrm>
            <a:prstGeom prst="roundRect">
              <a:avLst>
                <a:gd name="adj" fmla="val 10053"/>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7" name="Textfeld 16"/>
            <p:cNvSpPr txBox="1"/>
            <p:nvPr/>
          </p:nvSpPr>
          <p:spPr>
            <a:xfrm>
              <a:off x="2230520" y="2634530"/>
              <a:ext cx="5347725" cy="1270022"/>
            </a:xfrm>
            <a:prstGeom prst="rect">
              <a:avLst/>
            </a:prstGeom>
            <a:noFill/>
            <a:ln cap="flat">
              <a:noFill/>
            </a:ln>
          </p:spPr>
          <p:txBody>
            <a:bodyPr wrap="square" rtlCol="0">
              <a:spAutoFit/>
            </a:bodyPr>
            <a:lstStyle/>
            <a:p>
              <a:pPr marL="342900" indent="-342900">
                <a:buFont typeface="Arial" panose="020B0604020202020204" pitchFamily="34" charset="0"/>
                <a:buChar char="•"/>
              </a:pPr>
              <a:r>
                <a:rPr lang="de-CH" sz="2400" b="1" dirty="0"/>
                <a:t>Beta: </a:t>
              </a:r>
              <a:r>
                <a:rPr lang="de-CH" sz="2400" b="1" dirty="0" smtClean="0"/>
                <a:t>Bias-</a:t>
              </a:r>
              <a:r>
                <a:rPr lang="de-CH" sz="2400" b="1" dirty="0" err="1" smtClean="0"/>
                <a:t>Variance</a:t>
              </a:r>
              <a:r>
                <a:rPr lang="de-CH" sz="2400" b="1" dirty="0" smtClean="0"/>
                <a:t>-</a:t>
              </a:r>
              <a:r>
                <a:rPr lang="de-CH" sz="2400" b="1" dirty="0" err="1" smtClean="0"/>
                <a:t>Tradeoff</a:t>
              </a:r>
              <a:endParaRPr lang="de-CH" sz="2400" b="1" dirty="0" smtClean="0"/>
            </a:p>
            <a:p>
              <a:pPr marL="342900" indent="-342900">
                <a:buFont typeface="Arial" panose="020B0604020202020204" pitchFamily="34" charset="0"/>
                <a:buChar char="•"/>
              </a:pPr>
              <a:endParaRPr lang="de-CH" sz="2400" b="1" dirty="0" smtClean="0"/>
            </a:p>
            <a:p>
              <a:pPr marL="342900" indent="-342900">
                <a:buFont typeface="Arial" panose="020B0604020202020204" pitchFamily="34" charset="0"/>
                <a:buChar char="•"/>
              </a:pPr>
              <a:r>
                <a:rPr lang="de-CH" sz="2400" b="1" dirty="0" smtClean="0"/>
                <a:t>Optimal </a:t>
              </a:r>
              <a:r>
                <a:rPr lang="de-CH" sz="2400" b="1" dirty="0" err="1" smtClean="0"/>
                <a:t>alpha</a:t>
              </a:r>
              <a:r>
                <a:rPr lang="de-CH" sz="2400" b="1" dirty="0" smtClean="0"/>
                <a:t> </a:t>
              </a:r>
              <a:r>
                <a:rPr lang="de-CH" sz="2400" b="1" dirty="0" err="1" smtClean="0"/>
                <a:t>independent</a:t>
              </a:r>
              <a:r>
                <a:rPr lang="de-CH" sz="2400" b="1" dirty="0" smtClean="0"/>
                <a:t> </a:t>
              </a:r>
              <a:r>
                <a:rPr lang="de-CH" sz="2400" b="1" dirty="0" err="1" smtClean="0"/>
                <a:t>of</a:t>
              </a:r>
              <a:r>
                <a:rPr lang="de-CH" sz="2400" b="1" dirty="0" smtClean="0"/>
                <a:t> </a:t>
              </a:r>
              <a:r>
                <a:rPr lang="de-CH" sz="2400" b="1" dirty="0" err="1" smtClean="0"/>
                <a:t>noise</a:t>
              </a:r>
              <a:r>
                <a:rPr lang="de-CH" sz="2400" b="1" dirty="0" smtClean="0"/>
                <a:t> </a:t>
              </a:r>
              <a:r>
                <a:rPr lang="de-CH" sz="2400" b="1" dirty="0" err="1" smtClean="0"/>
                <a:t>level</a:t>
              </a:r>
              <a:r>
                <a:rPr lang="de-CH" sz="2400" b="1" dirty="0" smtClean="0"/>
                <a:t> </a:t>
              </a:r>
              <a:r>
                <a:rPr lang="de-CH" sz="2400" dirty="0" smtClean="0"/>
                <a:t>(</a:t>
              </a:r>
              <a:r>
                <a:rPr lang="de-CH" sz="2400" dirty="0" err="1" smtClean="0"/>
                <a:t>as</a:t>
              </a:r>
              <a:r>
                <a:rPr lang="de-CH" sz="2400" dirty="0" smtClean="0"/>
                <a:t> in [</a:t>
              </a:r>
              <a:r>
                <a:rPr lang="de-CH" sz="2400" dirty="0" err="1" smtClean="0"/>
                <a:t>Kettunen</a:t>
              </a:r>
              <a:r>
                <a:rPr lang="de-CH" sz="2400" dirty="0" smtClean="0"/>
                <a:t> et al. 2015])</a:t>
              </a:r>
            </a:p>
          </p:txBody>
        </p:sp>
      </p:grpSp>
    </p:spTree>
    <p:extLst>
      <p:ext uri="{BB962C8B-B14F-4D97-AF65-F5344CB8AC3E}">
        <p14:creationId xmlns:p14="http://schemas.microsoft.com/office/powerpoint/2010/main" val="985458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Analysis</a:t>
            </a:r>
            <a:endParaRPr lang="de-CH" dirty="0"/>
          </a:p>
        </p:txBody>
      </p:sp>
      <p:sp>
        <p:nvSpPr>
          <p:cNvPr id="4" name="Foliennummernplatzhalter 3"/>
          <p:cNvSpPr>
            <a:spLocks noGrp="1"/>
          </p:cNvSpPr>
          <p:nvPr>
            <p:ph type="sldNum" sz="quarter" idx="12"/>
          </p:nvPr>
        </p:nvSpPr>
        <p:spPr/>
        <p:txBody>
          <a:bodyPr/>
          <a:lstStyle/>
          <a:p>
            <a:fld id="{3B5F642D-6A31-4596-8C22-CC368C1BDF36}" type="slidenum">
              <a:rPr lang="de-CH" smtClean="0"/>
              <a:t>25</a:t>
            </a:fld>
            <a:endParaRPr lang="de-CH" dirty="0"/>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992" y="1742275"/>
            <a:ext cx="7321633" cy="3774302"/>
          </a:xfrm>
          <a:prstGeom prst="rect">
            <a:avLst/>
          </a:prstGeom>
        </p:spPr>
      </p:pic>
      <p:sp>
        <p:nvSpPr>
          <p:cNvPr id="7" name="Textfeld 6"/>
          <p:cNvSpPr txBox="1"/>
          <p:nvPr/>
        </p:nvSpPr>
        <p:spPr>
          <a:xfrm>
            <a:off x="3574528" y="5769213"/>
            <a:ext cx="2070100" cy="400110"/>
          </a:xfrm>
          <a:prstGeom prst="rect">
            <a:avLst/>
          </a:prstGeom>
          <a:noFill/>
        </p:spPr>
        <p:txBody>
          <a:bodyPr wrap="square" rtlCol="0">
            <a:spAutoFit/>
          </a:bodyPr>
          <a:lstStyle/>
          <a:p>
            <a:pPr algn="ctr"/>
            <a:r>
              <a:rPr lang="de-CH" sz="2000" dirty="0" err="1" smtClean="0"/>
              <a:t>Variance</a:t>
            </a:r>
            <a:endParaRPr lang="de-CH" sz="2000" dirty="0"/>
          </a:p>
        </p:txBody>
      </p:sp>
      <p:sp>
        <p:nvSpPr>
          <p:cNvPr id="8" name="Textfeld 7"/>
          <p:cNvSpPr txBox="1"/>
          <p:nvPr/>
        </p:nvSpPr>
        <p:spPr>
          <a:xfrm>
            <a:off x="5981526" y="5780343"/>
            <a:ext cx="2070100" cy="400110"/>
          </a:xfrm>
          <a:prstGeom prst="rect">
            <a:avLst/>
          </a:prstGeom>
          <a:noFill/>
        </p:spPr>
        <p:txBody>
          <a:bodyPr wrap="square" rtlCol="0">
            <a:spAutoFit/>
          </a:bodyPr>
          <a:lstStyle/>
          <a:p>
            <a:pPr algn="ctr"/>
            <a:r>
              <a:rPr lang="de-CH" sz="2000" dirty="0" smtClean="0"/>
              <a:t>MSE</a:t>
            </a:r>
            <a:endParaRPr lang="de-CH" sz="2000" dirty="0"/>
          </a:p>
        </p:txBody>
      </p:sp>
      <p:sp>
        <p:nvSpPr>
          <p:cNvPr id="9" name="Textfeld 8"/>
          <p:cNvSpPr txBox="1"/>
          <p:nvPr/>
        </p:nvSpPr>
        <p:spPr>
          <a:xfrm>
            <a:off x="1176272" y="5769213"/>
            <a:ext cx="2070100" cy="400110"/>
          </a:xfrm>
          <a:prstGeom prst="rect">
            <a:avLst/>
          </a:prstGeom>
          <a:noFill/>
        </p:spPr>
        <p:txBody>
          <a:bodyPr wrap="square" rtlCol="0">
            <a:spAutoFit/>
          </a:bodyPr>
          <a:lstStyle/>
          <a:p>
            <a:pPr algn="ctr"/>
            <a:r>
              <a:rPr lang="de-CH" sz="2000" dirty="0" err="1" smtClean="0"/>
              <a:t>Squared</a:t>
            </a:r>
            <a:r>
              <a:rPr lang="de-CH" sz="2000" dirty="0" smtClean="0"/>
              <a:t> </a:t>
            </a:r>
            <a:r>
              <a:rPr lang="de-CH" sz="2000" dirty="0" err="1" smtClean="0"/>
              <a:t>bias</a:t>
            </a:r>
            <a:endParaRPr lang="de-CH" sz="2000" dirty="0"/>
          </a:p>
        </p:txBody>
      </p:sp>
      <p:sp>
        <p:nvSpPr>
          <p:cNvPr id="10" name="Textfeld 9"/>
          <p:cNvSpPr txBox="1"/>
          <p:nvPr/>
        </p:nvSpPr>
        <p:spPr>
          <a:xfrm>
            <a:off x="931720" y="1415902"/>
            <a:ext cx="2740479" cy="400110"/>
          </a:xfrm>
          <a:prstGeom prst="rect">
            <a:avLst/>
          </a:prstGeom>
          <a:noFill/>
        </p:spPr>
        <p:txBody>
          <a:bodyPr wrap="square" rtlCol="0">
            <a:spAutoFit/>
          </a:bodyPr>
          <a:lstStyle/>
          <a:p>
            <a:r>
              <a:rPr lang="de-CH" sz="2000" dirty="0" err="1" smtClean="0"/>
              <a:t>Evaluated</a:t>
            </a:r>
            <a:r>
              <a:rPr lang="de-CH" sz="2000" dirty="0" smtClean="0"/>
              <a:t> </a:t>
            </a:r>
            <a:r>
              <a:rPr lang="de-CH" sz="2000" dirty="0" err="1" smtClean="0"/>
              <a:t>image</a:t>
            </a:r>
            <a:r>
              <a:rPr lang="de-CH" sz="2000" dirty="0" smtClean="0"/>
              <a:t> </a:t>
            </a:r>
            <a:r>
              <a:rPr lang="de-CH" sz="2000" dirty="0" err="1" smtClean="0"/>
              <a:t>region</a:t>
            </a:r>
            <a:endParaRPr lang="de-CH" sz="2000" dirty="0"/>
          </a:p>
        </p:txBody>
      </p:sp>
      <p:sp>
        <p:nvSpPr>
          <p:cNvPr id="11" name="Textfeld 10"/>
          <p:cNvSpPr txBox="1"/>
          <p:nvPr/>
        </p:nvSpPr>
        <p:spPr>
          <a:xfrm>
            <a:off x="8136528" y="4081784"/>
            <a:ext cx="1334053" cy="707886"/>
          </a:xfrm>
          <a:prstGeom prst="rect">
            <a:avLst/>
          </a:prstGeom>
          <a:noFill/>
        </p:spPr>
        <p:txBody>
          <a:bodyPr wrap="square" rtlCol="0">
            <a:spAutoFit/>
          </a:bodyPr>
          <a:lstStyle/>
          <a:p>
            <a:r>
              <a:rPr lang="de-CH" sz="2000" dirty="0" smtClean="0"/>
              <a:t>High </a:t>
            </a:r>
            <a:br>
              <a:rPr lang="de-CH" sz="2000" dirty="0" smtClean="0"/>
            </a:br>
            <a:r>
              <a:rPr lang="de-CH" sz="2000" dirty="0" err="1" smtClean="0"/>
              <a:t>noise</a:t>
            </a:r>
            <a:endParaRPr lang="de-CH" sz="2000" dirty="0"/>
          </a:p>
        </p:txBody>
      </p:sp>
      <p:sp>
        <p:nvSpPr>
          <p:cNvPr id="12" name="Textfeld 11"/>
          <p:cNvSpPr txBox="1"/>
          <p:nvPr/>
        </p:nvSpPr>
        <p:spPr>
          <a:xfrm>
            <a:off x="8136528" y="2291194"/>
            <a:ext cx="1083724" cy="707886"/>
          </a:xfrm>
          <a:prstGeom prst="rect">
            <a:avLst/>
          </a:prstGeom>
          <a:noFill/>
        </p:spPr>
        <p:txBody>
          <a:bodyPr wrap="square" rtlCol="0">
            <a:spAutoFit/>
          </a:bodyPr>
          <a:lstStyle/>
          <a:p>
            <a:r>
              <a:rPr lang="de-CH" sz="2000" dirty="0" smtClean="0"/>
              <a:t>Low</a:t>
            </a:r>
            <a:br>
              <a:rPr lang="de-CH" sz="2000" dirty="0" smtClean="0"/>
            </a:br>
            <a:r>
              <a:rPr lang="de-CH" sz="2000" dirty="0" err="1" smtClean="0"/>
              <a:t>noise</a:t>
            </a:r>
            <a:endParaRPr lang="de-CH" sz="2000" dirty="0"/>
          </a:p>
        </p:txBody>
      </p:sp>
      <p:sp>
        <p:nvSpPr>
          <p:cNvPr id="13" name="TextBox 7"/>
          <p:cNvSpPr txBox="1"/>
          <p:nvPr/>
        </p:nvSpPr>
        <p:spPr>
          <a:xfrm rot="16200000">
            <a:off x="-621764" y="4249724"/>
            <a:ext cx="2133597" cy="400110"/>
          </a:xfrm>
          <a:prstGeom prst="rect">
            <a:avLst/>
          </a:prstGeom>
          <a:noFill/>
        </p:spPr>
        <p:txBody>
          <a:bodyPr wrap="none" rtlCol="0">
            <a:spAutoFit/>
          </a:bodyPr>
          <a:lstStyle/>
          <a:p>
            <a:r>
              <a:rPr lang="en-US" sz="2000" dirty="0" smtClean="0"/>
              <a:t>Base image weight</a:t>
            </a:r>
            <a:endParaRPr lang="en-US" sz="2000" dirty="0"/>
          </a:p>
        </p:txBody>
      </p:sp>
      <p:sp>
        <p:nvSpPr>
          <p:cNvPr id="14" name="TextBox 6"/>
          <p:cNvSpPr txBox="1"/>
          <p:nvPr/>
        </p:nvSpPr>
        <p:spPr>
          <a:xfrm>
            <a:off x="931720" y="5415188"/>
            <a:ext cx="2629822" cy="400110"/>
          </a:xfrm>
          <a:prstGeom prst="rect">
            <a:avLst/>
          </a:prstGeom>
          <a:noFill/>
        </p:spPr>
        <p:txBody>
          <a:bodyPr wrap="none" rtlCol="0">
            <a:spAutoFit/>
          </a:bodyPr>
          <a:lstStyle/>
          <a:p>
            <a:r>
              <a:rPr lang="en-US" sz="2000" dirty="0" smtClean="0"/>
              <a:t>Patch constraint weight</a:t>
            </a:r>
            <a:endParaRPr lang="en-US" sz="2000" dirty="0"/>
          </a:p>
        </p:txBody>
      </p:sp>
      <p:grpSp>
        <p:nvGrpSpPr>
          <p:cNvPr id="25" name="Cover Bias"/>
          <p:cNvGrpSpPr/>
          <p:nvPr/>
        </p:nvGrpSpPr>
        <p:grpSpPr>
          <a:xfrm>
            <a:off x="648378" y="1835257"/>
            <a:ext cx="2826987" cy="3641617"/>
            <a:chOff x="648378" y="1835257"/>
            <a:chExt cx="2826987" cy="3641617"/>
          </a:xfrm>
        </p:grpSpPr>
        <p:sp useBgFill="1">
          <p:nvSpPr>
            <p:cNvPr id="23" name="Rechteck 22"/>
            <p:cNvSpPr/>
            <p:nvPr/>
          </p:nvSpPr>
          <p:spPr>
            <a:xfrm>
              <a:off x="648378" y="3562604"/>
              <a:ext cx="2789461" cy="19142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24" name="Rechteck 23"/>
            <p:cNvSpPr/>
            <p:nvPr/>
          </p:nvSpPr>
          <p:spPr>
            <a:xfrm rot="5400000">
              <a:off x="2373187" y="2565698"/>
              <a:ext cx="1832620" cy="371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26" name="Rectangle 4"/>
          <p:cNvSpPr/>
          <p:nvPr/>
        </p:nvSpPr>
        <p:spPr>
          <a:xfrm>
            <a:off x="1058461" y="3927475"/>
            <a:ext cx="178460" cy="203533"/>
          </a:xfrm>
          <a:prstGeom prst="rect">
            <a:avLst/>
          </a:prstGeom>
          <a:solidFill>
            <a:schemeClr val="accent1">
              <a:alpha val="23922"/>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a:ln w="3175">
                <a:noFill/>
              </a:ln>
            </a:endParaRPr>
          </a:p>
        </p:txBody>
      </p:sp>
      <p:sp>
        <p:nvSpPr>
          <p:cNvPr id="27" name="Ellipse 26"/>
          <p:cNvSpPr/>
          <p:nvPr/>
        </p:nvSpPr>
        <p:spPr>
          <a:xfrm>
            <a:off x="6661473" y="2984500"/>
            <a:ext cx="182240" cy="94750"/>
          </a:xfrm>
          <a:prstGeom prst="ellipse">
            <a:avLst/>
          </a:prstGeom>
          <a:solidFill>
            <a:srgbClr val="FF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Ellipse 27"/>
          <p:cNvSpPr/>
          <p:nvPr/>
        </p:nvSpPr>
        <p:spPr>
          <a:xfrm>
            <a:off x="7376457" y="4770894"/>
            <a:ext cx="195918" cy="94750"/>
          </a:xfrm>
          <a:prstGeom prst="ellipse">
            <a:avLst/>
          </a:prstGeom>
          <a:solidFill>
            <a:srgbClr val="FF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5" name="Cover Top" hidden="1"/>
          <p:cNvGrpSpPr/>
          <p:nvPr/>
        </p:nvGrpSpPr>
        <p:grpSpPr>
          <a:xfrm>
            <a:off x="3450825" y="1680307"/>
            <a:ext cx="5539062" cy="4500146"/>
            <a:chOff x="3450825" y="1680307"/>
            <a:chExt cx="5539062" cy="4500146"/>
          </a:xfrm>
        </p:grpSpPr>
        <p:sp useBgFill="1">
          <p:nvSpPr>
            <p:cNvPr id="3" name="Rechteck 2"/>
            <p:cNvSpPr/>
            <p:nvPr/>
          </p:nvSpPr>
          <p:spPr>
            <a:xfrm>
              <a:off x="3450826" y="1680307"/>
              <a:ext cx="5539061" cy="19875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20" name="Rechteck 19"/>
            <p:cNvSpPr/>
            <p:nvPr/>
          </p:nvSpPr>
          <p:spPr>
            <a:xfrm>
              <a:off x="3450825" y="5578545"/>
              <a:ext cx="5539061" cy="6019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8" name="Conclusions" hidden="1"/>
          <p:cNvGrpSpPr/>
          <p:nvPr/>
        </p:nvGrpSpPr>
        <p:grpSpPr>
          <a:xfrm>
            <a:off x="136556" y="3633204"/>
            <a:ext cx="6336538" cy="2370130"/>
            <a:chOff x="2079320" y="2488792"/>
            <a:chExt cx="5498925" cy="1917687"/>
          </a:xfrm>
        </p:grpSpPr>
        <p:sp>
          <p:nvSpPr>
            <p:cNvPr id="16" name="Abgerundetes Rechteck 15"/>
            <p:cNvSpPr/>
            <p:nvPr/>
          </p:nvSpPr>
          <p:spPr>
            <a:xfrm>
              <a:off x="2079320" y="2488792"/>
              <a:ext cx="5348614" cy="1917687"/>
            </a:xfrm>
            <a:prstGeom prst="roundRect">
              <a:avLst>
                <a:gd name="adj" fmla="val 10053"/>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7" name="Textfeld 16"/>
            <p:cNvSpPr txBox="1"/>
            <p:nvPr/>
          </p:nvSpPr>
          <p:spPr>
            <a:xfrm>
              <a:off x="2230520" y="2634530"/>
              <a:ext cx="5347725" cy="1568850"/>
            </a:xfrm>
            <a:prstGeom prst="rect">
              <a:avLst/>
            </a:prstGeom>
            <a:noFill/>
            <a:ln cap="flat">
              <a:noFill/>
            </a:ln>
          </p:spPr>
          <p:txBody>
            <a:bodyPr wrap="square" rtlCol="0">
              <a:spAutoFit/>
            </a:bodyPr>
            <a:lstStyle/>
            <a:p>
              <a:pPr marL="342900" indent="-342900">
                <a:buFont typeface="Arial" panose="020B0604020202020204" pitchFamily="34" charset="0"/>
                <a:buChar char="•"/>
              </a:pPr>
              <a:r>
                <a:rPr lang="de-CH" sz="2400" b="1" dirty="0" smtClean="0"/>
                <a:t>Optimal </a:t>
              </a:r>
              <a:r>
                <a:rPr lang="de-CH" sz="2400" b="1" dirty="0" err="1" smtClean="0"/>
                <a:t>alpha</a:t>
              </a:r>
              <a:r>
                <a:rPr lang="de-CH" sz="2400" b="1" dirty="0" smtClean="0"/>
                <a:t> </a:t>
              </a:r>
              <a:r>
                <a:rPr lang="de-CH" sz="2400" b="1" dirty="0" err="1" smtClean="0"/>
                <a:t>independent</a:t>
              </a:r>
              <a:r>
                <a:rPr lang="de-CH" sz="2400" b="1" dirty="0" smtClean="0"/>
                <a:t> </a:t>
              </a:r>
              <a:r>
                <a:rPr lang="de-CH" sz="2400" b="1" dirty="0" err="1" smtClean="0"/>
                <a:t>of</a:t>
              </a:r>
              <a:r>
                <a:rPr lang="de-CH" sz="2400" b="1" dirty="0" smtClean="0"/>
                <a:t> </a:t>
              </a:r>
              <a:r>
                <a:rPr lang="de-CH" sz="2400" b="1" dirty="0" err="1" smtClean="0"/>
                <a:t>noise</a:t>
              </a:r>
              <a:r>
                <a:rPr lang="de-CH" sz="2400" b="1" dirty="0" smtClean="0"/>
                <a:t> </a:t>
              </a:r>
              <a:r>
                <a:rPr lang="de-CH" sz="2400" b="1" dirty="0" err="1" smtClean="0"/>
                <a:t>level</a:t>
              </a:r>
              <a:r>
                <a:rPr lang="de-CH" sz="2400" b="1" dirty="0" smtClean="0"/>
                <a:t> </a:t>
              </a:r>
              <a:r>
                <a:rPr lang="de-CH" sz="2400" dirty="0" smtClean="0"/>
                <a:t>(</a:t>
              </a:r>
              <a:r>
                <a:rPr lang="de-CH" sz="2400" dirty="0" err="1" smtClean="0"/>
                <a:t>as</a:t>
              </a:r>
              <a:r>
                <a:rPr lang="de-CH" sz="2400" dirty="0" smtClean="0"/>
                <a:t> in [</a:t>
              </a:r>
              <a:r>
                <a:rPr lang="de-CH" sz="2400" dirty="0" err="1" smtClean="0"/>
                <a:t>Kettunen</a:t>
              </a:r>
              <a:r>
                <a:rPr lang="de-CH" sz="2400" dirty="0" smtClean="0"/>
                <a:t> et al. 2015])</a:t>
              </a:r>
            </a:p>
            <a:p>
              <a:pPr marL="342900" indent="-342900">
                <a:buFont typeface="Arial" panose="020B0604020202020204" pitchFamily="34" charset="0"/>
                <a:buChar char="•"/>
              </a:pPr>
              <a:r>
                <a:rPr lang="de-CH" sz="2400" b="1" dirty="0" smtClean="0"/>
                <a:t>Beta: Bias-</a:t>
              </a:r>
              <a:r>
                <a:rPr lang="de-CH" sz="2400" b="1" dirty="0" err="1" smtClean="0"/>
                <a:t>Variance</a:t>
              </a:r>
              <a:r>
                <a:rPr lang="de-CH" sz="2400" b="1" dirty="0" smtClean="0"/>
                <a:t>-</a:t>
              </a:r>
              <a:r>
                <a:rPr lang="de-CH" sz="2400" b="1" dirty="0" err="1" smtClean="0"/>
                <a:t>Tradeoff</a:t>
              </a:r>
              <a:endParaRPr lang="de-CH" sz="2400" b="1" dirty="0" smtClean="0"/>
            </a:p>
            <a:p>
              <a:pPr marL="342900" indent="-342900">
                <a:buFont typeface="Arial" panose="020B0604020202020204" pitchFamily="34" charset="0"/>
                <a:buChar char="•"/>
              </a:pPr>
              <a:r>
                <a:rPr lang="en-US" sz="2400" b="1" dirty="0" smtClean="0"/>
                <a:t>Bias disappears if converged image fits patch constraints</a:t>
              </a:r>
              <a:endParaRPr lang="en-US" sz="2400" b="1" dirty="0"/>
            </a:p>
          </p:txBody>
        </p:sp>
      </p:grpSp>
      <p:cxnSp>
        <p:nvCxnSpPr>
          <p:cNvPr id="30" name="Gerade Verbindung mit Pfeil 29"/>
          <p:cNvCxnSpPr/>
          <p:nvPr/>
        </p:nvCxnSpPr>
        <p:spPr>
          <a:xfrm>
            <a:off x="6869051" y="4827086"/>
            <a:ext cx="47948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Cover Bottom" hidden="1"/>
          <p:cNvGrpSpPr/>
          <p:nvPr/>
        </p:nvGrpSpPr>
        <p:grpSpPr>
          <a:xfrm>
            <a:off x="3450826" y="3562604"/>
            <a:ext cx="5539061" cy="1943809"/>
            <a:chOff x="3450826" y="3562604"/>
            <a:chExt cx="5539061" cy="1943809"/>
          </a:xfrm>
        </p:grpSpPr>
        <p:sp useBgFill="1">
          <p:nvSpPr>
            <p:cNvPr id="19" name="Rechteck 18"/>
            <p:cNvSpPr/>
            <p:nvPr/>
          </p:nvSpPr>
          <p:spPr>
            <a:xfrm>
              <a:off x="3450826" y="3641725"/>
              <a:ext cx="5539061" cy="1864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15" name="Rechteck 14"/>
            <p:cNvSpPr/>
            <p:nvPr/>
          </p:nvSpPr>
          <p:spPr>
            <a:xfrm>
              <a:off x="5981526" y="3568954"/>
              <a:ext cx="197024" cy="109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21" name="Rechteck 20"/>
            <p:cNvSpPr/>
            <p:nvPr/>
          </p:nvSpPr>
          <p:spPr>
            <a:xfrm>
              <a:off x="3625676" y="3562604"/>
              <a:ext cx="197024" cy="109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37" name="Ellipse 36"/>
          <p:cNvSpPr/>
          <p:nvPr/>
        </p:nvSpPr>
        <p:spPr>
          <a:xfrm>
            <a:off x="6661473" y="4770894"/>
            <a:ext cx="182240" cy="94750"/>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40836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2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setting</a:t>
            </a:r>
            <a:endParaRPr lang="en-US" dirty="0"/>
          </a:p>
        </p:txBody>
      </p:sp>
      <p:sp>
        <p:nvSpPr>
          <p:cNvPr id="3" name="Content Placeholder 2"/>
          <p:cNvSpPr>
            <a:spLocks noGrp="1"/>
          </p:cNvSpPr>
          <p:nvPr>
            <p:ph idx="1"/>
          </p:nvPr>
        </p:nvSpPr>
        <p:spPr/>
        <p:txBody>
          <a:bodyPr/>
          <a:lstStyle/>
          <a:p>
            <a:r>
              <a:rPr lang="en-US" dirty="0" smtClean="0"/>
              <a:t>Global parameter settings not appropriate</a:t>
            </a:r>
            <a:endParaRPr lang="en-US" dirty="0"/>
          </a:p>
        </p:txBody>
      </p:sp>
      <p:sp>
        <p:nvSpPr>
          <p:cNvPr id="4" name="Slide Number Placeholder 3"/>
          <p:cNvSpPr>
            <a:spLocks noGrp="1"/>
          </p:cNvSpPr>
          <p:nvPr>
            <p:ph type="sldNum" sz="quarter" idx="12"/>
          </p:nvPr>
        </p:nvSpPr>
        <p:spPr/>
        <p:txBody>
          <a:bodyPr/>
          <a:lstStyle/>
          <a:p>
            <a:fld id="{3B5F642D-6A31-4596-8C22-CC368C1BDF36}" type="slidenum">
              <a:rPr lang="de-CH" smtClean="0"/>
              <a:pPr/>
              <a:t>26</a:t>
            </a:fld>
            <a:endParaRPr lang="de-CH" dirty="0"/>
          </a:p>
        </p:txBody>
      </p:sp>
      <p:sp>
        <p:nvSpPr>
          <p:cNvPr id="7" name="TextBox 6"/>
          <p:cNvSpPr txBox="1"/>
          <p:nvPr/>
        </p:nvSpPr>
        <p:spPr>
          <a:xfrm>
            <a:off x="831774" y="5078042"/>
            <a:ext cx="3150734" cy="400110"/>
          </a:xfrm>
          <a:prstGeom prst="rect">
            <a:avLst/>
          </a:prstGeom>
          <a:noFill/>
        </p:spPr>
        <p:txBody>
          <a:bodyPr wrap="none" rtlCol="0">
            <a:spAutoFit/>
          </a:bodyPr>
          <a:lstStyle/>
          <a:p>
            <a:r>
              <a:rPr lang="en-US" sz="2000" dirty="0" smtClean="0"/>
              <a:t>Small </a:t>
            </a:r>
            <a:r>
              <a:rPr lang="en-US" sz="2000" dirty="0" smtClean="0">
                <a:latin typeface="Symbol" panose="05050102010706020507" pitchFamily="18" charset="2"/>
              </a:rPr>
              <a:t>b</a:t>
            </a:r>
            <a:r>
              <a:rPr lang="en-US" sz="2000" dirty="0" smtClean="0"/>
              <a:t> for patch constraints</a:t>
            </a:r>
          </a:p>
        </p:txBody>
      </p:sp>
      <p:sp>
        <p:nvSpPr>
          <p:cNvPr id="8" name="TextBox 7"/>
          <p:cNvSpPr txBox="1"/>
          <p:nvPr/>
        </p:nvSpPr>
        <p:spPr>
          <a:xfrm>
            <a:off x="5218627" y="5078042"/>
            <a:ext cx="3110660" cy="400110"/>
          </a:xfrm>
          <a:prstGeom prst="rect">
            <a:avLst/>
          </a:prstGeom>
          <a:noFill/>
        </p:spPr>
        <p:txBody>
          <a:bodyPr wrap="none" rtlCol="0">
            <a:spAutoFit/>
          </a:bodyPr>
          <a:lstStyle/>
          <a:p>
            <a:pPr algn="ctr"/>
            <a:r>
              <a:rPr lang="en-US" sz="2000" dirty="0" smtClean="0"/>
              <a:t>High </a:t>
            </a:r>
            <a:r>
              <a:rPr lang="en-US" sz="2000" dirty="0" smtClean="0">
                <a:latin typeface="Symbol" panose="05050102010706020507" pitchFamily="18" charset="2"/>
              </a:rPr>
              <a:t>b</a:t>
            </a:r>
            <a:r>
              <a:rPr lang="en-US" sz="2000" dirty="0" smtClean="0"/>
              <a:t> for patch constraints </a:t>
            </a:r>
            <a:endParaRPr lang="en-US" sz="2000" dirty="0"/>
          </a:p>
        </p:txBody>
      </p:sp>
      <p:grpSp>
        <p:nvGrpSpPr>
          <p:cNvPr id="12" name="Gruppieren 11"/>
          <p:cNvGrpSpPr/>
          <p:nvPr/>
        </p:nvGrpSpPr>
        <p:grpSpPr>
          <a:xfrm>
            <a:off x="574542" y="2495235"/>
            <a:ext cx="8005148" cy="2450794"/>
            <a:chOff x="645543" y="2689395"/>
            <a:chExt cx="8005148" cy="2450794"/>
          </a:xfrm>
        </p:grpSpPr>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3" y="2689395"/>
              <a:ext cx="3707936" cy="2450794"/>
            </a:xfrm>
            <a:prstGeom prst="rect">
              <a:avLst/>
            </a:prstGeom>
          </p:spPr>
        </p:pic>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755" y="2689395"/>
              <a:ext cx="3707936" cy="2450794"/>
            </a:xfrm>
            <a:prstGeom prst="rect">
              <a:avLst/>
            </a:prstGeom>
          </p:spPr>
        </p:pic>
      </p:grpSp>
      <p:grpSp>
        <p:nvGrpSpPr>
          <p:cNvPr id="17" name="Gruppieren 16"/>
          <p:cNvGrpSpPr/>
          <p:nvPr/>
        </p:nvGrpSpPr>
        <p:grpSpPr>
          <a:xfrm>
            <a:off x="481241" y="3359232"/>
            <a:ext cx="4784858" cy="1008112"/>
            <a:chOff x="481241" y="3359232"/>
            <a:chExt cx="4784858" cy="1008112"/>
          </a:xfrm>
        </p:grpSpPr>
        <p:sp>
          <p:nvSpPr>
            <p:cNvPr id="13" name="Ellipse 12"/>
            <p:cNvSpPr/>
            <p:nvPr/>
          </p:nvSpPr>
          <p:spPr>
            <a:xfrm>
              <a:off x="4779996" y="3359232"/>
              <a:ext cx="486103" cy="10081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Ellipse 13"/>
            <p:cNvSpPr/>
            <p:nvPr/>
          </p:nvSpPr>
          <p:spPr>
            <a:xfrm>
              <a:off x="481241" y="3359232"/>
              <a:ext cx="486103" cy="1008112"/>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8" name="Gruppieren 17"/>
          <p:cNvGrpSpPr/>
          <p:nvPr/>
        </p:nvGrpSpPr>
        <p:grpSpPr>
          <a:xfrm>
            <a:off x="3036196" y="2647098"/>
            <a:ext cx="5750616" cy="560273"/>
            <a:chOff x="3036196" y="2647098"/>
            <a:chExt cx="5750616" cy="560273"/>
          </a:xfrm>
        </p:grpSpPr>
        <p:sp>
          <p:nvSpPr>
            <p:cNvPr id="15" name="Ellipse 14"/>
            <p:cNvSpPr/>
            <p:nvPr/>
          </p:nvSpPr>
          <p:spPr>
            <a:xfrm rot="5400000">
              <a:off x="7780746" y="2201303"/>
              <a:ext cx="560272" cy="14518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Ellipse 15"/>
            <p:cNvSpPr/>
            <p:nvPr/>
          </p:nvSpPr>
          <p:spPr>
            <a:xfrm rot="5400000">
              <a:off x="3481990" y="2201304"/>
              <a:ext cx="560273" cy="14518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1036542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Multiscale reconstruction pipeline</a:t>
            </a:r>
            <a:endParaRPr lang="de-CH" sz="1200" dirty="0"/>
          </a:p>
        </p:txBody>
      </p:sp>
      <p:sp>
        <p:nvSpPr>
          <p:cNvPr id="7" name="Slide Number Placeholder 6"/>
          <p:cNvSpPr>
            <a:spLocks noGrp="1"/>
          </p:cNvSpPr>
          <p:nvPr>
            <p:ph type="sldNum" sz="quarter" idx="12"/>
          </p:nvPr>
        </p:nvSpPr>
        <p:spPr/>
        <p:txBody>
          <a:bodyPr/>
          <a:lstStyle/>
          <a:p>
            <a:fld id="{50716D51-75F6-42D6-886F-AFF5319F0D60}" type="slidenum">
              <a:rPr lang="de-CH" smtClean="0"/>
              <a:pPr/>
              <a:t>27</a:t>
            </a:fld>
            <a:endParaRPr lang="de-CH"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8224" y="2878981"/>
            <a:ext cx="1197498" cy="1197498"/>
          </a:xfrm>
          <a:prstGeom prst="rect">
            <a:avLst/>
          </a:prstGeom>
          <a:ln w="19050">
            <a:solidFill>
              <a:srgbClr val="0000FF"/>
            </a:solidFill>
          </a:ln>
        </p:spPr>
      </p:pic>
      <p:sp>
        <p:nvSpPr>
          <p:cNvPr id="20" name="Rounded Rectangle 19"/>
          <p:cNvSpPr/>
          <p:nvPr/>
        </p:nvSpPr>
        <p:spPr>
          <a:xfrm>
            <a:off x="3770819" y="2204863"/>
            <a:ext cx="1527159" cy="2247595"/>
          </a:xfrm>
          <a:prstGeom prst="roundRect">
            <a:avLst>
              <a:gd name="adj" fmla="val 10204"/>
            </a:avLst>
          </a:prstGeom>
          <a:noFill/>
          <a:ln>
            <a:solidFill>
              <a:srgbClr val="6197C7"/>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rtlCol="0" anchor="t" anchorCtr="0">
            <a:noAutofit/>
          </a:bodyPr>
          <a:lstStyle/>
          <a:p>
            <a:pPr algn="ctr"/>
            <a:r>
              <a:rPr lang="de-CH" sz="1700" b="1" dirty="0" err="1">
                <a:solidFill>
                  <a:schemeClr val="tx1"/>
                </a:solidFill>
              </a:rPr>
              <a:t>Candidate</a:t>
            </a:r>
            <a:r>
              <a:rPr lang="de-CH" sz="1700" b="1" dirty="0">
                <a:solidFill>
                  <a:schemeClr val="tx1"/>
                </a:solidFill>
              </a:rPr>
              <a:t> </a:t>
            </a:r>
            <a:r>
              <a:rPr lang="de-CH" sz="1700" b="1" dirty="0" err="1" smtClean="0">
                <a:solidFill>
                  <a:schemeClr val="tx1"/>
                </a:solidFill>
              </a:rPr>
              <a:t>reconstructions</a:t>
            </a:r>
            <a:endParaRPr lang="de-CH" sz="1700" b="1" dirty="0">
              <a:solidFill>
                <a:schemeClr val="tx1"/>
              </a:solidFill>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3469" y="2965950"/>
            <a:ext cx="1197498" cy="1197498"/>
          </a:xfrm>
          <a:prstGeom prst="rect">
            <a:avLst/>
          </a:prstGeom>
          <a:ln w="19050">
            <a:solidFill>
              <a:srgbClr val="00FF00"/>
            </a:solidFill>
          </a:ln>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1100" y="3052350"/>
            <a:ext cx="1197498" cy="1197498"/>
          </a:xfrm>
          <a:prstGeom prst="rect">
            <a:avLst/>
          </a:prstGeom>
          <a:ln w="19050">
            <a:solidFill>
              <a:srgbClr val="FF0000"/>
            </a:solidFill>
          </a:ln>
        </p:spPr>
      </p:pic>
      <p:grpSp>
        <p:nvGrpSpPr>
          <p:cNvPr id="27" name="Group 26"/>
          <p:cNvGrpSpPr/>
          <p:nvPr/>
        </p:nvGrpSpPr>
        <p:grpSpPr>
          <a:xfrm>
            <a:off x="5528011" y="2204864"/>
            <a:ext cx="1527159" cy="2247594"/>
            <a:chOff x="8033533" y="1739668"/>
            <a:chExt cx="2295525" cy="3378432"/>
          </a:xfrm>
        </p:grpSpPr>
        <p:sp>
          <p:nvSpPr>
            <p:cNvPr id="22" name="Rounded Rectangle 21"/>
            <p:cNvSpPr/>
            <p:nvPr/>
          </p:nvSpPr>
          <p:spPr>
            <a:xfrm>
              <a:off x="8033533" y="1739668"/>
              <a:ext cx="2295525" cy="3378432"/>
            </a:xfrm>
            <a:prstGeom prst="roundRect">
              <a:avLst>
                <a:gd name="adj" fmla="val 10204"/>
              </a:avLst>
            </a:prstGeom>
            <a:noFill/>
            <a:ln>
              <a:solidFill>
                <a:srgbClr val="6197C7"/>
              </a:solidFill>
            </a:ln>
            <a:effectLst/>
          </p:spPr>
          <p:style>
            <a:lnRef idx="2">
              <a:schemeClr val="accent1">
                <a:shade val="50000"/>
              </a:schemeClr>
            </a:lnRef>
            <a:fillRef idx="1">
              <a:schemeClr val="accent1"/>
            </a:fillRef>
            <a:effectRef idx="0">
              <a:schemeClr val="accent1"/>
            </a:effectRef>
            <a:fontRef idx="minor">
              <a:schemeClr val="lt1"/>
            </a:fontRef>
          </p:style>
          <p:txBody>
            <a:bodyPr vert="horz" tIns="0" rtlCol="0" anchor="t" anchorCtr="0">
              <a:noAutofit/>
            </a:bodyPr>
            <a:lstStyle/>
            <a:p>
              <a:pPr algn="ctr"/>
              <a:r>
                <a:rPr lang="de-CH" sz="1700" b="1" dirty="0">
                  <a:solidFill>
                    <a:schemeClr val="tx1"/>
                  </a:solidFill>
                </a:rPr>
                <a:t>Selection map</a:t>
              </a: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1295" y="2804743"/>
              <a:ext cx="1799999" cy="1799997"/>
            </a:xfrm>
            <a:prstGeom prst="rect">
              <a:avLst/>
            </a:prstGeom>
          </p:spPr>
        </p:pic>
      </p:grpSp>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76315" y="2878981"/>
            <a:ext cx="1197498" cy="119749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62800" y="2965950"/>
            <a:ext cx="1197498" cy="1197498"/>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49200" y="3052350"/>
            <a:ext cx="1197498" cy="1197498"/>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235600" y="3138750"/>
            <a:ext cx="1197498" cy="1197498"/>
          </a:xfrm>
          <a:prstGeom prst="rect">
            <a:avLst/>
          </a:prstGeom>
        </p:spPr>
      </p:pic>
      <p:sp>
        <p:nvSpPr>
          <p:cNvPr id="3" name="Rounded Rectangle 2"/>
          <p:cNvSpPr/>
          <p:nvPr/>
        </p:nvSpPr>
        <p:spPr>
          <a:xfrm>
            <a:off x="327376" y="2204864"/>
            <a:ext cx="3213409" cy="2247594"/>
          </a:xfrm>
          <a:prstGeom prst="roundRect">
            <a:avLst>
              <a:gd name="adj" fmla="val 10204"/>
            </a:avLst>
          </a:prstGeom>
          <a:noFill/>
          <a:ln>
            <a:solidFill>
              <a:srgbClr val="6197C7"/>
            </a:solidFill>
          </a:ln>
          <a:effectLst/>
        </p:spPr>
        <p:style>
          <a:lnRef idx="2">
            <a:schemeClr val="accent1">
              <a:shade val="50000"/>
            </a:schemeClr>
          </a:lnRef>
          <a:fillRef idx="1">
            <a:schemeClr val="accent1"/>
          </a:fillRef>
          <a:effectRef idx="0">
            <a:schemeClr val="accent1"/>
          </a:effectRef>
          <a:fontRef idx="minor">
            <a:schemeClr val="lt1"/>
          </a:fontRef>
        </p:style>
        <p:txBody>
          <a:bodyPr vert="horz" tIns="0" rtlCol="0" anchor="t" anchorCtr="0">
            <a:noAutofit/>
          </a:bodyPr>
          <a:lstStyle/>
          <a:p>
            <a:pPr algn="ctr"/>
            <a:r>
              <a:rPr lang="de-CH" sz="1700" b="1" dirty="0" smtClean="0">
                <a:solidFill>
                  <a:schemeClr val="tx1"/>
                </a:solidFill>
              </a:rPr>
              <a:t>Input: Base </a:t>
            </a:r>
            <a:r>
              <a:rPr lang="de-CH" sz="1700" b="1" dirty="0">
                <a:solidFill>
                  <a:schemeClr val="tx1"/>
                </a:solidFill>
              </a:rPr>
              <a:t>image, gradients and features</a:t>
            </a:r>
          </a:p>
        </p:txBody>
      </p:sp>
      <p:pic>
        <p:nvPicPr>
          <p:cNvPr id="31" name="Content Placeholder 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51106" y="2878981"/>
            <a:ext cx="1198800" cy="1198800"/>
          </a:xfrm>
          <a:prstGeom prst="rect">
            <a:avLst/>
          </a:prstGeom>
        </p:spPr>
      </p:pic>
      <p:pic>
        <p:nvPicPr>
          <p:cNvPr id="28" name="Content Placeholder 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a:ext>
            </a:extLst>
          </a:blip>
          <a:stretch>
            <a:fillRect/>
          </a:stretch>
        </p:blipFill>
        <p:spPr>
          <a:xfrm>
            <a:off x="537300" y="2965950"/>
            <a:ext cx="1198800" cy="1198800"/>
          </a:xfrm>
          <a:prstGeom prst="rect">
            <a:avLst/>
          </a:prstGeom>
        </p:spPr>
      </p:pic>
      <p:pic>
        <p:nvPicPr>
          <p:cNvPr id="30" name="Content Placeholder 3"/>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a:ext>
            </a:extLst>
          </a:blip>
          <a:stretch>
            <a:fillRect/>
          </a:stretch>
        </p:blipFill>
        <p:spPr>
          <a:xfrm>
            <a:off x="623700" y="3052350"/>
            <a:ext cx="1198800" cy="1198800"/>
          </a:xfrm>
          <a:prstGeom prst="rect">
            <a:avLst/>
          </a:prstGeom>
        </p:spPr>
      </p:pic>
      <p:grpSp>
        <p:nvGrpSpPr>
          <p:cNvPr id="34" name="Group 33"/>
          <p:cNvGrpSpPr/>
          <p:nvPr/>
        </p:nvGrpSpPr>
        <p:grpSpPr>
          <a:xfrm>
            <a:off x="7285207" y="2204863"/>
            <a:ext cx="1527159" cy="2247593"/>
            <a:chOff x="8033533" y="1739665"/>
            <a:chExt cx="2295525" cy="3378435"/>
          </a:xfrm>
        </p:grpSpPr>
        <p:sp>
          <p:nvSpPr>
            <p:cNvPr id="35" name="Rounded Rectangle 34"/>
            <p:cNvSpPr/>
            <p:nvPr/>
          </p:nvSpPr>
          <p:spPr>
            <a:xfrm>
              <a:off x="8033533" y="1739665"/>
              <a:ext cx="2295525" cy="3378435"/>
            </a:xfrm>
            <a:prstGeom prst="roundRect">
              <a:avLst>
                <a:gd name="adj" fmla="val 10204"/>
              </a:avLst>
            </a:prstGeom>
            <a:noFill/>
            <a:ln>
              <a:solidFill>
                <a:srgbClr val="6197C7"/>
              </a:solidFill>
            </a:ln>
            <a:effectLst/>
          </p:spPr>
          <p:style>
            <a:lnRef idx="2">
              <a:schemeClr val="accent1">
                <a:shade val="50000"/>
              </a:schemeClr>
            </a:lnRef>
            <a:fillRef idx="1">
              <a:schemeClr val="accent1"/>
            </a:fillRef>
            <a:effectRef idx="0">
              <a:schemeClr val="accent1"/>
            </a:effectRef>
            <a:fontRef idx="minor">
              <a:schemeClr val="lt1"/>
            </a:fontRef>
          </p:style>
          <p:txBody>
            <a:bodyPr vert="horz" tIns="0" rtlCol="0" anchor="t" anchorCtr="0">
              <a:noAutofit/>
            </a:bodyPr>
            <a:lstStyle/>
            <a:p>
              <a:pPr algn="ctr"/>
              <a:r>
                <a:rPr lang="de-CH" sz="1700" b="1" dirty="0">
                  <a:solidFill>
                    <a:schemeClr val="tx1"/>
                  </a:solidFill>
                </a:rPr>
                <a:t>Output</a:t>
              </a:r>
            </a:p>
          </p:txBody>
        </p:sp>
        <p:pic>
          <p:nvPicPr>
            <p:cNvPr id="36" name="Picture 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81296" y="2804741"/>
              <a:ext cx="1799999" cy="1799999"/>
            </a:xfrm>
            <a:prstGeom prst="rect">
              <a:avLst/>
            </a:prstGeom>
          </p:spPr>
        </p:pic>
      </p:grpSp>
      <p:cxnSp>
        <p:nvCxnSpPr>
          <p:cNvPr id="39" name="Straight Arrow Connector 38"/>
          <p:cNvCxnSpPr>
            <a:stCxn id="3" idx="3"/>
            <a:endCxn id="20" idx="1"/>
          </p:cNvCxnSpPr>
          <p:nvPr/>
        </p:nvCxnSpPr>
        <p:spPr>
          <a:xfrm>
            <a:off x="3540785" y="3328661"/>
            <a:ext cx="2300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0" idx="3"/>
            <a:endCxn id="22" idx="1"/>
          </p:cNvCxnSpPr>
          <p:nvPr/>
        </p:nvCxnSpPr>
        <p:spPr>
          <a:xfrm>
            <a:off x="5297978" y="3328661"/>
            <a:ext cx="2300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2" idx="3"/>
            <a:endCxn id="35" idx="1"/>
          </p:cNvCxnSpPr>
          <p:nvPr/>
        </p:nvCxnSpPr>
        <p:spPr>
          <a:xfrm flipV="1">
            <a:off x="7055170" y="3328660"/>
            <a:ext cx="23003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589146" y="4503468"/>
            <a:ext cx="1911810" cy="707886"/>
          </a:xfrm>
          <a:prstGeom prst="rect">
            <a:avLst/>
          </a:prstGeom>
          <a:noFill/>
        </p:spPr>
        <p:txBody>
          <a:bodyPr wrap="square" rtlCol="0">
            <a:spAutoFit/>
          </a:bodyPr>
          <a:lstStyle/>
          <a:p>
            <a:pPr algn="ctr"/>
            <a:r>
              <a:rPr lang="en-US" sz="2000" dirty="0" smtClean="0"/>
              <a:t>Different </a:t>
            </a:r>
            <a:r>
              <a:rPr lang="el-GR" sz="2000" dirty="0" smtClean="0"/>
              <a:t>α</a:t>
            </a:r>
            <a:r>
              <a:rPr lang="fr-CH" sz="2000" dirty="0" smtClean="0"/>
              <a:t>, </a:t>
            </a:r>
            <a:r>
              <a:rPr lang="el-GR" sz="2000" dirty="0" smtClean="0"/>
              <a:t>β</a:t>
            </a:r>
            <a:r>
              <a:rPr lang="en-US" sz="2000" dirty="0" smtClean="0"/>
              <a:t>, k</a:t>
            </a:r>
            <a:r>
              <a:rPr lang="en-US" sz="2000" baseline="-25000" dirty="0" smtClean="0"/>
              <a:t>c</a:t>
            </a:r>
            <a:r>
              <a:rPr lang="en-US" sz="2000" dirty="0" smtClean="0"/>
              <a:t> parameters</a:t>
            </a:r>
            <a:endParaRPr lang="en-US" sz="2000" dirty="0"/>
          </a:p>
        </p:txBody>
      </p:sp>
      <p:sp>
        <p:nvSpPr>
          <p:cNvPr id="29" name="TextBox 28"/>
          <p:cNvSpPr txBox="1"/>
          <p:nvPr/>
        </p:nvSpPr>
        <p:spPr>
          <a:xfrm>
            <a:off x="5481079" y="4503468"/>
            <a:ext cx="1621020" cy="707886"/>
          </a:xfrm>
          <a:prstGeom prst="rect">
            <a:avLst/>
          </a:prstGeom>
          <a:noFill/>
        </p:spPr>
        <p:txBody>
          <a:bodyPr wrap="square" rtlCol="0">
            <a:spAutoFit/>
          </a:bodyPr>
          <a:lstStyle/>
          <a:p>
            <a:pPr algn="ctr"/>
            <a:r>
              <a:rPr lang="en-US" sz="2000" dirty="0" smtClean="0"/>
              <a:t>Error estimation</a:t>
            </a:r>
            <a:endParaRPr lang="en-US" sz="2000" dirty="0"/>
          </a:p>
        </p:txBody>
      </p:sp>
      <p:sp>
        <p:nvSpPr>
          <p:cNvPr id="32" name="TextBox 2"/>
          <p:cNvSpPr txBox="1"/>
          <p:nvPr/>
        </p:nvSpPr>
        <p:spPr>
          <a:xfrm>
            <a:off x="524168" y="1217213"/>
            <a:ext cx="5354118" cy="338554"/>
          </a:xfrm>
          <a:prstGeom prst="rect">
            <a:avLst/>
          </a:prstGeom>
          <a:noFill/>
        </p:spPr>
        <p:txBody>
          <a:bodyPr wrap="square" rtlCol="0">
            <a:spAutoFit/>
          </a:bodyPr>
          <a:lstStyle/>
          <a:p>
            <a:r>
              <a:rPr lang="de-CH" sz="1600" dirty="0"/>
              <a:t>[</a:t>
            </a:r>
            <a:r>
              <a:rPr lang="de-CH" sz="1600" dirty="0" err="1"/>
              <a:t>Rousselle</a:t>
            </a:r>
            <a:r>
              <a:rPr lang="de-CH" sz="1600" dirty="0"/>
              <a:t> et al. </a:t>
            </a:r>
            <a:r>
              <a:rPr lang="de-CH" sz="1600" dirty="0" smtClean="0"/>
              <a:t>2011]</a:t>
            </a:r>
            <a:endParaRPr lang="de-CH" sz="1600" dirty="0"/>
          </a:p>
        </p:txBody>
      </p:sp>
    </p:spTree>
    <p:extLst>
      <p:ext uri="{BB962C8B-B14F-4D97-AF65-F5344CB8AC3E}">
        <p14:creationId xmlns:p14="http://schemas.microsoft.com/office/powerpoint/2010/main" val="1454655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Multiscale reconstruction pipeline</a:t>
            </a:r>
            <a:endParaRPr lang="de-CH" sz="1200" dirty="0"/>
          </a:p>
        </p:txBody>
      </p:sp>
      <p:sp>
        <p:nvSpPr>
          <p:cNvPr id="7" name="Slide Number Placeholder 6"/>
          <p:cNvSpPr>
            <a:spLocks noGrp="1"/>
          </p:cNvSpPr>
          <p:nvPr>
            <p:ph type="sldNum" sz="quarter" idx="12"/>
          </p:nvPr>
        </p:nvSpPr>
        <p:spPr/>
        <p:txBody>
          <a:bodyPr/>
          <a:lstStyle/>
          <a:p>
            <a:fld id="{50716D51-75F6-42D6-886F-AFF5319F0D60}" type="slidenum">
              <a:rPr lang="de-CH" smtClean="0"/>
              <a:pPr/>
              <a:t>28</a:t>
            </a:fld>
            <a:endParaRPr lang="de-CH" dirty="0"/>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8224" y="2878981"/>
            <a:ext cx="1197498" cy="1197498"/>
          </a:xfrm>
          <a:prstGeom prst="rect">
            <a:avLst/>
          </a:prstGeom>
        </p:spPr>
      </p:pic>
      <p:sp>
        <p:nvSpPr>
          <p:cNvPr id="20" name="Rounded Rectangle 19"/>
          <p:cNvSpPr/>
          <p:nvPr/>
        </p:nvSpPr>
        <p:spPr>
          <a:xfrm>
            <a:off x="3770819" y="2204863"/>
            <a:ext cx="1527159" cy="2247595"/>
          </a:xfrm>
          <a:prstGeom prst="roundRect">
            <a:avLst>
              <a:gd name="adj" fmla="val 10204"/>
            </a:avLst>
          </a:prstGeom>
          <a:noFill/>
          <a:ln>
            <a:solidFill>
              <a:srgbClr val="6197C7"/>
            </a:solidFill>
          </a:ln>
          <a:effectLst/>
        </p:spPr>
        <p:style>
          <a:lnRef idx="2">
            <a:schemeClr val="accent1">
              <a:shade val="50000"/>
            </a:schemeClr>
          </a:lnRef>
          <a:fillRef idx="1">
            <a:schemeClr val="accent1"/>
          </a:fillRef>
          <a:effectRef idx="0">
            <a:schemeClr val="accent1"/>
          </a:effectRef>
          <a:fontRef idx="minor">
            <a:schemeClr val="lt1"/>
          </a:fontRef>
        </p:style>
        <p:txBody>
          <a:bodyPr vert="horz" tIns="0" rtlCol="0" anchor="t" anchorCtr="0">
            <a:noAutofit/>
          </a:bodyPr>
          <a:lstStyle/>
          <a:p>
            <a:pPr algn="ctr"/>
            <a:r>
              <a:rPr lang="de-CH" b="1" dirty="0">
                <a:solidFill>
                  <a:schemeClr val="tx1"/>
                </a:solidFill>
              </a:rPr>
              <a:t>Candidate filters</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3469" y="2965950"/>
            <a:ext cx="1197498" cy="1197498"/>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1100" y="3052350"/>
            <a:ext cx="1197498" cy="1197498"/>
          </a:xfrm>
          <a:prstGeom prst="rect">
            <a:avLst/>
          </a:prstGeom>
        </p:spPr>
      </p:pic>
      <p:grpSp>
        <p:nvGrpSpPr>
          <p:cNvPr id="27" name="Group 26"/>
          <p:cNvGrpSpPr/>
          <p:nvPr/>
        </p:nvGrpSpPr>
        <p:grpSpPr>
          <a:xfrm>
            <a:off x="5528011" y="2204864"/>
            <a:ext cx="1527159" cy="2247594"/>
            <a:chOff x="8033533" y="1739668"/>
            <a:chExt cx="2295525" cy="3378432"/>
          </a:xfrm>
        </p:grpSpPr>
        <p:sp>
          <p:nvSpPr>
            <p:cNvPr id="22" name="Rounded Rectangle 21"/>
            <p:cNvSpPr/>
            <p:nvPr/>
          </p:nvSpPr>
          <p:spPr>
            <a:xfrm>
              <a:off x="8033533" y="1739668"/>
              <a:ext cx="2295525" cy="3378432"/>
            </a:xfrm>
            <a:prstGeom prst="roundRect">
              <a:avLst>
                <a:gd name="adj" fmla="val 10204"/>
              </a:avLst>
            </a:prstGeom>
            <a:noFill/>
            <a:ln>
              <a:solidFill>
                <a:srgbClr val="6197C7"/>
              </a:solidFill>
            </a:ln>
            <a:effectLst/>
          </p:spPr>
          <p:style>
            <a:lnRef idx="2">
              <a:schemeClr val="accent1">
                <a:shade val="50000"/>
              </a:schemeClr>
            </a:lnRef>
            <a:fillRef idx="1">
              <a:schemeClr val="accent1"/>
            </a:fillRef>
            <a:effectRef idx="0">
              <a:schemeClr val="accent1"/>
            </a:effectRef>
            <a:fontRef idx="minor">
              <a:schemeClr val="lt1"/>
            </a:fontRef>
          </p:style>
          <p:txBody>
            <a:bodyPr vert="horz" tIns="0" rtlCol="0" anchor="t" anchorCtr="0">
              <a:noAutofit/>
            </a:bodyPr>
            <a:lstStyle/>
            <a:p>
              <a:pPr algn="ctr"/>
              <a:r>
                <a:rPr lang="de-CH" b="1" dirty="0">
                  <a:solidFill>
                    <a:schemeClr val="tx1"/>
                  </a:solidFill>
                </a:rPr>
                <a:t>Selection map</a:t>
              </a: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1295" y="2804743"/>
              <a:ext cx="1799999" cy="1799997"/>
            </a:xfrm>
            <a:prstGeom prst="rect">
              <a:avLst/>
            </a:prstGeom>
          </p:spPr>
        </p:pic>
      </p:grpSp>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76315" y="2878981"/>
            <a:ext cx="1197498" cy="119749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62800" y="2965950"/>
            <a:ext cx="1197498" cy="1197498"/>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49200" y="3052350"/>
            <a:ext cx="1197498" cy="1197498"/>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235600" y="3138750"/>
            <a:ext cx="1197498" cy="1197498"/>
          </a:xfrm>
          <a:prstGeom prst="rect">
            <a:avLst/>
          </a:prstGeom>
        </p:spPr>
      </p:pic>
      <p:sp>
        <p:nvSpPr>
          <p:cNvPr id="3" name="Rounded Rectangle 2"/>
          <p:cNvSpPr/>
          <p:nvPr/>
        </p:nvSpPr>
        <p:spPr>
          <a:xfrm>
            <a:off x="327376" y="2204864"/>
            <a:ext cx="3213409" cy="2247594"/>
          </a:xfrm>
          <a:prstGeom prst="roundRect">
            <a:avLst>
              <a:gd name="adj" fmla="val 10204"/>
            </a:avLst>
          </a:prstGeom>
          <a:noFill/>
          <a:ln>
            <a:solidFill>
              <a:srgbClr val="6197C7"/>
            </a:solidFill>
          </a:ln>
          <a:effectLst/>
        </p:spPr>
        <p:style>
          <a:lnRef idx="2">
            <a:schemeClr val="accent1">
              <a:shade val="50000"/>
            </a:schemeClr>
          </a:lnRef>
          <a:fillRef idx="1">
            <a:schemeClr val="accent1"/>
          </a:fillRef>
          <a:effectRef idx="0">
            <a:schemeClr val="accent1"/>
          </a:effectRef>
          <a:fontRef idx="minor">
            <a:schemeClr val="lt1"/>
          </a:fontRef>
        </p:style>
        <p:txBody>
          <a:bodyPr vert="horz" tIns="0" rtlCol="0" anchor="t" anchorCtr="0">
            <a:noAutofit/>
          </a:bodyPr>
          <a:lstStyle/>
          <a:p>
            <a:pPr algn="ctr"/>
            <a:r>
              <a:rPr lang="de-CH" b="1" dirty="0" smtClean="0">
                <a:solidFill>
                  <a:schemeClr val="tx1"/>
                </a:solidFill>
              </a:rPr>
              <a:t>Input: Base </a:t>
            </a:r>
            <a:r>
              <a:rPr lang="de-CH" b="1" dirty="0">
                <a:solidFill>
                  <a:schemeClr val="tx1"/>
                </a:solidFill>
              </a:rPr>
              <a:t>image, gradients and features</a:t>
            </a:r>
          </a:p>
        </p:txBody>
      </p:sp>
      <p:pic>
        <p:nvPicPr>
          <p:cNvPr id="31" name="Content Placeholder 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51106" y="2878981"/>
            <a:ext cx="1198800" cy="1198800"/>
          </a:xfrm>
          <a:prstGeom prst="rect">
            <a:avLst/>
          </a:prstGeom>
        </p:spPr>
      </p:pic>
      <p:pic>
        <p:nvPicPr>
          <p:cNvPr id="28" name="Content Placeholder 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a:ext>
            </a:extLst>
          </a:blip>
          <a:stretch>
            <a:fillRect/>
          </a:stretch>
        </p:blipFill>
        <p:spPr>
          <a:xfrm>
            <a:off x="537300" y="2965950"/>
            <a:ext cx="1198800" cy="1198800"/>
          </a:xfrm>
          <a:prstGeom prst="rect">
            <a:avLst/>
          </a:prstGeom>
        </p:spPr>
      </p:pic>
      <p:pic>
        <p:nvPicPr>
          <p:cNvPr id="30" name="Content Placeholder 3"/>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a:ext>
            </a:extLst>
          </a:blip>
          <a:stretch>
            <a:fillRect/>
          </a:stretch>
        </p:blipFill>
        <p:spPr>
          <a:xfrm>
            <a:off x="623700" y="3052350"/>
            <a:ext cx="1198800" cy="1198800"/>
          </a:xfrm>
          <a:prstGeom prst="rect">
            <a:avLst/>
          </a:prstGeom>
        </p:spPr>
      </p:pic>
      <p:grpSp>
        <p:nvGrpSpPr>
          <p:cNvPr id="34" name="Group 33"/>
          <p:cNvGrpSpPr/>
          <p:nvPr/>
        </p:nvGrpSpPr>
        <p:grpSpPr>
          <a:xfrm>
            <a:off x="7285207" y="2204863"/>
            <a:ext cx="1527159" cy="2247593"/>
            <a:chOff x="8033533" y="1739665"/>
            <a:chExt cx="2295525" cy="3378435"/>
          </a:xfrm>
        </p:grpSpPr>
        <p:sp>
          <p:nvSpPr>
            <p:cNvPr id="35" name="Rounded Rectangle 34"/>
            <p:cNvSpPr/>
            <p:nvPr/>
          </p:nvSpPr>
          <p:spPr>
            <a:xfrm>
              <a:off x="8033533" y="1739665"/>
              <a:ext cx="2295525" cy="3378435"/>
            </a:xfrm>
            <a:prstGeom prst="roundRect">
              <a:avLst>
                <a:gd name="adj" fmla="val 10204"/>
              </a:avLst>
            </a:prstGeom>
            <a:noFill/>
            <a:ln>
              <a:solidFill>
                <a:srgbClr val="6197C7"/>
              </a:solidFill>
            </a:ln>
            <a:effectLst/>
          </p:spPr>
          <p:style>
            <a:lnRef idx="2">
              <a:schemeClr val="accent1">
                <a:shade val="50000"/>
              </a:schemeClr>
            </a:lnRef>
            <a:fillRef idx="1">
              <a:schemeClr val="accent1"/>
            </a:fillRef>
            <a:effectRef idx="0">
              <a:schemeClr val="accent1"/>
            </a:effectRef>
            <a:fontRef idx="minor">
              <a:schemeClr val="lt1"/>
            </a:fontRef>
          </p:style>
          <p:txBody>
            <a:bodyPr vert="horz" tIns="0" rtlCol="0" anchor="t" anchorCtr="0">
              <a:noAutofit/>
            </a:bodyPr>
            <a:lstStyle/>
            <a:p>
              <a:pPr algn="ctr"/>
              <a:r>
                <a:rPr lang="de-CH" b="1" dirty="0">
                  <a:solidFill>
                    <a:schemeClr val="tx1"/>
                  </a:solidFill>
                </a:rPr>
                <a:t>Output</a:t>
              </a:r>
            </a:p>
          </p:txBody>
        </p:sp>
        <p:pic>
          <p:nvPicPr>
            <p:cNvPr id="36" name="Picture 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81296" y="2804741"/>
              <a:ext cx="1799999" cy="1799999"/>
            </a:xfrm>
            <a:prstGeom prst="rect">
              <a:avLst/>
            </a:prstGeom>
          </p:spPr>
        </p:pic>
      </p:grpSp>
      <p:cxnSp>
        <p:nvCxnSpPr>
          <p:cNvPr id="39" name="Straight Arrow Connector 38"/>
          <p:cNvCxnSpPr>
            <a:stCxn id="3" idx="3"/>
            <a:endCxn id="20" idx="1"/>
          </p:cNvCxnSpPr>
          <p:nvPr/>
        </p:nvCxnSpPr>
        <p:spPr>
          <a:xfrm>
            <a:off x="3540785" y="3328661"/>
            <a:ext cx="2300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0" idx="3"/>
            <a:endCxn id="22" idx="1"/>
          </p:cNvCxnSpPr>
          <p:nvPr/>
        </p:nvCxnSpPr>
        <p:spPr>
          <a:xfrm>
            <a:off x="5297978" y="3328661"/>
            <a:ext cx="2300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2" idx="3"/>
            <a:endCxn id="35" idx="1"/>
          </p:cNvCxnSpPr>
          <p:nvPr/>
        </p:nvCxnSpPr>
        <p:spPr>
          <a:xfrm flipV="1">
            <a:off x="7055170" y="3328660"/>
            <a:ext cx="23003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589146" y="4503468"/>
            <a:ext cx="1911810" cy="707886"/>
          </a:xfrm>
          <a:prstGeom prst="rect">
            <a:avLst/>
          </a:prstGeom>
          <a:noFill/>
        </p:spPr>
        <p:txBody>
          <a:bodyPr wrap="square" rtlCol="0">
            <a:spAutoFit/>
          </a:bodyPr>
          <a:lstStyle/>
          <a:p>
            <a:pPr algn="ctr"/>
            <a:r>
              <a:rPr lang="en-US" sz="2000" dirty="0" smtClean="0"/>
              <a:t>Different </a:t>
            </a:r>
            <a:r>
              <a:rPr lang="el-GR" sz="2000" dirty="0" smtClean="0"/>
              <a:t>α</a:t>
            </a:r>
            <a:r>
              <a:rPr lang="fr-CH" sz="2000" dirty="0" smtClean="0"/>
              <a:t>, </a:t>
            </a:r>
            <a:r>
              <a:rPr lang="el-GR" sz="2000" dirty="0" smtClean="0"/>
              <a:t>β</a:t>
            </a:r>
            <a:r>
              <a:rPr lang="en-US" sz="2000" dirty="0" smtClean="0"/>
              <a:t>, k</a:t>
            </a:r>
            <a:r>
              <a:rPr lang="en-US" sz="2000" baseline="-25000" dirty="0" smtClean="0"/>
              <a:t>c</a:t>
            </a:r>
            <a:r>
              <a:rPr lang="en-US" sz="2000" dirty="0" smtClean="0"/>
              <a:t> parameters</a:t>
            </a:r>
            <a:endParaRPr lang="en-US" sz="2000" dirty="0"/>
          </a:p>
        </p:txBody>
      </p:sp>
      <p:sp>
        <p:nvSpPr>
          <p:cNvPr id="29" name="TextBox 28"/>
          <p:cNvSpPr txBox="1"/>
          <p:nvPr/>
        </p:nvSpPr>
        <p:spPr>
          <a:xfrm>
            <a:off x="5481079" y="4503468"/>
            <a:ext cx="1621020" cy="707886"/>
          </a:xfrm>
          <a:prstGeom prst="rect">
            <a:avLst/>
          </a:prstGeom>
          <a:noFill/>
        </p:spPr>
        <p:txBody>
          <a:bodyPr wrap="square" rtlCol="0">
            <a:spAutoFit/>
          </a:bodyPr>
          <a:lstStyle/>
          <a:p>
            <a:pPr algn="ctr"/>
            <a:r>
              <a:rPr lang="en-US" sz="2000" dirty="0" smtClean="0"/>
              <a:t>Error estimation</a:t>
            </a:r>
            <a:endParaRPr lang="en-US" sz="2000" dirty="0"/>
          </a:p>
        </p:txBody>
      </p:sp>
      <p:sp>
        <p:nvSpPr>
          <p:cNvPr id="32" name="TextBox 2"/>
          <p:cNvSpPr txBox="1"/>
          <p:nvPr/>
        </p:nvSpPr>
        <p:spPr>
          <a:xfrm>
            <a:off x="524168" y="1217213"/>
            <a:ext cx="5354118" cy="338554"/>
          </a:xfrm>
          <a:prstGeom prst="rect">
            <a:avLst/>
          </a:prstGeom>
          <a:noFill/>
        </p:spPr>
        <p:txBody>
          <a:bodyPr wrap="square" rtlCol="0">
            <a:spAutoFit/>
          </a:bodyPr>
          <a:lstStyle/>
          <a:p>
            <a:r>
              <a:rPr lang="de-CH" sz="1600" dirty="0"/>
              <a:t>[</a:t>
            </a:r>
            <a:r>
              <a:rPr lang="de-CH" sz="1600" dirty="0" err="1"/>
              <a:t>Rousselle</a:t>
            </a:r>
            <a:r>
              <a:rPr lang="de-CH" sz="1600" dirty="0"/>
              <a:t> et al. </a:t>
            </a:r>
            <a:r>
              <a:rPr lang="de-CH" sz="1600" dirty="0" smtClean="0"/>
              <a:t>2011]</a:t>
            </a:r>
            <a:endParaRPr lang="de-CH" sz="1600" dirty="0"/>
          </a:p>
        </p:txBody>
      </p:sp>
    </p:spTree>
    <p:extLst>
      <p:ext uri="{BB962C8B-B14F-4D97-AF65-F5344CB8AC3E}">
        <p14:creationId xmlns:p14="http://schemas.microsoft.com/office/powerpoint/2010/main" val="401701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P spid="4"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 reconstructions</a:t>
            </a:r>
            <a:endParaRPr lang="en-US" dirty="0"/>
          </a:p>
        </p:txBody>
      </p:sp>
      <p:sp>
        <p:nvSpPr>
          <p:cNvPr id="3" name="Content Placeholder 2"/>
          <p:cNvSpPr>
            <a:spLocks noGrp="1"/>
          </p:cNvSpPr>
          <p:nvPr>
            <p:ph idx="1"/>
          </p:nvPr>
        </p:nvSpPr>
        <p:spPr>
          <a:xfrm>
            <a:off x="357188" y="1825625"/>
            <a:ext cx="8506118" cy="4184650"/>
          </a:xfrm>
        </p:spPr>
        <p:txBody>
          <a:bodyPr/>
          <a:lstStyle/>
          <a:p>
            <a:r>
              <a:rPr lang="en-US" dirty="0" smtClean="0"/>
              <a:t>Compute three reconstructions with different (</a:t>
            </a:r>
            <a:r>
              <a:rPr lang="el-GR" dirty="0" smtClean="0"/>
              <a:t>α</a:t>
            </a:r>
            <a:r>
              <a:rPr lang="fr-CH" dirty="0" smtClean="0"/>
              <a:t>, </a:t>
            </a:r>
            <a:r>
              <a:rPr lang="el-GR" dirty="0" smtClean="0"/>
              <a:t>β</a:t>
            </a:r>
            <a:r>
              <a:rPr lang="en-US" dirty="0" smtClean="0"/>
              <a:t>, k</a:t>
            </a:r>
            <a:r>
              <a:rPr lang="en-US" baseline="-25000" dirty="0" smtClean="0"/>
              <a:t>c</a:t>
            </a:r>
            <a:r>
              <a:rPr lang="en-US" dirty="0" smtClean="0"/>
              <a:t>) parameters</a:t>
            </a:r>
            <a:br>
              <a:rPr lang="en-US" dirty="0" smtClean="0"/>
            </a:br>
            <a:endParaRPr lang="en-US" dirty="0" smtClean="0"/>
          </a:p>
          <a:p>
            <a:r>
              <a:rPr lang="de-CH" dirty="0" smtClean="0"/>
              <a:t>Brute force search over triplets of scales selected from 360 scales over set of </a:t>
            </a:r>
            <a:r>
              <a:rPr lang="de-CH" dirty="0" err="1" smtClean="0"/>
              <a:t>training</a:t>
            </a:r>
            <a:r>
              <a:rPr lang="de-CH" dirty="0" smtClean="0"/>
              <a:t> </a:t>
            </a:r>
            <a:r>
              <a:rPr lang="de-CH" dirty="0" err="1" smtClean="0"/>
              <a:t>images</a:t>
            </a:r>
            <a:r>
              <a:rPr lang="de-CH" dirty="0" smtClean="0"/>
              <a:t> </a:t>
            </a:r>
            <a:br>
              <a:rPr lang="de-CH" dirty="0" smtClean="0"/>
            </a:br>
            <a:r>
              <a:rPr lang="de-CH" dirty="0" smtClean="0"/>
              <a:t>(360</a:t>
            </a:r>
            <a:r>
              <a:rPr lang="de-CH" baseline="30000" dirty="0" smtClean="0"/>
              <a:t>3 </a:t>
            </a:r>
            <a:r>
              <a:rPr lang="de-CH" dirty="0" err="1" smtClean="0"/>
              <a:t>combinations</a:t>
            </a:r>
            <a:r>
              <a:rPr lang="de-CH" dirty="0" smtClean="0"/>
              <a:t>)</a:t>
            </a:r>
            <a:endParaRPr lang="de-CH" dirty="0" smtClean="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3B5F642D-6A31-4596-8C22-CC368C1BDF36}" type="slidenum">
              <a:rPr lang="de-CH" smtClean="0"/>
              <a:pPr/>
              <a:t>29</a:t>
            </a:fld>
            <a:endParaRPr lang="de-CH" dirty="0"/>
          </a:p>
        </p:txBody>
      </p:sp>
    </p:spTree>
    <p:extLst>
      <p:ext uri="{BB962C8B-B14F-4D97-AF65-F5344CB8AC3E}">
        <p14:creationId xmlns:p14="http://schemas.microsoft.com/office/powerpoint/2010/main" val="233790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p:cNvSpPr txBox="1">
            <a:spLocks/>
          </p:cNvSpPr>
          <p:nvPr/>
        </p:nvSpPr>
        <p:spPr>
          <a:xfrm>
            <a:off x="357188" y="365128"/>
            <a:ext cx="8429625" cy="749801"/>
          </a:xfrm>
          <a:prstGeom prst="rect">
            <a:avLst/>
          </a:prstGeom>
        </p:spPr>
        <p:txBody>
          <a:bodyPr vert="horz" lIns="180000" tIns="45720" rIns="18000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Tahoma" panose="020B0604030504040204" pitchFamily="34" charset="0"/>
                <a:cs typeface="Tahoma" panose="020B0604030504040204" pitchFamily="34" charset="0"/>
              </a:defRPr>
            </a:lvl1pPr>
          </a:lstStyle>
          <a:p>
            <a:r>
              <a:rPr lang="en-US" smtClean="0"/>
              <a:t>Gradient-domain rendering</a:t>
            </a:r>
            <a:endParaRPr lang="en-US" dirty="0"/>
          </a:p>
        </p:txBody>
      </p:sp>
      <p:sp>
        <p:nvSpPr>
          <p:cNvPr id="24" name="Abgerundetes Rechteck 23"/>
          <p:cNvSpPr/>
          <p:nvPr/>
        </p:nvSpPr>
        <p:spPr>
          <a:xfrm>
            <a:off x="809581" y="2193412"/>
            <a:ext cx="7524835" cy="3576397"/>
          </a:xfrm>
          <a:prstGeom prst="roundRect">
            <a:avLst>
              <a:gd name="adj" fmla="val 1005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983198"/>
            <a:ext cx="3032141" cy="1870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399" y="2988064"/>
            <a:ext cx="3033931" cy="18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8674" y="3144336"/>
            <a:ext cx="3033931" cy="18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feld 37"/>
          <p:cNvSpPr txBox="1"/>
          <p:nvPr/>
        </p:nvSpPr>
        <p:spPr>
          <a:xfrm>
            <a:off x="3989949" y="2171718"/>
            <a:ext cx="1164101" cy="400110"/>
          </a:xfrm>
          <a:prstGeom prst="rect">
            <a:avLst/>
          </a:prstGeom>
          <a:noFill/>
          <a:effectLst/>
        </p:spPr>
        <p:txBody>
          <a:bodyPr wrap="none" rtlCol="0">
            <a:spAutoFit/>
          </a:bodyPr>
          <a:lstStyle/>
          <a:p>
            <a:r>
              <a:rPr lang="de-CH" sz="2000" b="1" dirty="0">
                <a:effectLst/>
              </a:rPr>
              <a:t>Sampling</a:t>
            </a:r>
            <a:endParaRPr lang="en-US" sz="2000" b="1" dirty="0">
              <a:effectLst/>
            </a:endParaRPr>
          </a:p>
        </p:txBody>
      </p:sp>
      <p:sp>
        <p:nvSpPr>
          <p:cNvPr id="4" name="Foliennummernplatzhalter 3"/>
          <p:cNvSpPr>
            <a:spLocks noGrp="1"/>
          </p:cNvSpPr>
          <p:nvPr>
            <p:ph type="sldNum" sz="quarter" idx="12"/>
          </p:nvPr>
        </p:nvSpPr>
        <p:spPr/>
        <p:txBody>
          <a:bodyPr/>
          <a:lstStyle/>
          <a:p>
            <a:fld id="{DD45DB90-B548-462E-8B3F-E835E3BE85F1}" type="slidenum">
              <a:rPr lang="en-US" smtClean="0"/>
              <a:t>3</a:t>
            </a:fld>
            <a:endParaRPr lang="en-US" dirty="0"/>
          </a:p>
        </p:txBody>
      </p:sp>
      <p:sp>
        <p:nvSpPr>
          <p:cNvPr id="19" name="TextBox 2"/>
          <p:cNvSpPr txBox="1"/>
          <p:nvPr/>
        </p:nvSpPr>
        <p:spPr>
          <a:xfrm>
            <a:off x="524168" y="1217213"/>
            <a:ext cx="6840740" cy="338554"/>
          </a:xfrm>
          <a:prstGeom prst="rect">
            <a:avLst/>
          </a:prstGeom>
          <a:noFill/>
        </p:spPr>
        <p:txBody>
          <a:bodyPr wrap="square" rtlCol="0">
            <a:spAutoFit/>
          </a:bodyPr>
          <a:lstStyle/>
          <a:p>
            <a:r>
              <a:rPr lang="de-CH" sz="1600" dirty="0">
                <a:latin typeface="+mj-lt"/>
              </a:rPr>
              <a:t>[Lehtinen et al. 2013, Manzi et al. </a:t>
            </a:r>
            <a:r>
              <a:rPr lang="de-CH" sz="1600" dirty="0" smtClean="0">
                <a:latin typeface="+mj-lt"/>
              </a:rPr>
              <a:t>2014, Manzi </a:t>
            </a:r>
            <a:r>
              <a:rPr lang="de-CH" sz="1600" dirty="0">
                <a:latin typeface="+mj-lt"/>
              </a:rPr>
              <a:t>et al. 2015, Kettunen et al. 2015]</a:t>
            </a:r>
          </a:p>
        </p:txBody>
      </p:sp>
      <p:sp>
        <p:nvSpPr>
          <p:cNvPr id="6" name="Textfeld 5"/>
          <p:cNvSpPr txBox="1"/>
          <p:nvPr/>
        </p:nvSpPr>
        <p:spPr>
          <a:xfrm>
            <a:off x="1907704" y="5059972"/>
            <a:ext cx="1508543" cy="400110"/>
          </a:xfrm>
          <a:prstGeom prst="rect">
            <a:avLst/>
          </a:prstGeom>
          <a:noFill/>
        </p:spPr>
        <p:txBody>
          <a:bodyPr wrap="square" rtlCol="0">
            <a:spAutoFit/>
          </a:bodyPr>
          <a:lstStyle/>
          <a:p>
            <a:pPr algn="ctr"/>
            <a:r>
              <a:rPr lang="de-CH" sz="2000" dirty="0" smtClean="0"/>
              <a:t>Base Image</a:t>
            </a:r>
            <a:endParaRPr lang="de-CH" sz="2000" dirty="0"/>
          </a:p>
        </p:txBody>
      </p:sp>
      <p:sp>
        <p:nvSpPr>
          <p:cNvPr id="20" name="Textfeld 19"/>
          <p:cNvSpPr txBox="1"/>
          <p:nvPr/>
        </p:nvSpPr>
        <p:spPr>
          <a:xfrm>
            <a:off x="5292080" y="5059972"/>
            <a:ext cx="2160240" cy="400110"/>
          </a:xfrm>
          <a:prstGeom prst="rect">
            <a:avLst/>
          </a:prstGeom>
          <a:noFill/>
        </p:spPr>
        <p:txBody>
          <a:bodyPr wrap="square" rtlCol="0">
            <a:spAutoFit/>
          </a:bodyPr>
          <a:lstStyle/>
          <a:p>
            <a:pPr algn="ctr"/>
            <a:r>
              <a:rPr lang="de-CH" sz="2000" dirty="0" smtClean="0"/>
              <a:t>Gradient Images</a:t>
            </a:r>
            <a:endParaRPr lang="de-CH" sz="2000" dirty="0"/>
          </a:p>
        </p:txBody>
      </p:sp>
      <p:sp>
        <p:nvSpPr>
          <p:cNvPr id="2" name="Titel 1"/>
          <p:cNvSpPr>
            <a:spLocks noGrp="1"/>
          </p:cNvSpPr>
          <p:nvPr>
            <p:ph type="title"/>
          </p:nvPr>
        </p:nvSpPr>
        <p:spPr/>
        <p:txBody>
          <a:bodyPr/>
          <a:lstStyle/>
          <a:p>
            <a:endParaRPr lang="de-CH"/>
          </a:p>
        </p:txBody>
      </p:sp>
    </p:spTree>
    <p:custDataLst>
      <p:tags r:id="rId1"/>
    </p:custDataLst>
    <p:extLst>
      <p:ext uri="{BB962C8B-B14F-4D97-AF65-F5344CB8AC3E}">
        <p14:creationId xmlns:p14="http://schemas.microsoft.com/office/powerpoint/2010/main" val="2331907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p:bldP spid="6"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bgerundetes Rechteck 20"/>
          <p:cNvSpPr/>
          <p:nvPr/>
        </p:nvSpPr>
        <p:spPr>
          <a:xfrm rot="5400000">
            <a:off x="6400992" y="2115424"/>
            <a:ext cx="2899349" cy="2197556"/>
          </a:xfrm>
          <a:prstGeom prst="roundRect">
            <a:avLst>
              <a:gd name="adj" fmla="val 2677"/>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el 1"/>
          <p:cNvSpPr>
            <a:spLocks noGrp="1"/>
          </p:cNvSpPr>
          <p:nvPr>
            <p:ph type="title"/>
          </p:nvPr>
        </p:nvSpPr>
        <p:spPr/>
        <p:txBody>
          <a:bodyPr/>
          <a:lstStyle/>
          <a:p>
            <a:r>
              <a:rPr lang="fr-CH" dirty="0" err="1" smtClean="0"/>
              <a:t>Error</a:t>
            </a:r>
            <a:r>
              <a:rPr lang="fr-CH" dirty="0" smtClean="0"/>
              <a:t> estimation</a:t>
            </a:r>
            <a:endParaRPr lang="de-CH" dirty="0"/>
          </a:p>
        </p:txBody>
      </p:sp>
      <p:sp>
        <p:nvSpPr>
          <p:cNvPr id="4" name="Foliennummernplatzhalter 3"/>
          <p:cNvSpPr>
            <a:spLocks noGrp="1"/>
          </p:cNvSpPr>
          <p:nvPr>
            <p:ph type="sldNum" sz="quarter" idx="12"/>
          </p:nvPr>
        </p:nvSpPr>
        <p:spPr/>
        <p:txBody>
          <a:bodyPr/>
          <a:lstStyle/>
          <a:p>
            <a:fld id="{3B5F642D-6A31-4596-8C22-CC368C1BDF36}" type="slidenum">
              <a:rPr lang="de-CH" smtClean="0"/>
              <a:t>30</a:t>
            </a:fld>
            <a:endParaRPr lang="de-CH" dirty="0"/>
          </a:p>
        </p:txBody>
      </p:sp>
      <p:grpSp>
        <p:nvGrpSpPr>
          <p:cNvPr id="5" name="Gruppieren 4"/>
          <p:cNvGrpSpPr/>
          <p:nvPr/>
        </p:nvGrpSpPr>
        <p:grpSpPr>
          <a:xfrm>
            <a:off x="250404" y="1863589"/>
            <a:ext cx="8643192" cy="3404988"/>
            <a:chOff x="732948" y="4227117"/>
            <a:chExt cx="7970605" cy="3140023"/>
          </a:xfrm>
        </p:grpSpPr>
        <p:grpSp>
          <p:nvGrpSpPr>
            <p:cNvPr id="6" name="Gruppieren 5"/>
            <p:cNvGrpSpPr/>
            <p:nvPr/>
          </p:nvGrpSpPr>
          <p:grpSpPr>
            <a:xfrm>
              <a:off x="732948" y="4227117"/>
              <a:ext cx="1914526" cy="3140023"/>
              <a:chOff x="1050353" y="4359815"/>
              <a:chExt cx="1914526" cy="3140023"/>
            </a:xfrm>
          </p:grpSpPr>
          <p:pic>
            <p:nvPicPr>
              <p:cNvPr id="16" name="Grafik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353" y="4359815"/>
                <a:ext cx="1914526" cy="1914524"/>
              </a:xfrm>
              <a:prstGeom prst="rect">
                <a:avLst/>
              </a:prstGeom>
            </p:spPr>
          </p:pic>
          <p:sp>
            <p:nvSpPr>
              <p:cNvPr id="17" name="Textfeld 16"/>
              <p:cNvSpPr txBox="1"/>
              <p:nvPr/>
            </p:nvSpPr>
            <p:spPr>
              <a:xfrm>
                <a:off x="1199336" y="6279385"/>
                <a:ext cx="1584175" cy="1220453"/>
              </a:xfrm>
              <a:prstGeom prst="rect">
                <a:avLst/>
              </a:prstGeom>
              <a:noFill/>
            </p:spPr>
            <p:txBody>
              <a:bodyPr wrap="square" rtlCol="0">
                <a:spAutoFit/>
              </a:bodyPr>
              <a:lstStyle/>
              <a:p>
                <a:pPr algn="ctr"/>
                <a:r>
                  <a:rPr lang="de-CH" sz="2000" b="1" dirty="0" err="1" smtClean="0"/>
                  <a:t>Variance</a:t>
                </a:r>
                <a:endParaRPr lang="de-CH" sz="2000" b="1" dirty="0" smtClean="0"/>
              </a:p>
              <a:p>
                <a:pPr algn="ctr"/>
                <a:r>
                  <a:rPr lang="de-CH" sz="2000" dirty="0" err="1" smtClean="0"/>
                  <a:t>Two</a:t>
                </a:r>
                <a:r>
                  <a:rPr lang="de-CH" sz="2000" dirty="0" smtClean="0"/>
                  <a:t> </a:t>
                </a:r>
                <a:r>
                  <a:rPr lang="de-CH" sz="2000" dirty="0" err="1" smtClean="0"/>
                  <a:t>buffer</a:t>
                </a:r>
                <a:r>
                  <a:rPr lang="de-CH" sz="2000" dirty="0" smtClean="0"/>
                  <a:t> </a:t>
                </a:r>
                <a:r>
                  <a:rPr lang="de-CH" sz="2000" dirty="0" err="1" smtClean="0"/>
                  <a:t>estimate</a:t>
                </a:r>
                <a:r>
                  <a:rPr lang="de-CH" sz="2000" dirty="0" smtClean="0"/>
                  <a:t/>
                </a:r>
                <a:br>
                  <a:rPr lang="de-CH" sz="2000" dirty="0" smtClean="0"/>
                </a:br>
                <a:endParaRPr lang="de-CH" sz="2000" dirty="0"/>
              </a:p>
            </p:txBody>
          </p:sp>
        </p:grpSp>
        <p:grpSp>
          <p:nvGrpSpPr>
            <p:cNvPr id="7" name="Gruppieren 6"/>
            <p:cNvGrpSpPr/>
            <p:nvPr/>
          </p:nvGrpSpPr>
          <p:grpSpPr>
            <a:xfrm>
              <a:off x="2439657" y="4227117"/>
              <a:ext cx="2491274" cy="3140021"/>
              <a:chOff x="2807971" y="4359815"/>
              <a:chExt cx="2491274" cy="3140021"/>
            </a:xfrm>
          </p:grpSpPr>
          <p:pic>
            <p:nvPicPr>
              <p:cNvPr id="14" name="Grafik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954" y="4359815"/>
                <a:ext cx="1914525" cy="1914527"/>
              </a:xfrm>
              <a:prstGeom prst="rect">
                <a:avLst/>
              </a:prstGeom>
            </p:spPr>
          </p:pic>
          <p:sp>
            <p:nvSpPr>
              <p:cNvPr id="15" name="Textfeld 14"/>
              <p:cNvSpPr txBox="1"/>
              <p:nvPr/>
            </p:nvSpPr>
            <p:spPr>
              <a:xfrm>
                <a:off x="2807971" y="6279383"/>
                <a:ext cx="2491274" cy="1220453"/>
              </a:xfrm>
              <a:prstGeom prst="rect">
                <a:avLst/>
              </a:prstGeom>
              <a:noFill/>
            </p:spPr>
            <p:txBody>
              <a:bodyPr wrap="square" rtlCol="0">
                <a:spAutoFit/>
              </a:bodyPr>
              <a:lstStyle/>
              <a:p>
                <a:pPr algn="ctr"/>
                <a:r>
                  <a:rPr lang="de-CH" sz="2000" b="1" dirty="0" smtClean="0"/>
                  <a:t>Bias</a:t>
                </a:r>
              </a:p>
              <a:p>
                <a:pPr algn="ctr"/>
                <a:r>
                  <a:rPr lang="de-CH" sz="2000" dirty="0" err="1"/>
                  <a:t>S</a:t>
                </a:r>
                <a:r>
                  <a:rPr lang="de-CH" sz="2000" dirty="0" err="1" smtClean="0"/>
                  <a:t>moothed</a:t>
                </a:r>
                <a:r>
                  <a:rPr lang="de-CH" sz="2000" dirty="0" smtClean="0"/>
                  <a:t> </a:t>
                </a:r>
                <a:r>
                  <a:rPr lang="de-CH" sz="2000" dirty="0" err="1" smtClean="0"/>
                  <a:t>difference</a:t>
                </a:r>
                <a:r>
                  <a:rPr lang="de-CH" sz="2000" dirty="0" smtClean="0"/>
                  <a:t> </a:t>
                </a:r>
                <a:r>
                  <a:rPr lang="de-CH" sz="2000" dirty="0" err="1" smtClean="0"/>
                  <a:t>between</a:t>
                </a:r>
                <a:r>
                  <a:rPr lang="de-CH" sz="2000" dirty="0" smtClean="0"/>
                  <a:t> </a:t>
                </a:r>
                <a:r>
                  <a:rPr lang="de-CH" sz="2000" dirty="0" err="1" smtClean="0"/>
                  <a:t>reconstruction</a:t>
                </a:r>
                <a:r>
                  <a:rPr lang="de-CH" sz="2000" dirty="0" smtClean="0"/>
                  <a:t> </a:t>
                </a:r>
                <a:r>
                  <a:rPr lang="de-CH" sz="2000" dirty="0" err="1" smtClean="0"/>
                  <a:t>and</a:t>
                </a:r>
                <a:r>
                  <a:rPr lang="de-CH" sz="2000" dirty="0" smtClean="0"/>
                  <a:t> </a:t>
                </a:r>
                <a:r>
                  <a:rPr lang="de-CH" sz="2000" dirty="0" err="1" smtClean="0"/>
                  <a:t>base</a:t>
                </a:r>
                <a:r>
                  <a:rPr lang="de-CH" sz="2000" dirty="0" smtClean="0"/>
                  <a:t> </a:t>
                </a:r>
                <a:r>
                  <a:rPr lang="de-CH" sz="2000" dirty="0" err="1" smtClean="0"/>
                  <a:t>image</a:t>
                </a:r>
                <a:endParaRPr lang="de-CH" sz="2000" dirty="0"/>
              </a:p>
            </p:txBody>
          </p:sp>
        </p:grpSp>
        <p:grpSp>
          <p:nvGrpSpPr>
            <p:cNvPr id="8" name="Gruppieren 7"/>
            <p:cNvGrpSpPr/>
            <p:nvPr/>
          </p:nvGrpSpPr>
          <p:grpSpPr>
            <a:xfrm>
              <a:off x="4660109" y="4227117"/>
              <a:ext cx="2125822" cy="2572370"/>
              <a:chOff x="5007895" y="4359815"/>
              <a:chExt cx="2125822" cy="2572370"/>
            </a:xfrm>
          </p:grpSpPr>
          <p:pic>
            <p:nvPicPr>
              <p:cNvPr id="12" name="Grafik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121" y="4359815"/>
                <a:ext cx="1914524" cy="1914525"/>
              </a:xfrm>
              <a:prstGeom prst="rect">
                <a:avLst/>
              </a:prstGeom>
            </p:spPr>
          </p:pic>
          <p:sp>
            <p:nvSpPr>
              <p:cNvPr id="13" name="Textfeld 12"/>
              <p:cNvSpPr txBox="1"/>
              <p:nvPr/>
            </p:nvSpPr>
            <p:spPr>
              <a:xfrm>
                <a:off x="5007895" y="6279384"/>
                <a:ext cx="2125822" cy="652801"/>
              </a:xfrm>
              <a:prstGeom prst="rect">
                <a:avLst/>
              </a:prstGeom>
              <a:noFill/>
            </p:spPr>
            <p:txBody>
              <a:bodyPr wrap="square" rtlCol="0">
                <a:spAutoFit/>
              </a:bodyPr>
              <a:lstStyle/>
              <a:p>
                <a:pPr algn="ctr"/>
                <a:r>
                  <a:rPr lang="de-CH" sz="2000" b="1" dirty="0" smtClean="0"/>
                  <a:t>Error</a:t>
                </a:r>
              </a:p>
              <a:p>
                <a:pPr algn="ctr"/>
                <a:r>
                  <a:rPr lang="de-CH" sz="2000" dirty="0" smtClean="0"/>
                  <a:t>MSE=Bias^2 + Var</a:t>
                </a:r>
                <a:endParaRPr lang="de-CH" sz="2000" dirty="0"/>
              </a:p>
            </p:txBody>
          </p:sp>
        </p:grpSp>
        <p:grpSp>
          <p:nvGrpSpPr>
            <p:cNvPr id="9" name="Gruppieren 8"/>
            <p:cNvGrpSpPr/>
            <p:nvPr/>
          </p:nvGrpSpPr>
          <p:grpSpPr>
            <a:xfrm>
              <a:off x="6789026" y="4227117"/>
              <a:ext cx="1914527" cy="2572370"/>
              <a:chOff x="7106431" y="4359815"/>
              <a:chExt cx="1914527" cy="2572370"/>
            </a:xfrm>
          </p:grpSpPr>
          <p:pic>
            <p:nvPicPr>
              <p:cNvPr id="10" name="Grafik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6431" y="4359815"/>
                <a:ext cx="1914525" cy="1914525"/>
              </a:xfrm>
              <a:prstGeom prst="rect">
                <a:avLst/>
              </a:prstGeom>
            </p:spPr>
          </p:pic>
          <p:sp>
            <p:nvSpPr>
              <p:cNvPr id="11" name="Textfeld 10"/>
              <p:cNvSpPr txBox="1"/>
              <p:nvPr/>
            </p:nvSpPr>
            <p:spPr>
              <a:xfrm>
                <a:off x="7106433" y="6279384"/>
                <a:ext cx="1914525" cy="652801"/>
              </a:xfrm>
              <a:prstGeom prst="rect">
                <a:avLst/>
              </a:prstGeom>
              <a:noFill/>
            </p:spPr>
            <p:txBody>
              <a:bodyPr wrap="square" rtlCol="0">
                <a:spAutoFit/>
              </a:bodyPr>
              <a:lstStyle/>
              <a:p>
                <a:pPr algn="ctr"/>
                <a:r>
                  <a:rPr lang="de-CH" sz="2000" b="1" dirty="0" smtClean="0"/>
                  <a:t>Error</a:t>
                </a:r>
              </a:p>
              <a:p>
                <a:pPr algn="ctr"/>
                <a:r>
                  <a:rPr lang="de-CH" sz="2000" dirty="0" err="1" smtClean="0"/>
                  <a:t>Ground</a:t>
                </a:r>
                <a:r>
                  <a:rPr lang="de-CH" sz="2000" dirty="0" smtClean="0"/>
                  <a:t> </a:t>
                </a:r>
                <a:r>
                  <a:rPr lang="de-CH" sz="2000" dirty="0" err="1" smtClean="0"/>
                  <a:t>truth</a:t>
                </a:r>
                <a:r>
                  <a:rPr lang="de-CH" sz="2000" dirty="0"/>
                  <a:t> </a:t>
                </a:r>
                <a:r>
                  <a:rPr lang="de-CH" sz="2000" dirty="0" smtClean="0"/>
                  <a:t>MSE</a:t>
                </a:r>
                <a:endParaRPr lang="de-CH" sz="2000" dirty="0"/>
              </a:p>
            </p:txBody>
          </p:sp>
        </p:grpSp>
      </p:grpSp>
      <p:sp>
        <p:nvSpPr>
          <p:cNvPr id="18" name="Textfeld 17"/>
          <p:cNvSpPr txBox="1"/>
          <p:nvPr/>
        </p:nvSpPr>
        <p:spPr>
          <a:xfrm>
            <a:off x="14914" y="4914960"/>
            <a:ext cx="2547059" cy="369332"/>
          </a:xfrm>
          <a:prstGeom prst="rect">
            <a:avLst/>
          </a:prstGeom>
          <a:noFill/>
        </p:spPr>
        <p:txBody>
          <a:bodyPr wrap="square" rtlCol="0">
            <a:spAutoFit/>
          </a:bodyPr>
          <a:lstStyle/>
          <a:p>
            <a:pPr algn="ctr"/>
            <a:r>
              <a:rPr lang="de-CH" dirty="0" smtClean="0"/>
              <a:t>[</a:t>
            </a:r>
            <a:r>
              <a:rPr lang="de-CH" dirty="0" err="1" smtClean="0"/>
              <a:t>Rousselle</a:t>
            </a:r>
            <a:r>
              <a:rPr lang="de-CH" dirty="0" smtClean="0"/>
              <a:t> et al. 2012]</a:t>
            </a:r>
            <a:endParaRPr lang="de-CH" dirty="0"/>
          </a:p>
        </p:txBody>
      </p:sp>
    </p:spTree>
    <p:extLst>
      <p:ext uri="{BB962C8B-B14F-4D97-AF65-F5344CB8AC3E}">
        <p14:creationId xmlns:p14="http://schemas.microsoft.com/office/powerpoint/2010/main" val="3696544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Scale selection</a:t>
            </a:r>
            <a:endParaRPr lang="en-US" dirty="0"/>
          </a:p>
        </p:txBody>
      </p:sp>
      <p:sp>
        <p:nvSpPr>
          <p:cNvPr id="4" name="Slide Number Placeholder 3"/>
          <p:cNvSpPr>
            <a:spLocks noGrp="1"/>
          </p:cNvSpPr>
          <p:nvPr>
            <p:ph type="sldNum" sz="quarter" idx="12"/>
          </p:nvPr>
        </p:nvSpPr>
        <p:spPr/>
        <p:txBody>
          <a:bodyPr/>
          <a:lstStyle/>
          <a:p>
            <a:fld id="{3B5F642D-6A31-4596-8C22-CC368C1BDF36}" type="slidenum">
              <a:rPr lang="de-CH" smtClean="0"/>
              <a:pPr/>
              <a:t>31</a:t>
            </a:fld>
            <a:endParaRPr lang="de-CH" dirty="0"/>
          </a:p>
        </p:txBody>
      </p:sp>
      <p:grpSp>
        <p:nvGrpSpPr>
          <p:cNvPr id="8" name="Gruppieren 7"/>
          <p:cNvGrpSpPr/>
          <p:nvPr/>
        </p:nvGrpSpPr>
        <p:grpSpPr>
          <a:xfrm>
            <a:off x="762661" y="1410694"/>
            <a:ext cx="2231028" cy="4420266"/>
            <a:chOff x="3808988" y="1004029"/>
            <a:chExt cx="2857499" cy="5768132"/>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988" y="1004029"/>
              <a:ext cx="2857499" cy="1914525"/>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8988" y="2930832"/>
              <a:ext cx="2857499" cy="1914525"/>
            </a:xfrm>
            <a:prstGeom prst="rect">
              <a:avLst/>
            </a:prstGeom>
          </p:spPr>
        </p:pic>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8988" y="4857636"/>
              <a:ext cx="2857499" cy="1914525"/>
            </a:xfrm>
            <a:prstGeom prst="rect">
              <a:avLst/>
            </a:prstGeom>
          </p:spPr>
        </p:pic>
      </p:grpSp>
      <p:sp>
        <p:nvSpPr>
          <p:cNvPr id="13" name="Textfeld 12"/>
          <p:cNvSpPr txBox="1"/>
          <p:nvPr/>
        </p:nvSpPr>
        <p:spPr>
          <a:xfrm>
            <a:off x="1266105" y="5882019"/>
            <a:ext cx="1224136" cy="400110"/>
          </a:xfrm>
          <a:prstGeom prst="rect">
            <a:avLst/>
          </a:prstGeom>
          <a:noFill/>
        </p:spPr>
        <p:txBody>
          <a:bodyPr wrap="square" rtlCol="0">
            <a:spAutoFit/>
          </a:bodyPr>
          <a:lstStyle/>
          <a:p>
            <a:pPr algn="ctr"/>
            <a:r>
              <a:rPr lang="fr-CH" sz="2000" dirty="0" err="1" smtClean="0"/>
              <a:t>Scales</a:t>
            </a:r>
            <a:endParaRPr lang="de-CH" sz="2000" dirty="0"/>
          </a:p>
        </p:txBody>
      </p:sp>
      <p:grpSp>
        <p:nvGrpSpPr>
          <p:cNvPr id="18" name="Gruppieren 17"/>
          <p:cNvGrpSpPr/>
          <p:nvPr/>
        </p:nvGrpSpPr>
        <p:grpSpPr>
          <a:xfrm>
            <a:off x="3427642" y="1709315"/>
            <a:ext cx="2333360" cy="3917587"/>
            <a:chOff x="3342516" y="1731099"/>
            <a:chExt cx="2503612" cy="4282617"/>
          </a:xfrm>
        </p:grpSpPr>
        <p:pic>
          <p:nvPicPr>
            <p:cNvPr id="9" name="Grafik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7550" y="1731099"/>
              <a:ext cx="2393545" cy="1603675"/>
            </a:xfrm>
            <a:prstGeom prst="rect">
              <a:avLst/>
            </a:prstGeom>
          </p:spPr>
        </p:pic>
        <p:pic>
          <p:nvPicPr>
            <p:cNvPr id="11" name="Grafik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7550" y="3972650"/>
              <a:ext cx="2393545" cy="1603675"/>
            </a:xfrm>
            <a:prstGeom prst="rect">
              <a:avLst/>
            </a:prstGeom>
          </p:spPr>
        </p:pic>
        <p:sp>
          <p:nvSpPr>
            <p:cNvPr id="14" name="Textfeld 13"/>
            <p:cNvSpPr txBox="1"/>
            <p:nvPr/>
          </p:nvSpPr>
          <p:spPr>
            <a:xfrm>
              <a:off x="3342516" y="3334774"/>
              <a:ext cx="2503612" cy="437391"/>
            </a:xfrm>
            <a:prstGeom prst="rect">
              <a:avLst/>
            </a:prstGeom>
            <a:noFill/>
          </p:spPr>
          <p:txBody>
            <a:bodyPr wrap="square" rtlCol="0">
              <a:spAutoFit/>
            </a:bodyPr>
            <a:lstStyle/>
            <a:p>
              <a:pPr algn="ctr"/>
              <a:r>
                <a:rPr lang="fr-CH" sz="2000" dirty="0"/>
                <a:t>Our </a:t>
              </a:r>
              <a:r>
                <a:rPr lang="fr-CH" sz="2000" dirty="0" err="1"/>
                <a:t>selection</a:t>
              </a:r>
              <a:endParaRPr lang="de-CH" sz="2000" dirty="0"/>
            </a:p>
          </p:txBody>
        </p:sp>
        <p:sp>
          <p:nvSpPr>
            <p:cNvPr id="15" name="Textfeld 14"/>
            <p:cNvSpPr txBox="1"/>
            <p:nvPr/>
          </p:nvSpPr>
          <p:spPr>
            <a:xfrm>
              <a:off x="3342516" y="5576325"/>
              <a:ext cx="2503612" cy="437391"/>
            </a:xfrm>
            <a:prstGeom prst="rect">
              <a:avLst/>
            </a:prstGeom>
            <a:noFill/>
          </p:spPr>
          <p:txBody>
            <a:bodyPr wrap="square" rtlCol="0">
              <a:spAutoFit/>
            </a:bodyPr>
            <a:lstStyle/>
            <a:p>
              <a:pPr algn="ctr"/>
              <a:r>
                <a:rPr lang="fr-CH" sz="2000" dirty="0"/>
                <a:t>Our </a:t>
              </a:r>
              <a:r>
                <a:rPr lang="fr-CH" sz="2000" dirty="0" err="1"/>
                <a:t>combination</a:t>
              </a:r>
              <a:endParaRPr lang="de-CH" sz="2000" dirty="0"/>
            </a:p>
          </p:txBody>
        </p:sp>
      </p:grpSp>
      <p:grpSp>
        <p:nvGrpSpPr>
          <p:cNvPr id="19" name="Gruppieren 18"/>
          <p:cNvGrpSpPr/>
          <p:nvPr/>
        </p:nvGrpSpPr>
        <p:grpSpPr>
          <a:xfrm>
            <a:off x="5842491" y="1709315"/>
            <a:ext cx="2944322" cy="3917587"/>
            <a:chOff x="5737558" y="1731099"/>
            <a:chExt cx="3159152" cy="4282617"/>
          </a:xfrm>
        </p:grpSpPr>
        <p:pic>
          <p:nvPicPr>
            <p:cNvPr id="10" name="Grafik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3862" y="1731099"/>
              <a:ext cx="2393545" cy="1603675"/>
            </a:xfrm>
            <a:prstGeom prst="rect">
              <a:avLst/>
            </a:prstGeom>
          </p:spPr>
        </p:pic>
        <p:pic>
          <p:nvPicPr>
            <p:cNvPr id="12" name="Grafik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3862" y="3972649"/>
              <a:ext cx="2393545" cy="1603675"/>
            </a:xfrm>
            <a:prstGeom prst="rect">
              <a:avLst/>
            </a:prstGeom>
          </p:spPr>
        </p:pic>
        <p:sp>
          <p:nvSpPr>
            <p:cNvPr id="16" name="Textfeld 15"/>
            <p:cNvSpPr txBox="1"/>
            <p:nvPr/>
          </p:nvSpPr>
          <p:spPr>
            <a:xfrm>
              <a:off x="6028828" y="3334774"/>
              <a:ext cx="2503612" cy="437391"/>
            </a:xfrm>
            <a:prstGeom prst="rect">
              <a:avLst/>
            </a:prstGeom>
            <a:noFill/>
          </p:spPr>
          <p:txBody>
            <a:bodyPr wrap="square" rtlCol="0">
              <a:spAutoFit/>
            </a:bodyPr>
            <a:lstStyle/>
            <a:p>
              <a:pPr algn="ctr"/>
              <a:r>
                <a:rPr lang="fr-CH" sz="2000" dirty="0" smtClean="0"/>
                <a:t>Reference </a:t>
              </a:r>
              <a:r>
                <a:rPr lang="fr-CH" sz="2000" dirty="0" err="1"/>
                <a:t>selection</a:t>
              </a:r>
              <a:endParaRPr lang="de-CH" sz="2000" dirty="0"/>
            </a:p>
          </p:txBody>
        </p:sp>
        <p:sp>
          <p:nvSpPr>
            <p:cNvPr id="17" name="Textfeld 16"/>
            <p:cNvSpPr txBox="1"/>
            <p:nvPr/>
          </p:nvSpPr>
          <p:spPr>
            <a:xfrm>
              <a:off x="5737558" y="5576325"/>
              <a:ext cx="3159152" cy="437391"/>
            </a:xfrm>
            <a:prstGeom prst="rect">
              <a:avLst/>
            </a:prstGeom>
            <a:noFill/>
          </p:spPr>
          <p:txBody>
            <a:bodyPr wrap="square" rtlCol="0">
              <a:spAutoFit/>
            </a:bodyPr>
            <a:lstStyle/>
            <a:p>
              <a:pPr algn="ctr"/>
              <a:r>
                <a:rPr lang="fr-CH" sz="2000" dirty="0" smtClean="0"/>
                <a:t>Reference </a:t>
              </a:r>
              <a:r>
                <a:rPr lang="fr-CH" sz="2000" dirty="0" err="1"/>
                <a:t>combination</a:t>
              </a:r>
              <a:endParaRPr lang="de-CH" sz="2000" dirty="0"/>
            </a:p>
          </p:txBody>
        </p:sp>
      </p:grpSp>
      <p:sp>
        <p:nvSpPr>
          <p:cNvPr id="5" name="Textfeld 4"/>
          <p:cNvSpPr txBox="1"/>
          <p:nvPr/>
        </p:nvSpPr>
        <p:spPr>
          <a:xfrm>
            <a:off x="3973299" y="5605020"/>
            <a:ext cx="1242046" cy="276999"/>
          </a:xfrm>
          <a:prstGeom prst="rect">
            <a:avLst/>
          </a:prstGeom>
          <a:noFill/>
          <a:ln>
            <a:noFill/>
          </a:ln>
        </p:spPr>
        <p:txBody>
          <a:bodyPr wrap="square" lIns="0" tIns="0" rIns="0" bIns="0" rtlCol="0">
            <a:spAutoFit/>
          </a:bodyPr>
          <a:lstStyle/>
          <a:p>
            <a:pPr algn="ctr"/>
            <a:r>
              <a:rPr lang="de-CH" dirty="0" smtClean="0"/>
              <a:t>Error: </a:t>
            </a:r>
            <a:r>
              <a:rPr lang="de-CH" dirty="0"/>
              <a:t>0.0034</a:t>
            </a:r>
          </a:p>
        </p:txBody>
      </p:sp>
      <p:sp>
        <p:nvSpPr>
          <p:cNvPr id="20" name="Textfeld 19"/>
          <p:cNvSpPr txBox="1"/>
          <p:nvPr/>
        </p:nvSpPr>
        <p:spPr>
          <a:xfrm>
            <a:off x="6659611" y="5605020"/>
            <a:ext cx="1242046" cy="276999"/>
          </a:xfrm>
          <a:prstGeom prst="rect">
            <a:avLst/>
          </a:prstGeom>
          <a:noFill/>
          <a:ln>
            <a:noFill/>
          </a:ln>
        </p:spPr>
        <p:txBody>
          <a:bodyPr wrap="square" lIns="0" tIns="0" rIns="0" bIns="0" rtlCol="0">
            <a:spAutoFit/>
          </a:bodyPr>
          <a:lstStyle/>
          <a:p>
            <a:pPr algn="ctr"/>
            <a:r>
              <a:rPr lang="de-CH" dirty="0" smtClean="0"/>
              <a:t>Error: </a:t>
            </a:r>
            <a:r>
              <a:rPr lang="de-CH" dirty="0"/>
              <a:t>0.0026</a:t>
            </a:r>
          </a:p>
        </p:txBody>
      </p:sp>
      <p:sp>
        <p:nvSpPr>
          <p:cNvPr id="21" name="Textfeld 20"/>
          <p:cNvSpPr txBox="1"/>
          <p:nvPr/>
        </p:nvSpPr>
        <p:spPr>
          <a:xfrm>
            <a:off x="83322" y="1720459"/>
            <a:ext cx="844406" cy="553998"/>
          </a:xfrm>
          <a:prstGeom prst="rect">
            <a:avLst/>
          </a:prstGeom>
          <a:noFill/>
          <a:ln>
            <a:noFill/>
          </a:ln>
        </p:spPr>
        <p:txBody>
          <a:bodyPr wrap="square" lIns="0" tIns="0" rIns="0" bIns="0" rtlCol="0">
            <a:spAutoFit/>
          </a:bodyPr>
          <a:lstStyle/>
          <a:p>
            <a:r>
              <a:rPr lang="de-CH" dirty="0" smtClean="0"/>
              <a:t>Error:</a:t>
            </a:r>
            <a:br>
              <a:rPr lang="de-CH" dirty="0" smtClean="0"/>
            </a:br>
            <a:r>
              <a:rPr lang="de-CH" dirty="0" smtClean="0"/>
              <a:t>0.0045</a:t>
            </a:r>
            <a:endParaRPr lang="de-CH" dirty="0"/>
          </a:p>
        </p:txBody>
      </p:sp>
      <p:sp>
        <p:nvSpPr>
          <p:cNvPr id="22" name="Textfeld 21"/>
          <p:cNvSpPr txBox="1"/>
          <p:nvPr/>
        </p:nvSpPr>
        <p:spPr>
          <a:xfrm>
            <a:off x="82136" y="3206374"/>
            <a:ext cx="844406" cy="553998"/>
          </a:xfrm>
          <a:prstGeom prst="rect">
            <a:avLst/>
          </a:prstGeom>
          <a:noFill/>
          <a:ln>
            <a:noFill/>
          </a:ln>
        </p:spPr>
        <p:txBody>
          <a:bodyPr wrap="square" lIns="0" tIns="0" rIns="0" bIns="0" rtlCol="0">
            <a:spAutoFit/>
          </a:bodyPr>
          <a:lstStyle/>
          <a:p>
            <a:r>
              <a:rPr lang="de-CH" dirty="0" smtClean="0"/>
              <a:t>Error:</a:t>
            </a:r>
            <a:br>
              <a:rPr lang="de-CH" dirty="0" smtClean="0"/>
            </a:br>
            <a:r>
              <a:rPr lang="de-CH" dirty="0"/>
              <a:t>0.0055</a:t>
            </a:r>
          </a:p>
        </p:txBody>
      </p:sp>
      <p:sp>
        <p:nvSpPr>
          <p:cNvPr id="23" name="Textfeld 22"/>
          <p:cNvSpPr txBox="1"/>
          <p:nvPr/>
        </p:nvSpPr>
        <p:spPr>
          <a:xfrm>
            <a:off x="88198" y="4682932"/>
            <a:ext cx="844406" cy="553998"/>
          </a:xfrm>
          <a:prstGeom prst="rect">
            <a:avLst/>
          </a:prstGeom>
          <a:noFill/>
          <a:ln>
            <a:noFill/>
          </a:ln>
        </p:spPr>
        <p:txBody>
          <a:bodyPr wrap="square" lIns="0" tIns="0" rIns="0" bIns="0" rtlCol="0">
            <a:spAutoFit/>
          </a:bodyPr>
          <a:lstStyle/>
          <a:p>
            <a:r>
              <a:rPr lang="de-CH" dirty="0" smtClean="0"/>
              <a:t>Error:</a:t>
            </a:r>
            <a:br>
              <a:rPr lang="de-CH" dirty="0" smtClean="0"/>
            </a:br>
            <a:r>
              <a:rPr lang="de-CH" dirty="0"/>
              <a:t>0.0085</a:t>
            </a:r>
          </a:p>
        </p:txBody>
      </p:sp>
    </p:spTree>
    <p:extLst>
      <p:ext uri="{BB962C8B-B14F-4D97-AF65-F5344CB8AC3E}">
        <p14:creationId xmlns:p14="http://schemas.microsoft.com/office/powerpoint/2010/main" val="413490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Results</a:t>
            </a:r>
            <a:endParaRPr lang="de-CH" dirty="0"/>
          </a:p>
        </p:txBody>
      </p:sp>
      <p:sp>
        <p:nvSpPr>
          <p:cNvPr id="3" name="Inhaltsplatzhalter 2"/>
          <p:cNvSpPr>
            <a:spLocks noGrp="1"/>
          </p:cNvSpPr>
          <p:nvPr>
            <p:ph idx="1"/>
          </p:nvPr>
        </p:nvSpPr>
        <p:spPr>
          <a:xfrm>
            <a:off x="357188" y="1665971"/>
            <a:ext cx="8429625" cy="4184650"/>
          </a:xfrm>
        </p:spPr>
        <p:txBody>
          <a:bodyPr/>
          <a:lstStyle/>
          <a:p>
            <a:pPr marL="0" indent="0">
              <a:buNone/>
            </a:pPr>
            <a:r>
              <a:rPr lang="de-CH" dirty="0"/>
              <a:t>-</a:t>
            </a:r>
          </a:p>
        </p:txBody>
      </p:sp>
      <p:sp>
        <p:nvSpPr>
          <p:cNvPr id="4" name="Foliennummernplatzhalter 3"/>
          <p:cNvSpPr>
            <a:spLocks noGrp="1"/>
          </p:cNvSpPr>
          <p:nvPr>
            <p:ph type="sldNum" sz="quarter" idx="12"/>
          </p:nvPr>
        </p:nvSpPr>
        <p:spPr/>
        <p:txBody>
          <a:bodyPr/>
          <a:lstStyle/>
          <a:p>
            <a:fld id="{3B5F642D-6A31-4596-8C22-CC368C1BDF36}" type="slidenum">
              <a:rPr lang="de-CH" smtClean="0"/>
              <a:pPr/>
              <a:t>32</a:t>
            </a:fld>
            <a:endParaRPr lang="de-CH" dirty="0"/>
          </a:p>
        </p:txBody>
      </p:sp>
      <p:pic>
        <p:nvPicPr>
          <p:cNvPr id="16" name="PT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4" y="1179864"/>
            <a:ext cx="8787200" cy="4942800"/>
          </a:xfrm>
          <a:prstGeom prst="rect">
            <a:avLst/>
          </a:prstGeom>
        </p:spPr>
      </p:pic>
      <p:pic>
        <p:nvPicPr>
          <p:cNvPr id="17" name="L11"/>
          <p:cNvPicPr>
            <a:picLocks noChangeAspect="1"/>
          </p:cNvPicPr>
          <p:nvPr/>
        </p:nvPicPr>
        <p:blipFill rotWithShape="1">
          <a:blip r:embed="rId3">
            <a:extLst>
              <a:ext uri="{28A0092B-C50C-407E-A947-70E740481C1C}">
                <a14:useLocalDpi xmlns:a14="http://schemas.microsoft.com/office/drawing/2010/main" val="0"/>
              </a:ext>
            </a:extLst>
          </a:blip>
          <a:srcRect r="16415"/>
          <a:stretch/>
        </p:blipFill>
        <p:spPr>
          <a:xfrm>
            <a:off x="179514" y="1179864"/>
            <a:ext cx="7344814" cy="4942800"/>
          </a:xfrm>
          <a:prstGeom prst="rect">
            <a:avLst/>
          </a:prstGeom>
        </p:spPr>
      </p:pic>
      <p:pic>
        <p:nvPicPr>
          <p:cNvPr id="18" name="rdfc1"/>
          <p:cNvPicPr>
            <a:picLocks noChangeAspect="1"/>
          </p:cNvPicPr>
          <p:nvPr/>
        </p:nvPicPr>
        <p:blipFill rotWithShape="1">
          <a:blip r:embed="rId4">
            <a:extLst>
              <a:ext uri="{28A0092B-C50C-407E-A947-70E740481C1C}">
                <a14:useLocalDpi xmlns:a14="http://schemas.microsoft.com/office/drawing/2010/main" val="0"/>
              </a:ext>
            </a:extLst>
          </a:blip>
          <a:srcRect r="32394"/>
          <a:stretch/>
        </p:blipFill>
        <p:spPr>
          <a:xfrm>
            <a:off x="179514" y="1179864"/>
            <a:ext cx="5940659" cy="4942800"/>
          </a:xfrm>
          <a:prstGeom prst="rect">
            <a:avLst/>
          </a:prstGeom>
        </p:spPr>
      </p:pic>
      <p:pic>
        <p:nvPicPr>
          <p:cNvPr id="19" name="ours1"/>
          <p:cNvPicPr>
            <a:picLocks noChangeAspect="1"/>
          </p:cNvPicPr>
          <p:nvPr/>
        </p:nvPicPr>
        <p:blipFill rotWithShape="1">
          <a:blip r:embed="rId5">
            <a:extLst>
              <a:ext uri="{28A0092B-C50C-407E-A947-70E740481C1C}">
                <a14:useLocalDpi xmlns:a14="http://schemas.microsoft.com/office/drawing/2010/main" val="0"/>
              </a:ext>
            </a:extLst>
          </a:blip>
          <a:srcRect r="48626"/>
          <a:stretch/>
        </p:blipFill>
        <p:spPr>
          <a:xfrm>
            <a:off x="179514" y="1179864"/>
            <a:ext cx="4514359" cy="4942800"/>
          </a:xfrm>
          <a:prstGeom prst="rect">
            <a:avLst/>
          </a:prstGeom>
        </p:spPr>
      </p:pic>
      <p:sp useBgFill="1">
        <p:nvSpPr>
          <p:cNvPr id="9" name="Rechteck 8"/>
          <p:cNvSpPr/>
          <p:nvPr/>
        </p:nvSpPr>
        <p:spPr>
          <a:xfrm>
            <a:off x="7501374" y="1180815"/>
            <a:ext cx="72008" cy="4942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10" name="Rechteck 9"/>
          <p:cNvSpPr/>
          <p:nvPr/>
        </p:nvSpPr>
        <p:spPr>
          <a:xfrm>
            <a:off x="6087205" y="1181545"/>
            <a:ext cx="72008" cy="4941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11" name="Rechteck 10"/>
          <p:cNvSpPr/>
          <p:nvPr/>
        </p:nvSpPr>
        <p:spPr>
          <a:xfrm>
            <a:off x="4673036" y="1180815"/>
            <a:ext cx="72008" cy="4942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feld 11"/>
          <p:cNvSpPr txBox="1"/>
          <p:nvPr/>
        </p:nvSpPr>
        <p:spPr>
          <a:xfrm>
            <a:off x="7428787" y="1281217"/>
            <a:ext cx="1689814" cy="49244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smtClean="0">
                <a:solidFill>
                  <a:srgbClr val="EBEBED"/>
                </a:solidFill>
              </a:rPr>
              <a:t>PT</a:t>
            </a:r>
            <a:endParaRPr lang="de-CH" sz="2600" b="1" dirty="0">
              <a:solidFill>
                <a:srgbClr val="EBEBED"/>
              </a:solidFill>
            </a:endParaRPr>
          </a:p>
        </p:txBody>
      </p:sp>
      <p:sp>
        <p:nvSpPr>
          <p:cNvPr id="13" name="Textfeld 12"/>
          <p:cNvSpPr txBox="1"/>
          <p:nvPr/>
        </p:nvSpPr>
        <p:spPr>
          <a:xfrm>
            <a:off x="5988606" y="1281217"/>
            <a:ext cx="1669494" cy="89255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smtClean="0">
                <a:solidFill>
                  <a:srgbClr val="EBEBED"/>
                </a:solidFill>
              </a:rPr>
              <a:t>G-PT</a:t>
            </a:r>
          </a:p>
          <a:p>
            <a:pPr algn="ctr"/>
            <a:r>
              <a:rPr lang="de-CH" sz="2600" b="1" dirty="0" smtClean="0">
                <a:solidFill>
                  <a:srgbClr val="EBEBED"/>
                </a:solidFill>
              </a:rPr>
              <a:t>(L1)</a:t>
            </a:r>
            <a:endParaRPr lang="de-CH" sz="2600" b="1" dirty="0">
              <a:solidFill>
                <a:srgbClr val="EBEBED"/>
              </a:solidFill>
            </a:endParaRPr>
          </a:p>
        </p:txBody>
      </p:sp>
      <p:sp>
        <p:nvSpPr>
          <p:cNvPr id="14" name="Textfeld 13"/>
          <p:cNvSpPr txBox="1"/>
          <p:nvPr/>
        </p:nvSpPr>
        <p:spPr>
          <a:xfrm>
            <a:off x="4963686" y="1281217"/>
            <a:ext cx="905712" cy="89255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smtClean="0">
                <a:solidFill>
                  <a:srgbClr val="EBEBED"/>
                </a:solidFill>
              </a:rPr>
              <a:t>PT + RDFC</a:t>
            </a:r>
            <a:endParaRPr lang="de-CH" sz="2600" b="1" dirty="0">
              <a:solidFill>
                <a:srgbClr val="EBEBED"/>
              </a:solidFill>
            </a:endParaRPr>
          </a:p>
        </p:txBody>
      </p:sp>
      <p:sp>
        <p:nvSpPr>
          <p:cNvPr id="15" name="Textfeld 14"/>
          <p:cNvSpPr txBox="1"/>
          <p:nvPr/>
        </p:nvSpPr>
        <p:spPr>
          <a:xfrm>
            <a:off x="3564058" y="1281217"/>
            <a:ext cx="905712" cy="49244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err="1" smtClean="0">
                <a:solidFill>
                  <a:srgbClr val="EBEBED"/>
                </a:solidFill>
              </a:rPr>
              <a:t>Ours</a:t>
            </a:r>
            <a:endParaRPr lang="de-CH" sz="2600" b="1" dirty="0">
              <a:solidFill>
                <a:srgbClr val="EBEBED"/>
              </a:solidFill>
            </a:endParaRPr>
          </a:p>
        </p:txBody>
      </p:sp>
      <p:sp>
        <p:nvSpPr>
          <p:cNvPr id="20" name="Textfeld 19"/>
          <p:cNvSpPr txBox="1"/>
          <p:nvPr/>
        </p:nvSpPr>
        <p:spPr>
          <a:xfrm>
            <a:off x="6950490" y="587377"/>
            <a:ext cx="2016224" cy="400110"/>
          </a:xfrm>
          <a:prstGeom prst="rect">
            <a:avLst/>
          </a:prstGeom>
          <a:noFill/>
        </p:spPr>
        <p:txBody>
          <a:bodyPr wrap="square" rtlCol="0">
            <a:spAutoFit/>
          </a:bodyPr>
          <a:lstStyle/>
          <a:p>
            <a:r>
              <a:rPr lang="de-CH" sz="2000" dirty="0" err="1" smtClean="0"/>
              <a:t>Bathroom</a:t>
            </a:r>
            <a:r>
              <a:rPr lang="de-CH" sz="2000" dirty="0" smtClean="0"/>
              <a:t>, 7 min</a:t>
            </a:r>
            <a:endParaRPr lang="de-CH" sz="2000" dirty="0"/>
          </a:p>
        </p:txBody>
      </p:sp>
      <p:grpSp>
        <p:nvGrpSpPr>
          <p:cNvPr id="21" name="Timing"/>
          <p:cNvGrpSpPr/>
          <p:nvPr/>
        </p:nvGrpSpPr>
        <p:grpSpPr>
          <a:xfrm>
            <a:off x="406734" y="2158414"/>
            <a:ext cx="3788486" cy="1072204"/>
            <a:chOff x="2079320" y="2488792"/>
            <a:chExt cx="5348614" cy="1917687"/>
          </a:xfrm>
        </p:grpSpPr>
        <p:sp>
          <p:nvSpPr>
            <p:cNvPr id="22" name="Abgerundetes Rechteck 21"/>
            <p:cNvSpPr/>
            <p:nvPr/>
          </p:nvSpPr>
          <p:spPr>
            <a:xfrm>
              <a:off x="2079320" y="2488792"/>
              <a:ext cx="5348614" cy="1917687"/>
            </a:xfrm>
            <a:prstGeom prst="roundRect">
              <a:avLst>
                <a:gd name="adj" fmla="val 10053"/>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Textfeld 22"/>
            <p:cNvSpPr txBox="1"/>
            <p:nvPr/>
          </p:nvSpPr>
          <p:spPr>
            <a:xfrm>
              <a:off x="2205503" y="2818178"/>
              <a:ext cx="5038503" cy="1266087"/>
            </a:xfrm>
            <a:prstGeom prst="rect">
              <a:avLst/>
            </a:prstGeom>
            <a:noFill/>
            <a:ln cap="flat">
              <a:noFill/>
            </a:ln>
          </p:spPr>
          <p:txBody>
            <a:bodyPr wrap="square" rtlCol="0">
              <a:spAutoFit/>
            </a:bodyPr>
            <a:lstStyle/>
            <a:p>
              <a:r>
                <a:rPr lang="de-CH" sz="2000" b="1" dirty="0" smtClean="0"/>
                <a:t>7 min = Rendering 6 min </a:t>
              </a:r>
              <a:br>
                <a:rPr lang="de-CH" sz="2000" b="1" dirty="0" smtClean="0"/>
              </a:br>
              <a:r>
                <a:rPr lang="de-CH" sz="2000" b="1" dirty="0" smtClean="0"/>
                <a:t>+ Reconstruction (CUDA) 1 min</a:t>
              </a:r>
              <a:endParaRPr lang="en-US" sz="2000" b="1" dirty="0"/>
            </a:p>
          </p:txBody>
        </p:sp>
      </p:grpSp>
    </p:spTree>
    <p:extLst>
      <p:ext uri="{BB962C8B-B14F-4D97-AF65-F5344CB8AC3E}">
        <p14:creationId xmlns:p14="http://schemas.microsoft.com/office/powerpoint/2010/main" val="636072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2" presetClass="entr" presetSubtype="8"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Results</a:t>
            </a:r>
            <a:endParaRPr lang="de-CH" dirty="0"/>
          </a:p>
        </p:txBody>
      </p:sp>
      <p:sp>
        <p:nvSpPr>
          <p:cNvPr id="4" name="Foliennummernplatzhalter 3"/>
          <p:cNvSpPr>
            <a:spLocks noGrp="1"/>
          </p:cNvSpPr>
          <p:nvPr>
            <p:ph type="sldNum" sz="quarter" idx="12"/>
          </p:nvPr>
        </p:nvSpPr>
        <p:spPr/>
        <p:txBody>
          <a:bodyPr/>
          <a:lstStyle/>
          <a:p>
            <a:fld id="{3B5F642D-6A31-4596-8C22-CC368C1BDF36}" type="slidenum">
              <a:rPr lang="de-CH" smtClean="0"/>
              <a:pPr/>
              <a:t>33</a:t>
            </a:fld>
            <a:endParaRPr lang="de-CH" dirty="0"/>
          </a:p>
        </p:txBody>
      </p:sp>
      <p:grpSp>
        <p:nvGrpSpPr>
          <p:cNvPr id="3" name="Gruppieren 2"/>
          <p:cNvGrpSpPr/>
          <p:nvPr/>
        </p:nvGrpSpPr>
        <p:grpSpPr>
          <a:xfrm flipH="1">
            <a:off x="63741" y="1596091"/>
            <a:ext cx="9016517" cy="4221193"/>
            <a:chOff x="63741" y="1596091"/>
            <a:chExt cx="9016517" cy="4221193"/>
          </a:xfrm>
        </p:grpSpPr>
        <p:pic>
          <p:nvPicPr>
            <p:cNvPr id="28" name="Grafik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339220" y="3415112"/>
              <a:ext cx="1741038" cy="1741038"/>
            </a:xfrm>
            <a:prstGeom prst="rect">
              <a:avLst/>
            </a:prstGeom>
            <a:noFill/>
            <a:ln w="127000">
              <a:noFill/>
            </a:ln>
          </p:spPr>
        </p:pic>
        <p:pic>
          <p:nvPicPr>
            <p:cNvPr id="29" name="Grafik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34882" y="1596091"/>
              <a:ext cx="1741038" cy="1741038"/>
            </a:xfrm>
            <a:prstGeom prst="rect">
              <a:avLst/>
            </a:prstGeom>
            <a:noFill/>
            <a:ln w="127000">
              <a:noFill/>
            </a:ln>
          </p:spPr>
        </p:pic>
        <p:pic>
          <p:nvPicPr>
            <p:cNvPr id="30" name="Grafik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18281" y="3415112"/>
              <a:ext cx="1741038" cy="1741038"/>
            </a:xfrm>
            <a:prstGeom prst="rect">
              <a:avLst/>
            </a:prstGeom>
            <a:noFill/>
            <a:ln w="127000">
              <a:noFill/>
            </a:ln>
          </p:spPr>
        </p:pic>
        <p:pic>
          <p:nvPicPr>
            <p:cNvPr id="31" name="Grafik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518370" y="1596091"/>
              <a:ext cx="1741038" cy="1741038"/>
            </a:xfrm>
            <a:prstGeom prst="rect">
              <a:avLst/>
            </a:prstGeom>
            <a:noFill/>
            <a:ln w="127000">
              <a:noFill/>
            </a:ln>
          </p:spPr>
        </p:pic>
        <p:pic>
          <p:nvPicPr>
            <p:cNvPr id="32" name="Grafik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701724" y="3415112"/>
              <a:ext cx="1741038" cy="1741038"/>
            </a:xfrm>
            <a:prstGeom prst="rect">
              <a:avLst/>
            </a:prstGeom>
            <a:noFill/>
            <a:ln w="127000">
              <a:noFill/>
            </a:ln>
          </p:spPr>
        </p:pic>
        <p:pic>
          <p:nvPicPr>
            <p:cNvPr id="33" name="Grafik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701857" y="1596091"/>
              <a:ext cx="1741038" cy="1741038"/>
            </a:xfrm>
            <a:prstGeom prst="rect">
              <a:avLst/>
            </a:prstGeom>
            <a:noFill/>
            <a:ln w="127000">
              <a:noFill/>
            </a:ln>
          </p:spPr>
        </p:pic>
        <p:pic>
          <p:nvPicPr>
            <p:cNvPr id="34" name="Grafik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885344" y="1596091"/>
              <a:ext cx="1741038" cy="1741038"/>
            </a:xfrm>
            <a:prstGeom prst="rect">
              <a:avLst/>
            </a:prstGeom>
            <a:noFill/>
            <a:ln w="127000">
              <a:noFill/>
            </a:ln>
          </p:spPr>
        </p:pic>
        <p:pic>
          <p:nvPicPr>
            <p:cNvPr id="35" name="Grafik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885166" y="3415112"/>
              <a:ext cx="1741038" cy="1741038"/>
            </a:xfrm>
            <a:prstGeom prst="rect">
              <a:avLst/>
            </a:prstGeom>
            <a:noFill/>
            <a:ln w="127000">
              <a:noFill/>
            </a:ln>
          </p:spPr>
        </p:pic>
        <p:pic>
          <p:nvPicPr>
            <p:cNvPr id="36" name="Grafik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3741" y="1596091"/>
              <a:ext cx="1741038" cy="1741038"/>
            </a:xfrm>
            <a:prstGeom prst="rect">
              <a:avLst/>
            </a:prstGeom>
            <a:noFill/>
            <a:ln w="127000">
              <a:noFill/>
            </a:ln>
          </p:spPr>
        </p:pic>
        <p:pic>
          <p:nvPicPr>
            <p:cNvPr id="37" name="Grafik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3741" y="3429914"/>
              <a:ext cx="1741038" cy="1741038"/>
            </a:xfrm>
            <a:prstGeom prst="rect">
              <a:avLst/>
            </a:prstGeom>
            <a:noFill/>
            <a:ln w="127000">
              <a:noFill/>
            </a:ln>
          </p:spPr>
        </p:pic>
        <p:sp>
          <p:nvSpPr>
            <p:cNvPr id="16" name="Textfeld 15"/>
            <p:cNvSpPr txBox="1"/>
            <p:nvPr/>
          </p:nvSpPr>
          <p:spPr>
            <a:xfrm>
              <a:off x="210464" y="5170953"/>
              <a:ext cx="1447591" cy="400110"/>
            </a:xfrm>
            <a:prstGeom prst="rect">
              <a:avLst/>
            </a:prstGeom>
            <a:noFill/>
          </p:spPr>
          <p:txBody>
            <a:bodyPr wrap="square" rtlCol="0">
              <a:spAutoFit/>
            </a:bodyPr>
            <a:lstStyle/>
            <a:p>
              <a:pPr algn="ctr"/>
              <a:r>
                <a:rPr lang="de-CH" sz="2000" dirty="0" smtClean="0"/>
                <a:t>Reference</a:t>
              </a:r>
              <a:endParaRPr lang="de-CH" sz="2000" dirty="0"/>
            </a:p>
          </p:txBody>
        </p:sp>
        <p:sp>
          <p:nvSpPr>
            <p:cNvPr id="39" name="Textfeld 38"/>
            <p:cNvSpPr txBox="1"/>
            <p:nvPr/>
          </p:nvSpPr>
          <p:spPr>
            <a:xfrm>
              <a:off x="2031889" y="5170953"/>
              <a:ext cx="1447591" cy="646331"/>
            </a:xfrm>
            <a:prstGeom prst="rect">
              <a:avLst/>
            </a:prstGeom>
            <a:noFill/>
          </p:spPr>
          <p:txBody>
            <a:bodyPr wrap="square" rtlCol="0">
              <a:spAutoFit/>
            </a:bodyPr>
            <a:lstStyle/>
            <a:p>
              <a:pPr algn="ctr"/>
              <a:r>
                <a:rPr lang="de-CH" sz="2000" b="1" dirty="0" err="1" smtClean="0"/>
                <a:t>Ours</a:t>
              </a:r>
              <a:r>
                <a:rPr lang="de-CH" sz="2000" b="1" dirty="0" smtClean="0"/>
                <a:t/>
              </a:r>
              <a:br>
                <a:rPr lang="de-CH" sz="2000" b="1" dirty="0" smtClean="0"/>
              </a:br>
              <a:r>
                <a:rPr lang="de-CH" sz="1600" dirty="0"/>
                <a:t>0.00126</a:t>
              </a:r>
              <a:endParaRPr lang="de-CH" sz="1600" b="1" dirty="0"/>
            </a:p>
          </p:txBody>
        </p:sp>
        <p:sp>
          <p:nvSpPr>
            <p:cNvPr id="40" name="Textfeld 39"/>
            <p:cNvSpPr txBox="1"/>
            <p:nvPr/>
          </p:nvSpPr>
          <p:spPr>
            <a:xfrm>
              <a:off x="3848204" y="5170953"/>
              <a:ext cx="1447591" cy="646331"/>
            </a:xfrm>
            <a:prstGeom prst="rect">
              <a:avLst/>
            </a:prstGeom>
            <a:noFill/>
          </p:spPr>
          <p:txBody>
            <a:bodyPr wrap="square" rtlCol="0">
              <a:spAutoFit/>
            </a:bodyPr>
            <a:lstStyle/>
            <a:p>
              <a:pPr algn="ctr"/>
              <a:r>
                <a:rPr lang="de-CH" sz="2000" dirty="0" smtClean="0"/>
                <a:t>PT + RDFC</a:t>
              </a:r>
              <a:br>
                <a:rPr lang="de-CH" sz="2000" dirty="0" smtClean="0"/>
              </a:br>
              <a:r>
                <a:rPr lang="de-CH" sz="1600" dirty="0"/>
                <a:t>0.00142</a:t>
              </a:r>
            </a:p>
          </p:txBody>
        </p:sp>
        <p:sp>
          <p:nvSpPr>
            <p:cNvPr id="41" name="Textfeld 40"/>
            <p:cNvSpPr txBox="1"/>
            <p:nvPr/>
          </p:nvSpPr>
          <p:spPr>
            <a:xfrm>
              <a:off x="5664519" y="5170953"/>
              <a:ext cx="1447591" cy="646331"/>
            </a:xfrm>
            <a:prstGeom prst="rect">
              <a:avLst/>
            </a:prstGeom>
            <a:noFill/>
          </p:spPr>
          <p:txBody>
            <a:bodyPr wrap="square" rtlCol="0">
              <a:spAutoFit/>
            </a:bodyPr>
            <a:lstStyle/>
            <a:p>
              <a:pPr algn="ctr"/>
              <a:r>
                <a:rPr lang="de-CH" sz="2000" dirty="0" smtClean="0"/>
                <a:t>G-PT (L1)</a:t>
              </a:r>
              <a:br>
                <a:rPr lang="de-CH" sz="2000" dirty="0" smtClean="0"/>
              </a:br>
              <a:r>
                <a:rPr lang="de-CH" sz="1600" dirty="0"/>
                <a:t>0.00662</a:t>
              </a:r>
            </a:p>
          </p:txBody>
        </p:sp>
        <p:sp>
          <p:nvSpPr>
            <p:cNvPr id="42" name="Textfeld 41"/>
            <p:cNvSpPr txBox="1"/>
            <p:nvPr/>
          </p:nvSpPr>
          <p:spPr>
            <a:xfrm>
              <a:off x="7545532" y="5170953"/>
              <a:ext cx="1447591" cy="646331"/>
            </a:xfrm>
            <a:prstGeom prst="rect">
              <a:avLst/>
            </a:prstGeom>
            <a:noFill/>
          </p:spPr>
          <p:txBody>
            <a:bodyPr wrap="square" rtlCol="0">
              <a:spAutoFit/>
            </a:bodyPr>
            <a:lstStyle/>
            <a:p>
              <a:pPr algn="ctr"/>
              <a:r>
                <a:rPr lang="de-CH" sz="2000" dirty="0" smtClean="0"/>
                <a:t>PT</a:t>
              </a:r>
              <a:br>
                <a:rPr lang="de-CH" sz="2000" dirty="0" smtClean="0"/>
              </a:br>
              <a:r>
                <a:rPr lang="de-CH" sz="1600" dirty="0"/>
                <a:t>0.05527</a:t>
              </a:r>
            </a:p>
          </p:txBody>
        </p:sp>
      </p:grpSp>
      <p:sp>
        <p:nvSpPr>
          <p:cNvPr id="22" name="Textfeld 21"/>
          <p:cNvSpPr txBox="1"/>
          <p:nvPr/>
        </p:nvSpPr>
        <p:spPr>
          <a:xfrm>
            <a:off x="6950490" y="587377"/>
            <a:ext cx="2016224" cy="400110"/>
          </a:xfrm>
          <a:prstGeom prst="rect">
            <a:avLst/>
          </a:prstGeom>
          <a:noFill/>
        </p:spPr>
        <p:txBody>
          <a:bodyPr wrap="square" rtlCol="0">
            <a:spAutoFit/>
          </a:bodyPr>
          <a:lstStyle/>
          <a:p>
            <a:r>
              <a:rPr lang="de-CH" sz="2000" dirty="0" err="1" smtClean="0"/>
              <a:t>Bathroom</a:t>
            </a:r>
            <a:r>
              <a:rPr lang="de-CH" sz="2000" dirty="0" smtClean="0"/>
              <a:t>, 7 min</a:t>
            </a:r>
            <a:endParaRPr lang="de-CH" sz="2000" dirty="0"/>
          </a:p>
        </p:txBody>
      </p:sp>
      <p:sp>
        <p:nvSpPr>
          <p:cNvPr id="5" name="Rechteck 4"/>
          <p:cNvSpPr/>
          <p:nvPr/>
        </p:nvSpPr>
        <p:spPr>
          <a:xfrm>
            <a:off x="19432" y="1557353"/>
            <a:ext cx="1809368" cy="4259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891335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0 L 0.2 0 " pathEditMode="relative" rAng="0" ptsTypes="AA">
                                      <p:cBhvr>
                                        <p:cTn id="6" dur="500" fill="hold"/>
                                        <p:tgtEl>
                                          <p:spTgt spid="5"/>
                                        </p:tgtEl>
                                        <p:attrNameLst>
                                          <p:attrName>ppt_x</p:attrName>
                                          <p:attrName>ppt_y</p:attrName>
                                        </p:attrNameLst>
                                      </p:cBhvr>
                                      <p:rCtr x="10000"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2 0 L 0.39792 0 " pathEditMode="relative" rAng="0" ptsTypes="AA">
                                      <p:cBhvr>
                                        <p:cTn id="10" dur="500" fill="hold"/>
                                        <p:tgtEl>
                                          <p:spTgt spid="5"/>
                                        </p:tgtEl>
                                        <p:attrNameLst>
                                          <p:attrName>ppt_x</p:attrName>
                                          <p:attrName>ppt_y</p:attrName>
                                        </p:attrNameLst>
                                      </p:cBhvr>
                                      <p:rCtr x="9896"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39792 0 L 0.59688 0 " pathEditMode="relative" rAng="0" ptsTypes="AA">
                                      <p:cBhvr>
                                        <p:cTn id="14" dur="500" fill="hold"/>
                                        <p:tgtEl>
                                          <p:spTgt spid="5"/>
                                        </p:tgtEl>
                                        <p:attrNameLst>
                                          <p:attrName>ppt_x</p:attrName>
                                          <p:attrName>ppt_y</p:attrName>
                                        </p:attrNameLst>
                                      </p:cBhvr>
                                      <p:rCtr x="99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Results</a:t>
            </a:r>
            <a:endParaRPr lang="de-CH" dirty="0"/>
          </a:p>
        </p:txBody>
      </p:sp>
      <p:sp>
        <p:nvSpPr>
          <p:cNvPr id="4" name="Foliennummernplatzhalter 3"/>
          <p:cNvSpPr>
            <a:spLocks noGrp="1"/>
          </p:cNvSpPr>
          <p:nvPr>
            <p:ph type="sldNum" sz="quarter" idx="12"/>
          </p:nvPr>
        </p:nvSpPr>
        <p:spPr/>
        <p:txBody>
          <a:bodyPr/>
          <a:lstStyle/>
          <a:p>
            <a:fld id="{3B5F642D-6A31-4596-8C22-CC368C1BDF36}" type="slidenum">
              <a:rPr lang="de-CH" smtClean="0"/>
              <a:pPr/>
              <a:t>34</a:t>
            </a:fld>
            <a:endParaRPr lang="de-CH" dirty="0"/>
          </a:p>
        </p:txBody>
      </p:sp>
      <p:pic>
        <p:nvPicPr>
          <p:cNvPr id="28" name="Grafik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220" y="3415112"/>
            <a:ext cx="1741038" cy="1741038"/>
          </a:xfrm>
          <a:prstGeom prst="rect">
            <a:avLst/>
          </a:prstGeom>
          <a:noFill/>
          <a:ln w="127000">
            <a:noFill/>
          </a:ln>
        </p:spPr>
      </p:pic>
      <p:pic>
        <p:nvPicPr>
          <p:cNvPr id="29" name="Grafik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882" y="1596091"/>
            <a:ext cx="1741038" cy="1741038"/>
          </a:xfrm>
          <a:prstGeom prst="rect">
            <a:avLst/>
          </a:prstGeom>
          <a:noFill/>
          <a:ln w="127000">
            <a:noFill/>
          </a:ln>
        </p:spPr>
      </p:pic>
      <p:pic>
        <p:nvPicPr>
          <p:cNvPr id="30" name="Grafik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281" y="3415112"/>
            <a:ext cx="1741038" cy="1741038"/>
          </a:xfrm>
          <a:prstGeom prst="rect">
            <a:avLst/>
          </a:prstGeom>
          <a:noFill/>
          <a:ln w="127000">
            <a:noFill/>
          </a:ln>
        </p:spPr>
      </p:pic>
      <p:pic>
        <p:nvPicPr>
          <p:cNvPr id="31" name="Grafik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370" y="1596091"/>
            <a:ext cx="1741038" cy="1741038"/>
          </a:xfrm>
          <a:prstGeom prst="rect">
            <a:avLst/>
          </a:prstGeom>
          <a:noFill/>
          <a:ln w="127000">
            <a:noFill/>
          </a:ln>
        </p:spPr>
      </p:pic>
      <p:pic>
        <p:nvPicPr>
          <p:cNvPr id="32" name="Grafik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1724" y="3415112"/>
            <a:ext cx="1741038" cy="1741038"/>
          </a:xfrm>
          <a:prstGeom prst="rect">
            <a:avLst/>
          </a:prstGeom>
          <a:noFill/>
          <a:ln w="127000">
            <a:noFill/>
          </a:ln>
        </p:spPr>
      </p:pic>
      <p:pic>
        <p:nvPicPr>
          <p:cNvPr id="33" name="Grafik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1857" y="1596091"/>
            <a:ext cx="1741038" cy="1741038"/>
          </a:xfrm>
          <a:prstGeom prst="rect">
            <a:avLst/>
          </a:prstGeom>
          <a:noFill/>
          <a:ln w="127000">
            <a:noFill/>
          </a:ln>
        </p:spPr>
      </p:pic>
      <p:pic>
        <p:nvPicPr>
          <p:cNvPr id="34" name="Grafik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5344" y="1596091"/>
            <a:ext cx="1741038" cy="1741038"/>
          </a:xfrm>
          <a:prstGeom prst="rect">
            <a:avLst/>
          </a:prstGeom>
          <a:noFill/>
          <a:ln w="127000">
            <a:noFill/>
          </a:ln>
        </p:spPr>
      </p:pic>
      <p:pic>
        <p:nvPicPr>
          <p:cNvPr id="35" name="Grafik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5166" y="3415112"/>
            <a:ext cx="1741038" cy="1741038"/>
          </a:xfrm>
          <a:prstGeom prst="rect">
            <a:avLst/>
          </a:prstGeom>
          <a:noFill/>
          <a:ln w="127000">
            <a:noFill/>
          </a:ln>
        </p:spPr>
      </p:pic>
      <p:pic>
        <p:nvPicPr>
          <p:cNvPr id="36" name="Grafik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41" y="1596091"/>
            <a:ext cx="1741038" cy="1741038"/>
          </a:xfrm>
          <a:prstGeom prst="rect">
            <a:avLst/>
          </a:prstGeom>
          <a:noFill/>
          <a:ln w="127000">
            <a:noFill/>
          </a:ln>
        </p:spPr>
      </p:pic>
      <p:pic>
        <p:nvPicPr>
          <p:cNvPr id="37" name="Grafik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41" y="3429914"/>
            <a:ext cx="1741038" cy="1741038"/>
          </a:xfrm>
          <a:prstGeom prst="rect">
            <a:avLst/>
          </a:prstGeom>
          <a:noFill/>
          <a:ln w="127000">
            <a:noFill/>
          </a:ln>
        </p:spPr>
      </p:pic>
      <p:sp>
        <p:nvSpPr>
          <p:cNvPr id="16" name="Textfeld 15"/>
          <p:cNvSpPr txBox="1"/>
          <p:nvPr/>
        </p:nvSpPr>
        <p:spPr>
          <a:xfrm>
            <a:off x="210464" y="5170953"/>
            <a:ext cx="1447591" cy="400110"/>
          </a:xfrm>
          <a:prstGeom prst="rect">
            <a:avLst/>
          </a:prstGeom>
          <a:noFill/>
        </p:spPr>
        <p:txBody>
          <a:bodyPr wrap="square" rtlCol="0">
            <a:spAutoFit/>
          </a:bodyPr>
          <a:lstStyle/>
          <a:p>
            <a:pPr algn="ctr"/>
            <a:r>
              <a:rPr lang="de-CH" sz="2000" dirty="0" smtClean="0"/>
              <a:t>Reference</a:t>
            </a:r>
            <a:endParaRPr lang="de-CH" sz="2000" dirty="0"/>
          </a:p>
        </p:txBody>
      </p:sp>
      <p:sp>
        <p:nvSpPr>
          <p:cNvPr id="39" name="Textfeld 38"/>
          <p:cNvSpPr txBox="1"/>
          <p:nvPr/>
        </p:nvSpPr>
        <p:spPr>
          <a:xfrm>
            <a:off x="2031889" y="5170953"/>
            <a:ext cx="1447591" cy="646331"/>
          </a:xfrm>
          <a:prstGeom prst="rect">
            <a:avLst/>
          </a:prstGeom>
          <a:noFill/>
        </p:spPr>
        <p:txBody>
          <a:bodyPr wrap="square" rtlCol="0">
            <a:spAutoFit/>
          </a:bodyPr>
          <a:lstStyle/>
          <a:p>
            <a:pPr algn="ctr"/>
            <a:r>
              <a:rPr lang="de-CH" sz="2000" b="1" dirty="0" err="1" smtClean="0"/>
              <a:t>Ours</a:t>
            </a:r>
            <a:r>
              <a:rPr lang="de-CH" sz="2000" b="1" dirty="0" smtClean="0"/>
              <a:t/>
            </a:r>
            <a:br>
              <a:rPr lang="de-CH" sz="2000" b="1" dirty="0" smtClean="0"/>
            </a:br>
            <a:r>
              <a:rPr lang="de-CH" sz="1600" dirty="0"/>
              <a:t>0.00126</a:t>
            </a:r>
            <a:endParaRPr lang="de-CH" sz="1600" b="1" dirty="0"/>
          </a:p>
        </p:txBody>
      </p:sp>
      <p:sp>
        <p:nvSpPr>
          <p:cNvPr id="40" name="Textfeld 39"/>
          <p:cNvSpPr txBox="1"/>
          <p:nvPr/>
        </p:nvSpPr>
        <p:spPr>
          <a:xfrm>
            <a:off x="3848204" y="5170953"/>
            <a:ext cx="1447591" cy="646331"/>
          </a:xfrm>
          <a:prstGeom prst="rect">
            <a:avLst/>
          </a:prstGeom>
          <a:noFill/>
        </p:spPr>
        <p:txBody>
          <a:bodyPr wrap="square" rtlCol="0">
            <a:spAutoFit/>
          </a:bodyPr>
          <a:lstStyle/>
          <a:p>
            <a:pPr algn="ctr"/>
            <a:r>
              <a:rPr lang="de-CH" sz="2000" dirty="0" smtClean="0"/>
              <a:t>PT + RDFC</a:t>
            </a:r>
            <a:br>
              <a:rPr lang="de-CH" sz="2000" dirty="0" smtClean="0"/>
            </a:br>
            <a:r>
              <a:rPr lang="de-CH" sz="1600" dirty="0"/>
              <a:t>0.00142</a:t>
            </a:r>
          </a:p>
        </p:txBody>
      </p:sp>
      <p:sp>
        <p:nvSpPr>
          <p:cNvPr id="41" name="Textfeld 40"/>
          <p:cNvSpPr txBox="1"/>
          <p:nvPr/>
        </p:nvSpPr>
        <p:spPr>
          <a:xfrm>
            <a:off x="5664519" y="5170953"/>
            <a:ext cx="1447591" cy="646331"/>
          </a:xfrm>
          <a:prstGeom prst="rect">
            <a:avLst/>
          </a:prstGeom>
          <a:noFill/>
        </p:spPr>
        <p:txBody>
          <a:bodyPr wrap="square" rtlCol="0">
            <a:spAutoFit/>
          </a:bodyPr>
          <a:lstStyle/>
          <a:p>
            <a:pPr algn="ctr"/>
            <a:r>
              <a:rPr lang="de-CH" sz="2000" dirty="0" smtClean="0"/>
              <a:t>G-PT (L1)</a:t>
            </a:r>
            <a:br>
              <a:rPr lang="de-CH" sz="2000" dirty="0" smtClean="0"/>
            </a:br>
            <a:r>
              <a:rPr lang="de-CH" sz="1600" dirty="0"/>
              <a:t>0.00662</a:t>
            </a:r>
          </a:p>
        </p:txBody>
      </p:sp>
      <p:sp>
        <p:nvSpPr>
          <p:cNvPr id="42" name="Textfeld 41"/>
          <p:cNvSpPr txBox="1"/>
          <p:nvPr/>
        </p:nvSpPr>
        <p:spPr>
          <a:xfrm>
            <a:off x="7545532" y="5170953"/>
            <a:ext cx="1447591" cy="646331"/>
          </a:xfrm>
          <a:prstGeom prst="rect">
            <a:avLst/>
          </a:prstGeom>
          <a:noFill/>
        </p:spPr>
        <p:txBody>
          <a:bodyPr wrap="square" rtlCol="0">
            <a:spAutoFit/>
          </a:bodyPr>
          <a:lstStyle/>
          <a:p>
            <a:pPr algn="ctr"/>
            <a:r>
              <a:rPr lang="de-CH" sz="2000" dirty="0" smtClean="0"/>
              <a:t>PT</a:t>
            </a:r>
            <a:br>
              <a:rPr lang="de-CH" sz="2000" dirty="0" smtClean="0"/>
            </a:br>
            <a:r>
              <a:rPr lang="de-CH" sz="1600" dirty="0"/>
              <a:t>0.05527</a:t>
            </a:r>
          </a:p>
        </p:txBody>
      </p:sp>
      <p:sp>
        <p:nvSpPr>
          <p:cNvPr id="22" name="Textfeld 21"/>
          <p:cNvSpPr txBox="1"/>
          <p:nvPr/>
        </p:nvSpPr>
        <p:spPr>
          <a:xfrm>
            <a:off x="6950490" y="587377"/>
            <a:ext cx="2016224" cy="400110"/>
          </a:xfrm>
          <a:prstGeom prst="rect">
            <a:avLst/>
          </a:prstGeom>
          <a:noFill/>
        </p:spPr>
        <p:txBody>
          <a:bodyPr wrap="square" rtlCol="0">
            <a:spAutoFit/>
          </a:bodyPr>
          <a:lstStyle/>
          <a:p>
            <a:r>
              <a:rPr lang="de-CH" sz="2000" dirty="0" err="1" smtClean="0"/>
              <a:t>Bathroom</a:t>
            </a:r>
            <a:r>
              <a:rPr lang="de-CH" sz="2000" dirty="0" smtClean="0"/>
              <a:t>, 7 min</a:t>
            </a:r>
            <a:endParaRPr lang="de-CH" sz="2000" dirty="0"/>
          </a:p>
        </p:txBody>
      </p:sp>
    </p:spTree>
    <p:extLst>
      <p:ext uri="{BB962C8B-B14F-4D97-AF65-F5344CB8AC3E}">
        <p14:creationId xmlns:p14="http://schemas.microsoft.com/office/powerpoint/2010/main" val="3833840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Slide Number Placeholder 3"/>
          <p:cNvSpPr>
            <a:spLocks noGrp="1"/>
          </p:cNvSpPr>
          <p:nvPr>
            <p:ph type="sldNum" sz="quarter" idx="12"/>
          </p:nvPr>
        </p:nvSpPr>
        <p:spPr/>
        <p:txBody>
          <a:bodyPr/>
          <a:lstStyle/>
          <a:p>
            <a:fld id="{3B5F642D-6A31-4596-8C22-CC368C1BDF36}" type="slidenum">
              <a:rPr lang="de-CH" smtClean="0"/>
              <a:pPr/>
              <a:t>35</a:t>
            </a:fld>
            <a:endParaRPr lang="de-CH"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593481"/>
            <a:ext cx="8027437" cy="4427807"/>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0443" y="1449465"/>
            <a:ext cx="3788635" cy="1457168"/>
          </a:xfrm>
          <a:prstGeom prst="rect">
            <a:avLst/>
          </a:prstGeom>
        </p:spPr>
      </p:pic>
    </p:spTree>
    <p:extLst>
      <p:ext uri="{BB962C8B-B14F-4D97-AF65-F5344CB8AC3E}">
        <p14:creationId xmlns:p14="http://schemas.microsoft.com/office/powerpoint/2010/main" val="2281577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Results</a:t>
            </a:r>
            <a:endParaRPr lang="de-CH" dirty="0"/>
          </a:p>
        </p:txBody>
      </p:sp>
      <p:sp>
        <p:nvSpPr>
          <p:cNvPr id="21" name="Textfeld 20"/>
          <p:cNvSpPr txBox="1"/>
          <p:nvPr/>
        </p:nvSpPr>
        <p:spPr>
          <a:xfrm>
            <a:off x="6950490" y="587377"/>
            <a:ext cx="2016224" cy="400110"/>
          </a:xfrm>
          <a:prstGeom prst="rect">
            <a:avLst/>
          </a:prstGeom>
          <a:noFill/>
        </p:spPr>
        <p:txBody>
          <a:bodyPr wrap="square" rtlCol="0">
            <a:spAutoFit/>
          </a:bodyPr>
          <a:lstStyle/>
          <a:p>
            <a:r>
              <a:rPr lang="de-CH" sz="2000" dirty="0"/>
              <a:t>Bookshelf, 23 min</a:t>
            </a:r>
          </a:p>
        </p:txBody>
      </p:sp>
      <p:sp>
        <p:nvSpPr>
          <p:cNvPr id="3" name="Inhaltsplatzhalter 2"/>
          <p:cNvSpPr>
            <a:spLocks noGrp="1"/>
          </p:cNvSpPr>
          <p:nvPr>
            <p:ph idx="1"/>
          </p:nvPr>
        </p:nvSpPr>
        <p:spPr>
          <a:xfrm>
            <a:off x="357188" y="1665971"/>
            <a:ext cx="8429625" cy="4184650"/>
          </a:xfrm>
        </p:spPr>
        <p:txBody>
          <a:bodyPr/>
          <a:lstStyle/>
          <a:p>
            <a:pPr marL="0" indent="0">
              <a:buNone/>
            </a:pPr>
            <a:r>
              <a:rPr lang="de-CH" dirty="0"/>
              <a:t>-</a:t>
            </a:r>
          </a:p>
        </p:txBody>
      </p:sp>
      <p:sp>
        <p:nvSpPr>
          <p:cNvPr id="4" name="Foliennummernplatzhalter 3"/>
          <p:cNvSpPr>
            <a:spLocks noGrp="1"/>
          </p:cNvSpPr>
          <p:nvPr>
            <p:ph type="sldNum" sz="quarter" idx="12"/>
          </p:nvPr>
        </p:nvSpPr>
        <p:spPr/>
        <p:txBody>
          <a:bodyPr/>
          <a:lstStyle/>
          <a:p>
            <a:fld id="{3B5F642D-6A31-4596-8C22-CC368C1BDF36}" type="slidenum">
              <a:rPr lang="de-CH" smtClean="0"/>
              <a:pPr/>
              <a:t>36</a:t>
            </a:fld>
            <a:endParaRPr lang="de-CH" dirty="0"/>
          </a:p>
        </p:txBody>
      </p:sp>
      <p:pic>
        <p:nvPicPr>
          <p:cNvPr id="16" name="PT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4" y="1179864"/>
            <a:ext cx="8787200" cy="4942800"/>
          </a:xfrm>
          <a:prstGeom prst="rect">
            <a:avLst/>
          </a:prstGeom>
        </p:spPr>
      </p:pic>
      <p:pic>
        <p:nvPicPr>
          <p:cNvPr id="17" name="L11"/>
          <p:cNvPicPr>
            <a:picLocks noChangeAspect="1"/>
          </p:cNvPicPr>
          <p:nvPr/>
        </p:nvPicPr>
        <p:blipFill rotWithShape="1">
          <a:blip r:embed="rId3">
            <a:extLst>
              <a:ext uri="{28A0092B-C50C-407E-A947-70E740481C1C}">
                <a14:useLocalDpi xmlns:a14="http://schemas.microsoft.com/office/drawing/2010/main" val="0"/>
              </a:ext>
            </a:extLst>
          </a:blip>
          <a:srcRect r="16422"/>
          <a:stretch/>
        </p:blipFill>
        <p:spPr>
          <a:xfrm>
            <a:off x="179514" y="1179433"/>
            <a:ext cx="7344814" cy="4943231"/>
          </a:xfrm>
          <a:prstGeom prst="rect">
            <a:avLst/>
          </a:prstGeom>
        </p:spPr>
      </p:pic>
      <p:pic>
        <p:nvPicPr>
          <p:cNvPr id="18" name="rdfc1"/>
          <p:cNvPicPr>
            <a:picLocks noChangeAspect="1"/>
          </p:cNvPicPr>
          <p:nvPr/>
        </p:nvPicPr>
        <p:blipFill rotWithShape="1">
          <a:blip r:embed="rId4">
            <a:extLst>
              <a:ext uri="{28A0092B-C50C-407E-A947-70E740481C1C}">
                <a14:useLocalDpi xmlns:a14="http://schemas.microsoft.com/office/drawing/2010/main" val="0"/>
              </a:ext>
            </a:extLst>
          </a:blip>
          <a:srcRect r="32804"/>
          <a:stretch/>
        </p:blipFill>
        <p:spPr>
          <a:xfrm>
            <a:off x="179513" y="1181545"/>
            <a:ext cx="5904655" cy="4942800"/>
          </a:xfrm>
          <a:prstGeom prst="rect">
            <a:avLst/>
          </a:prstGeom>
        </p:spPr>
      </p:pic>
      <p:pic>
        <p:nvPicPr>
          <p:cNvPr id="19" name="ours1"/>
          <p:cNvPicPr>
            <a:picLocks noChangeAspect="1"/>
          </p:cNvPicPr>
          <p:nvPr/>
        </p:nvPicPr>
        <p:blipFill rotWithShape="1">
          <a:blip r:embed="rId5">
            <a:extLst>
              <a:ext uri="{28A0092B-C50C-407E-A947-70E740481C1C}">
                <a14:useLocalDpi xmlns:a14="http://schemas.microsoft.com/office/drawing/2010/main" val="0"/>
              </a:ext>
            </a:extLst>
          </a:blip>
          <a:srcRect r="48325"/>
          <a:stretch/>
        </p:blipFill>
        <p:spPr>
          <a:xfrm>
            <a:off x="175301" y="1181545"/>
            <a:ext cx="4540715" cy="4942800"/>
          </a:xfrm>
          <a:prstGeom prst="rect">
            <a:avLst/>
          </a:prstGeom>
        </p:spPr>
      </p:pic>
      <p:sp useBgFill="1">
        <p:nvSpPr>
          <p:cNvPr id="9" name="Rechteck 8"/>
          <p:cNvSpPr/>
          <p:nvPr/>
        </p:nvSpPr>
        <p:spPr>
          <a:xfrm>
            <a:off x="7501374" y="1180815"/>
            <a:ext cx="72008" cy="4942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10" name="Rechteck 9"/>
          <p:cNvSpPr/>
          <p:nvPr/>
        </p:nvSpPr>
        <p:spPr>
          <a:xfrm>
            <a:off x="6087205" y="1181545"/>
            <a:ext cx="72008" cy="4941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11" name="Rechteck 10"/>
          <p:cNvSpPr/>
          <p:nvPr/>
        </p:nvSpPr>
        <p:spPr>
          <a:xfrm>
            <a:off x="4673036" y="1180815"/>
            <a:ext cx="72008" cy="4942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feld 11"/>
          <p:cNvSpPr txBox="1"/>
          <p:nvPr/>
        </p:nvSpPr>
        <p:spPr>
          <a:xfrm>
            <a:off x="7428787" y="1281217"/>
            <a:ext cx="1689814" cy="49244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smtClean="0">
                <a:solidFill>
                  <a:srgbClr val="EBEBED"/>
                </a:solidFill>
              </a:rPr>
              <a:t>PT</a:t>
            </a:r>
            <a:endParaRPr lang="de-CH" sz="2600" b="1" dirty="0">
              <a:solidFill>
                <a:srgbClr val="EBEBED"/>
              </a:solidFill>
            </a:endParaRPr>
          </a:p>
        </p:txBody>
      </p:sp>
      <p:sp>
        <p:nvSpPr>
          <p:cNvPr id="13" name="Textfeld 12"/>
          <p:cNvSpPr txBox="1"/>
          <p:nvPr/>
        </p:nvSpPr>
        <p:spPr>
          <a:xfrm>
            <a:off x="5988606" y="1281217"/>
            <a:ext cx="1669494" cy="89255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smtClean="0">
                <a:solidFill>
                  <a:srgbClr val="EBEBED"/>
                </a:solidFill>
              </a:rPr>
              <a:t>G-PT</a:t>
            </a:r>
          </a:p>
          <a:p>
            <a:pPr algn="ctr"/>
            <a:r>
              <a:rPr lang="de-CH" sz="2600" b="1" dirty="0" smtClean="0">
                <a:solidFill>
                  <a:srgbClr val="EBEBED"/>
                </a:solidFill>
              </a:rPr>
              <a:t>(L1)</a:t>
            </a:r>
            <a:endParaRPr lang="de-CH" sz="2600" b="1" dirty="0">
              <a:solidFill>
                <a:srgbClr val="EBEBED"/>
              </a:solidFill>
            </a:endParaRPr>
          </a:p>
        </p:txBody>
      </p:sp>
      <p:sp>
        <p:nvSpPr>
          <p:cNvPr id="14" name="Textfeld 13"/>
          <p:cNvSpPr txBox="1"/>
          <p:nvPr/>
        </p:nvSpPr>
        <p:spPr>
          <a:xfrm>
            <a:off x="4963686" y="1281217"/>
            <a:ext cx="905712" cy="89255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smtClean="0">
                <a:solidFill>
                  <a:srgbClr val="EBEBED"/>
                </a:solidFill>
              </a:rPr>
              <a:t>PT + RDFC</a:t>
            </a:r>
            <a:endParaRPr lang="de-CH" sz="2600" b="1" dirty="0">
              <a:solidFill>
                <a:srgbClr val="EBEBED"/>
              </a:solidFill>
            </a:endParaRPr>
          </a:p>
        </p:txBody>
      </p:sp>
      <p:sp>
        <p:nvSpPr>
          <p:cNvPr id="15" name="Textfeld 14"/>
          <p:cNvSpPr txBox="1"/>
          <p:nvPr/>
        </p:nvSpPr>
        <p:spPr>
          <a:xfrm>
            <a:off x="3564058" y="1281217"/>
            <a:ext cx="905712" cy="49244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err="1" smtClean="0">
                <a:solidFill>
                  <a:srgbClr val="EBEBED"/>
                </a:solidFill>
              </a:rPr>
              <a:t>Ours</a:t>
            </a:r>
            <a:endParaRPr lang="de-CH" sz="2600" b="1" dirty="0">
              <a:solidFill>
                <a:srgbClr val="EBEBED"/>
              </a:solidFill>
            </a:endParaRPr>
          </a:p>
        </p:txBody>
      </p:sp>
    </p:spTree>
    <p:extLst>
      <p:ext uri="{BB962C8B-B14F-4D97-AF65-F5344CB8AC3E}">
        <p14:creationId xmlns:p14="http://schemas.microsoft.com/office/powerpoint/2010/main" val="3119512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2" presetClass="entr" presetSubtype="8"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Results</a:t>
            </a:r>
            <a:endParaRPr lang="de-CH" dirty="0"/>
          </a:p>
        </p:txBody>
      </p:sp>
      <p:sp>
        <p:nvSpPr>
          <p:cNvPr id="4" name="Foliennummernplatzhalter 3"/>
          <p:cNvSpPr>
            <a:spLocks noGrp="1"/>
          </p:cNvSpPr>
          <p:nvPr>
            <p:ph type="sldNum" sz="quarter" idx="12"/>
          </p:nvPr>
        </p:nvSpPr>
        <p:spPr/>
        <p:txBody>
          <a:bodyPr/>
          <a:lstStyle/>
          <a:p>
            <a:fld id="{3B5F642D-6A31-4596-8C22-CC368C1BDF36}" type="slidenum">
              <a:rPr lang="de-CH" smtClean="0"/>
              <a:pPr/>
              <a:t>37</a:t>
            </a:fld>
            <a:endParaRPr lang="de-CH" dirty="0"/>
          </a:p>
        </p:txBody>
      </p:sp>
      <p:pic>
        <p:nvPicPr>
          <p:cNvPr id="28" name="Grafik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41" y="3405378"/>
            <a:ext cx="1741038" cy="1741038"/>
          </a:xfrm>
          <a:prstGeom prst="rect">
            <a:avLst/>
          </a:prstGeom>
          <a:noFill/>
          <a:ln w="127000">
            <a:noFill/>
          </a:ln>
        </p:spPr>
      </p:pic>
      <p:pic>
        <p:nvPicPr>
          <p:cNvPr id="29" name="Grafik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9" y="1586357"/>
            <a:ext cx="1741038" cy="1741038"/>
          </a:xfrm>
          <a:prstGeom prst="rect">
            <a:avLst/>
          </a:prstGeom>
          <a:noFill/>
          <a:ln w="127000">
            <a:noFill/>
          </a:ln>
        </p:spPr>
      </p:pic>
      <p:pic>
        <p:nvPicPr>
          <p:cNvPr id="30" name="Grafik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680" y="3405378"/>
            <a:ext cx="1741038" cy="1741038"/>
          </a:xfrm>
          <a:prstGeom prst="rect">
            <a:avLst/>
          </a:prstGeom>
          <a:noFill/>
          <a:ln w="127000">
            <a:noFill/>
          </a:ln>
        </p:spPr>
      </p:pic>
      <p:pic>
        <p:nvPicPr>
          <p:cNvPr id="31" name="Grafik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4591" y="1586357"/>
            <a:ext cx="1741038" cy="1741038"/>
          </a:xfrm>
          <a:prstGeom prst="rect">
            <a:avLst/>
          </a:prstGeom>
          <a:noFill/>
          <a:ln w="127000">
            <a:noFill/>
          </a:ln>
        </p:spPr>
      </p:pic>
      <p:pic>
        <p:nvPicPr>
          <p:cNvPr id="32" name="Grafik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1237" y="3405378"/>
            <a:ext cx="1741038" cy="1741038"/>
          </a:xfrm>
          <a:prstGeom prst="rect">
            <a:avLst/>
          </a:prstGeom>
          <a:noFill/>
          <a:ln w="127000">
            <a:noFill/>
          </a:ln>
        </p:spPr>
      </p:pic>
      <p:pic>
        <p:nvPicPr>
          <p:cNvPr id="33" name="Grafik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1104" y="1586357"/>
            <a:ext cx="1741038" cy="1741038"/>
          </a:xfrm>
          <a:prstGeom prst="rect">
            <a:avLst/>
          </a:prstGeom>
          <a:noFill/>
          <a:ln w="127000">
            <a:noFill/>
          </a:ln>
        </p:spPr>
      </p:pic>
      <p:pic>
        <p:nvPicPr>
          <p:cNvPr id="34" name="Grafik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617" y="1586357"/>
            <a:ext cx="1741038" cy="1741038"/>
          </a:xfrm>
          <a:prstGeom prst="rect">
            <a:avLst/>
          </a:prstGeom>
          <a:noFill/>
          <a:ln w="127000">
            <a:noFill/>
          </a:ln>
        </p:spPr>
      </p:pic>
      <p:pic>
        <p:nvPicPr>
          <p:cNvPr id="35" name="Grafik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7795" y="3405378"/>
            <a:ext cx="1741038" cy="1741038"/>
          </a:xfrm>
          <a:prstGeom prst="rect">
            <a:avLst/>
          </a:prstGeom>
          <a:noFill/>
          <a:ln w="127000">
            <a:noFill/>
          </a:ln>
        </p:spPr>
      </p:pic>
      <p:pic>
        <p:nvPicPr>
          <p:cNvPr id="36" name="Grafik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39220" y="1586357"/>
            <a:ext cx="1741038" cy="1741038"/>
          </a:xfrm>
          <a:prstGeom prst="rect">
            <a:avLst/>
          </a:prstGeom>
          <a:noFill/>
          <a:ln w="127000">
            <a:noFill/>
          </a:ln>
        </p:spPr>
      </p:pic>
      <p:pic>
        <p:nvPicPr>
          <p:cNvPr id="37" name="Grafik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39220" y="3420180"/>
            <a:ext cx="1741038" cy="1741038"/>
          </a:xfrm>
          <a:prstGeom prst="rect">
            <a:avLst/>
          </a:prstGeom>
          <a:noFill/>
          <a:ln w="127000">
            <a:noFill/>
          </a:ln>
        </p:spPr>
      </p:pic>
      <p:sp>
        <p:nvSpPr>
          <p:cNvPr id="16" name="Textfeld 15"/>
          <p:cNvSpPr txBox="1"/>
          <p:nvPr/>
        </p:nvSpPr>
        <p:spPr>
          <a:xfrm flipH="1">
            <a:off x="7485944" y="5161219"/>
            <a:ext cx="1447591" cy="400110"/>
          </a:xfrm>
          <a:prstGeom prst="rect">
            <a:avLst/>
          </a:prstGeom>
          <a:noFill/>
        </p:spPr>
        <p:txBody>
          <a:bodyPr wrap="square" rtlCol="0">
            <a:spAutoFit/>
          </a:bodyPr>
          <a:lstStyle/>
          <a:p>
            <a:pPr algn="ctr"/>
            <a:r>
              <a:rPr lang="de-CH" sz="2000" dirty="0" smtClean="0"/>
              <a:t>Reference</a:t>
            </a:r>
            <a:endParaRPr lang="de-CH" sz="2000" dirty="0"/>
          </a:p>
        </p:txBody>
      </p:sp>
      <p:sp>
        <p:nvSpPr>
          <p:cNvPr id="39" name="Textfeld 38"/>
          <p:cNvSpPr txBox="1"/>
          <p:nvPr/>
        </p:nvSpPr>
        <p:spPr>
          <a:xfrm flipH="1">
            <a:off x="5664519" y="5161219"/>
            <a:ext cx="1447591" cy="646331"/>
          </a:xfrm>
          <a:prstGeom prst="rect">
            <a:avLst/>
          </a:prstGeom>
          <a:noFill/>
        </p:spPr>
        <p:txBody>
          <a:bodyPr wrap="square" rtlCol="0">
            <a:spAutoFit/>
          </a:bodyPr>
          <a:lstStyle/>
          <a:p>
            <a:pPr algn="ctr"/>
            <a:r>
              <a:rPr lang="de-CH" sz="2000" b="1" dirty="0" err="1" smtClean="0"/>
              <a:t>Ours</a:t>
            </a:r>
            <a:r>
              <a:rPr lang="de-CH" sz="2000" b="1" dirty="0" smtClean="0"/>
              <a:t/>
            </a:r>
            <a:br>
              <a:rPr lang="de-CH" sz="2000" b="1" dirty="0" smtClean="0"/>
            </a:br>
            <a:r>
              <a:rPr lang="de-CH" sz="1600" dirty="0" smtClean="0"/>
              <a:t>0.00075</a:t>
            </a:r>
            <a:endParaRPr lang="de-CH" sz="1600" dirty="0"/>
          </a:p>
        </p:txBody>
      </p:sp>
      <p:sp>
        <p:nvSpPr>
          <p:cNvPr id="40" name="Textfeld 39"/>
          <p:cNvSpPr txBox="1"/>
          <p:nvPr/>
        </p:nvSpPr>
        <p:spPr>
          <a:xfrm flipH="1">
            <a:off x="3848204" y="5161219"/>
            <a:ext cx="1447591" cy="646331"/>
          </a:xfrm>
          <a:prstGeom prst="rect">
            <a:avLst/>
          </a:prstGeom>
          <a:noFill/>
        </p:spPr>
        <p:txBody>
          <a:bodyPr wrap="square" rtlCol="0">
            <a:spAutoFit/>
          </a:bodyPr>
          <a:lstStyle/>
          <a:p>
            <a:pPr algn="ctr"/>
            <a:r>
              <a:rPr lang="de-CH" sz="2000" dirty="0" smtClean="0"/>
              <a:t>PT + RDFC</a:t>
            </a:r>
            <a:br>
              <a:rPr lang="de-CH" sz="2000" dirty="0" smtClean="0"/>
            </a:br>
            <a:r>
              <a:rPr lang="de-CH" sz="1600" dirty="0"/>
              <a:t>0.00085</a:t>
            </a:r>
          </a:p>
        </p:txBody>
      </p:sp>
      <p:sp>
        <p:nvSpPr>
          <p:cNvPr id="41" name="Textfeld 40"/>
          <p:cNvSpPr txBox="1"/>
          <p:nvPr/>
        </p:nvSpPr>
        <p:spPr>
          <a:xfrm flipH="1">
            <a:off x="2031889" y="5161219"/>
            <a:ext cx="1447591" cy="646331"/>
          </a:xfrm>
          <a:prstGeom prst="rect">
            <a:avLst/>
          </a:prstGeom>
          <a:noFill/>
        </p:spPr>
        <p:txBody>
          <a:bodyPr wrap="square" rtlCol="0">
            <a:spAutoFit/>
          </a:bodyPr>
          <a:lstStyle/>
          <a:p>
            <a:pPr algn="ctr"/>
            <a:r>
              <a:rPr lang="de-CH" sz="2000" dirty="0" smtClean="0"/>
              <a:t>G-PT (L1)</a:t>
            </a:r>
            <a:br>
              <a:rPr lang="de-CH" sz="2000" dirty="0" smtClean="0"/>
            </a:br>
            <a:r>
              <a:rPr lang="de-CH" sz="1600" dirty="0"/>
              <a:t>0.00352</a:t>
            </a:r>
          </a:p>
        </p:txBody>
      </p:sp>
      <p:sp>
        <p:nvSpPr>
          <p:cNvPr id="42" name="Textfeld 41"/>
          <p:cNvSpPr txBox="1"/>
          <p:nvPr/>
        </p:nvSpPr>
        <p:spPr>
          <a:xfrm flipH="1">
            <a:off x="150876" y="5161219"/>
            <a:ext cx="1447591" cy="646331"/>
          </a:xfrm>
          <a:prstGeom prst="rect">
            <a:avLst/>
          </a:prstGeom>
          <a:noFill/>
        </p:spPr>
        <p:txBody>
          <a:bodyPr wrap="square" rtlCol="0">
            <a:spAutoFit/>
          </a:bodyPr>
          <a:lstStyle/>
          <a:p>
            <a:pPr algn="ctr"/>
            <a:r>
              <a:rPr lang="de-CH" sz="2000" dirty="0" smtClean="0"/>
              <a:t>PT</a:t>
            </a:r>
          </a:p>
          <a:p>
            <a:pPr algn="ctr"/>
            <a:r>
              <a:rPr lang="de-CH" sz="1600" dirty="0"/>
              <a:t>0.03257</a:t>
            </a:r>
          </a:p>
        </p:txBody>
      </p:sp>
      <p:sp>
        <p:nvSpPr>
          <p:cNvPr id="22" name="Textfeld 21"/>
          <p:cNvSpPr txBox="1"/>
          <p:nvPr/>
        </p:nvSpPr>
        <p:spPr>
          <a:xfrm>
            <a:off x="6950490" y="587377"/>
            <a:ext cx="2016224" cy="400110"/>
          </a:xfrm>
          <a:prstGeom prst="rect">
            <a:avLst/>
          </a:prstGeom>
          <a:noFill/>
        </p:spPr>
        <p:txBody>
          <a:bodyPr wrap="square" rtlCol="0">
            <a:spAutoFit/>
          </a:bodyPr>
          <a:lstStyle/>
          <a:p>
            <a:r>
              <a:rPr lang="de-CH" sz="2000" dirty="0"/>
              <a:t>Bookshelf, 23 min</a:t>
            </a:r>
          </a:p>
        </p:txBody>
      </p:sp>
    </p:spTree>
    <p:extLst>
      <p:ext uri="{BB962C8B-B14F-4D97-AF65-F5344CB8AC3E}">
        <p14:creationId xmlns:p14="http://schemas.microsoft.com/office/powerpoint/2010/main" val="924502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Results</a:t>
            </a:r>
            <a:endParaRPr lang="de-CH" dirty="0"/>
          </a:p>
        </p:txBody>
      </p:sp>
      <p:sp>
        <p:nvSpPr>
          <p:cNvPr id="4" name="Foliennummernplatzhalter 3"/>
          <p:cNvSpPr>
            <a:spLocks noGrp="1"/>
          </p:cNvSpPr>
          <p:nvPr>
            <p:ph type="sldNum" sz="quarter" idx="12"/>
          </p:nvPr>
        </p:nvSpPr>
        <p:spPr/>
        <p:txBody>
          <a:bodyPr/>
          <a:lstStyle/>
          <a:p>
            <a:fld id="{3B5F642D-6A31-4596-8C22-CC368C1BDF36}" type="slidenum">
              <a:rPr lang="de-CH" smtClean="0"/>
              <a:pPr/>
              <a:t>38</a:t>
            </a:fld>
            <a:endParaRPr lang="de-CH" dirty="0"/>
          </a:p>
        </p:txBody>
      </p:sp>
      <p:grpSp>
        <p:nvGrpSpPr>
          <p:cNvPr id="38" name="Gruppieren 37"/>
          <p:cNvGrpSpPr/>
          <p:nvPr/>
        </p:nvGrpSpPr>
        <p:grpSpPr>
          <a:xfrm>
            <a:off x="63741" y="1586357"/>
            <a:ext cx="9016517" cy="3574861"/>
            <a:chOff x="-538876" y="1551985"/>
            <a:chExt cx="9964300" cy="3950637"/>
          </a:xfrm>
          <a:noFill/>
        </p:grpSpPr>
        <p:pic>
          <p:nvPicPr>
            <p:cNvPr id="28" name="Grafik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75" y="3562215"/>
              <a:ext cx="1924049" cy="1924049"/>
            </a:xfrm>
            <a:prstGeom prst="rect">
              <a:avLst/>
            </a:prstGeom>
            <a:grpFill/>
            <a:ln w="127000">
              <a:noFill/>
            </a:ln>
          </p:spPr>
        </p:pic>
        <p:pic>
          <p:nvPicPr>
            <p:cNvPr id="29" name="Grafik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581" y="1551985"/>
              <a:ext cx="1924049" cy="1924049"/>
            </a:xfrm>
            <a:prstGeom prst="rect">
              <a:avLst/>
            </a:prstGeom>
            <a:grpFill/>
            <a:ln w="127000">
              <a:noFill/>
            </a:ln>
          </p:spPr>
        </p:pic>
        <p:pic>
          <p:nvPicPr>
            <p:cNvPr id="30" name="Grafik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025" y="3562215"/>
              <a:ext cx="1924049" cy="1924049"/>
            </a:xfrm>
            <a:prstGeom prst="rect">
              <a:avLst/>
            </a:prstGeom>
            <a:grpFill/>
            <a:ln w="127000">
              <a:noFill/>
            </a:ln>
          </p:spPr>
        </p:pic>
        <p:pic>
          <p:nvPicPr>
            <p:cNvPr id="31" name="Grafik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9123" y="1551985"/>
              <a:ext cx="1924049" cy="1924049"/>
            </a:xfrm>
            <a:prstGeom prst="rect">
              <a:avLst/>
            </a:prstGeom>
            <a:grpFill/>
            <a:ln w="127000">
              <a:noFill/>
            </a:ln>
          </p:spPr>
        </p:pic>
        <p:pic>
          <p:nvPicPr>
            <p:cNvPr id="32" name="Grafik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1518" y="3562215"/>
              <a:ext cx="1924049" cy="1924049"/>
            </a:xfrm>
            <a:prstGeom prst="rect">
              <a:avLst/>
            </a:prstGeom>
            <a:grpFill/>
            <a:ln w="127000">
              <a:noFill/>
            </a:ln>
          </p:spPr>
        </p:pic>
        <p:pic>
          <p:nvPicPr>
            <p:cNvPr id="33" name="Grafik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1665" y="1551985"/>
              <a:ext cx="1924049" cy="1924049"/>
            </a:xfrm>
            <a:prstGeom prst="rect">
              <a:avLst/>
            </a:prstGeom>
            <a:grpFill/>
            <a:ln w="127000">
              <a:noFill/>
            </a:ln>
          </p:spPr>
        </p:pic>
        <p:pic>
          <p:nvPicPr>
            <p:cNvPr id="34" name="Grafik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4207" y="1551985"/>
              <a:ext cx="1924049" cy="1924049"/>
            </a:xfrm>
            <a:prstGeom prst="rect">
              <a:avLst/>
            </a:prstGeom>
            <a:grpFill/>
            <a:ln w="127000">
              <a:noFill/>
            </a:ln>
          </p:spPr>
        </p:pic>
        <p:pic>
          <p:nvPicPr>
            <p:cNvPr id="35" name="Grafik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4010" y="3562215"/>
              <a:ext cx="1924049" cy="1924049"/>
            </a:xfrm>
            <a:prstGeom prst="rect">
              <a:avLst/>
            </a:prstGeom>
            <a:grpFill/>
            <a:ln w="127000">
              <a:noFill/>
            </a:ln>
          </p:spPr>
        </p:pic>
        <p:pic>
          <p:nvPicPr>
            <p:cNvPr id="36" name="Grafik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8876" y="1551985"/>
              <a:ext cx="1924049" cy="1924049"/>
            </a:xfrm>
            <a:prstGeom prst="rect">
              <a:avLst/>
            </a:prstGeom>
            <a:grpFill/>
            <a:ln w="127000">
              <a:noFill/>
            </a:ln>
          </p:spPr>
        </p:pic>
        <p:pic>
          <p:nvPicPr>
            <p:cNvPr id="37" name="Grafik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876" y="3578573"/>
              <a:ext cx="1924049" cy="1924049"/>
            </a:xfrm>
            <a:prstGeom prst="rect">
              <a:avLst/>
            </a:prstGeom>
            <a:grpFill/>
            <a:ln w="127000">
              <a:noFill/>
            </a:ln>
          </p:spPr>
        </p:pic>
      </p:grpSp>
      <p:sp>
        <p:nvSpPr>
          <p:cNvPr id="16" name="Textfeld 15"/>
          <p:cNvSpPr txBox="1"/>
          <p:nvPr/>
        </p:nvSpPr>
        <p:spPr>
          <a:xfrm>
            <a:off x="210464" y="5161219"/>
            <a:ext cx="1447591" cy="400110"/>
          </a:xfrm>
          <a:prstGeom prst="rect">
            <a:avLst/>
          </a:prstGeom>
          <a:noFill/>
        </p:spPr>
        <p:txBody>
          <a:bodyPr wrap="square" rtlCol="0">
            <a:spAutoFit/>
          </a:bodyPr>
          <a:lstStyle/>
          <a:p>
            <a:pPr algn="ctr"/>
            <a:r>
              <a:rPr lang="de-CH" sz="2000" dirty="0" smtClean="0"/>
              <a:t>Reference</a:t>
            </a:r>
            <a:endParaRPr lang="de-CH" sz="2000" dirty="0"/>
          </a:p>
        </p:txBody>
      </p:sp>
      <p:sp>
        <p:nvSpPr>
          <p:cNvPr id="39" name="Textfeld 38"/>
          <p:cNvSpPr txBox="1"/>
          <p:nvPr/>
        </p:nvSpPr>
        <p:spPr>
          <a:xfrm>
            <a:off x="2031889" y="5161219"/>
            <a:ext cx="1447591" cy="646331"/>
          </a:xfrm>
          <a:prstGeom prst="rect">
            <a:avLst/>
          </a:prstGeom>
          <a:noFill/>
        </p:spPr>
        <p:txBody>
          <a:bodyPr wrap="square" rtlCol="0">
            <a:spAutoFit/>
          </a:bodyPr>
          <a:lstStyle/>
          <a:p>
            <a:pPr algn="ctr"/>
            <a:r>
              <a:rPr lang="de-CH" sz="2000" b="1" dirty="0" err="1" smtClean="0"/>
              <a:t>Ours</a:t>
            </a:r>
            <a:r>
              <a:rPr lang="de-CH" sz="2000" b="1" dirty="0" smtClean="0"/>
              <a:t/>
            </a:r>
            <a:br>
              <a:rPr lang="de-CH" sz="2000" b="1" dirty="0" smtClean="0"/>
            </a:br>
            <a:r>
              <a:rPr lang="de-CH" sz="1600" dirty="0" smtClean="0"/>
              <a:t>0.00075</a:t>
            </a:r>
            <a:endParaRPr lang="de-CH" sz="1600" dirty="0"/>
          </a:p>
        </p:txBody>
      </p:sp>
      <p:sp>
        <p:nvSpPr>
          <p:cNvPr id="40" name="Textfeld 39"/>
          <p:cNvSpPr txBox="1"/>
          <p:nvPr/>
        </p:nvSpPr>
        <p:spPr>
          <a:xfrm>
            <a:off x="3848204" y="5161219"/>
            <a:ext cx="1447591" cy="646331"/>
          </a:xfrm>
          <a:prstGeom prst="rect">
            <a:avLst/>
          </a:prstGeom>
          <a:noFill/>
        </p:spPr>
        <p:txBody>
          <a:bodyPr wrap="square" rtlCol="0">
            <a:spAutoFit/>
          </a:bodyPr>
          <a:lstStyle/>
          <a:p>
            <a:pPr algn="ctr"/>
            <a:r>
              <a:rPr lang="de-CH" sz="2000" dirty="0" smtClean="0"/>
              <a:t>PT + RDFC</a:t>
            </a:r>
            <a:br>
              <a:rPr lang="de-CH" sz="2000" dirty="0" smtClean="0"/>
            </a:br>
            <a:r>
              <a:rPr lang="de-CH" sz="1600" dirty="0"/>
              <a:t>0.00085</a:t>
            </a:r>
          </a:p>
        </p:txBody>
      </p:sp>
      <p:sp>
        <p:nvSpPr>
          <p:cNvPr id="41" name="Textfeld 40"/>
          <p:cNvSpPr txBox="1"/>
          <p:nvPr/>
        </p:nvSpPr>
        <p:spPr>
          <a:xfrm>
            <a:off x="5664519" y="5161219"/>
            <a:ext cx="1447591" cy="646331"/>
          </a:xfrm>
          <a:prstGeom prst="rect">
            <a:avLst/>
          </a:prstGeom>
          <a:noFill/>
        </p:spPr>
        <p:txBody>
          <a:bodyPr wrap="square" rtlCol="0">
            <a:spAutoFit/>
          </a:bodyPr>
          <a:lstStyle/>
          <a:p>
            <a:pPr algn="ctr"/>
            <a:r>
              <a:rPr lang="de-CH" sz="2000" dirty="0" smtClean="0"/>
              <a:t>G-PT (L1)</a:t>
            </a:r>
            <a:br>
              <a:rPr lang="de-CH" sz="2000" dirty="0" smtClean="0"/>
            </a:br>
            <a:r>
              <a:rPr lang="de-CH" sz="1600" dirty="0"/>
              <a:t>0.00352</a:t>
            </a:r>
          </a:p>
        </p:txBody>
      </p:sp>
      <p:sp>
        <p:nvSpPr>
          <p:cNvPr id="42" name="Textfeld 41"/>
          <p:cNvSpPr txBox="1"/>
          <p:nvPr/>
        </p:nvSpPr>
        <p:spPr>
          <a:xfrm>
            <a:off x="7545532" y="5161219"/>
            <a:ext cx="1447591" cy="646331"/>
          </a:xfrm>
          <a:prstGeom prst="rect">
            <a:avLst/>
          </a:prstGeom>
          <a:noFill/>
        </p:spPr>
        <p:txBody>
          <a:bodyPr wrap="square" rtlCol="0">
            <a:spAutoFit/>
          </a:bodyPr>
          <a:lstStyle/>
          <a:p>
            <a:pPr algn="ctr"/>
            <a:r>
              <a:rPr lang="de-CH" sz="2000" dirty="0" smtClean="0"/>
              <a:t>PT</a:t>
            </a:r>
          </a:p>
          <a:p>
            <a:pPr algn="ctr"/>
            <a:r>
              <a:rPr lang="de-CH" sz="1600" dirty="0"/>
              <a:t>0.03257</a:t>
            </a:r>
          </a:p>
        </p:txBody>
      </p:sp>
      <p:sp>
        <p:nvSpPr>
          <p:cNvPr id="22" name="Textfeld 21"/>
          <p:cNvSpPr txBox="1"/>
          <p:nvPr/>
        </p:nvSpPr>
        <p:spPr>
          <a:xfrm>
            <a:off x="6950490" y="587377"/>
            <a:ext cx="2016224" cy="400110"/>
          </a:xfrm>
          <a:prstGeom prst="rect">
            <a:avLst/>
          </a:prstGeom>
          <a:noFill/>
        </p:spPr>
        <p:txBody>
          <a:bodyPr wrap="square" rtlCol="0">
            <a:spAutoFit/>
          </a:bodyPr>
          <a:lstStyle/>
          <a:p>
            <a:r>
              <a:rPr lang="de-CH" sz="2000" dirty="0"/>
              <a:t>Bookshelf, 23 min</a:t>
            </a:r>
          </a:p>
        </p:txBody>
      </p:sp>
    </p:spTree>
    <p:extLst>
      <p:ext uri="{BB962C8B-B14F-4D97-AF65-F5344CB8AC3E}">
        <p14:creationId xmlns:p14="http://schemas.microsoft.com/office/powerpoint/2010/main" val="94792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Results</a:t>
            </a:r>
            <a:endParaRPr lang="de-CH" dirty="0"/>
          </a:p>
        </p:txBody>
      </p:sp>
      <p:sp>
        <p:nvSpPr>
          <p:cNvPr id="3" name="Inhaltsplatzhalter 2"/>
          <p:cNvSpPr>
            <a:spLocks noGrp="1"/>
          </p:cNvSpPr>
          <p:nvPr>
            <p:ph idx="1"/>
          </p:nvPr>
        </p:nvSpPr>
        <p:spPr>
          <a:xfrm>
            <a:off x="357188" y="1651457"/>
            <a:ext cx="8429625" cy="4184650"/>
          </a:xfrm>
        </p:spPr>
        <p:txBody>
          <a:bodyPr/>
          <a:lstStyle/>
          <a:p>
            <a:pPr marL="0" indent="0">
              <a:buNone/>
            </a:pPr>
            <a:r>
              <a:rPr lang="de-CH" dirty="0"/>
              <a:t>-</a:t>
            </a:r>
          </a:p>
        </p:txBody>
      </p:sp>
      <p:sp>
        <p:nvSpPr>
          <p:cNvPr id="4" name="Foliennummernplatzhalter 3"/>
          <p:cNvSpPr>
            <a:spLocks noGrp="1"/>
          </p:cNvSpPr>
          <p:nvPr>
            <p:ph type="sldNum" sz="quarter" idx="12"/>
          </p:nvPr>
        </p:nvSpPr>
        <p:spPr/>
        <p:txBody>
          <a:bodyPr/>
          <a:lstStyle/>
          <a:p>
            <a:fld id="{3B5F642D-6A31-4596-8C22-CC368C1BDF36}" type="slidenum">
              <a:rPr lang="de-CH" smtClean="0"/>
              <a:pPr/>
              <a:t>39</a:t>
            </a:fld>
            <a:endParaRPr lang="de-CH" dirty="0"/>
          </a:p>
        </p:txBody>
      </p:sp>
      <p:pic>
        <p:nvPicPr>
          <p:cNvPr id="5" name="P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4" y="1167031"/>
            <a:ext cx="8784974" cy="4941550"/>
          </a:xfrm>
          <a:prstGeom prst="rect">
            <a:avLst/>
          </a:prstGeom>
        </p:spPr>
      </p:pic>
      <p:pic>
        <p:nvPicPr>
          <p:cNvPr id="6" name="L1"/>
          <p:cNvPicPr>
            <a:picLocks noChangeAspect="1"/>
          </p:cNvPicPr>
          <p:nvPr/>
        </p:nvPicPr>
        <p:blipFill rotWithShape="1">
          <a:blip r:embed="rId4">
            <a:extLst>
              <a:ext uri="{28A0092B-C50C-407E-A947-70E740481C1C}">
                <a14:useLocalDpi xmlns:a14="http://schemas.microsoft.com/office/drawing/2010/main" val="0"/>
              </a:ext>
            </a:extLst>
          </a:blip>
          <a:srcRect r="16394"/>
          <a:stretch/>
        </p:blipFill>
        <p:spPr>
          <a:xfrm>
            <a:off x="179514" y="1167031"/>
            <a:ext cx="7344814" cy="4941550"/>
          </a:xfrm>
          <a:prstGeom prst="rect">
            <a:avLst/>
          </a:prstGeom>
        </p:spPr>
      </p:pic>
      <p:pic>
        <p:nvPicPr>
          <p:cNvPr id="7" name="rdfc"/>
          <p:cNvPicPr>
            <a:picLocks noChangeAspect="1"/>
          </p:cNvPicPr>
          <p:nvPr/>
        </p:nvPicPr>
        <p:blipFill rotWithShape="1">
          <a:blip r:embed="rId5">
            <a:extLst>
              <a:ext uri="{28A0092B-C50C-407E-A947-70E740481C1C}">
                <a14:useLocalDpi xmlns:a14="http://schemas.microsoft.com/office/drawing/2010/main" val="0"/>
              </a:ext>
            </a:extLst>
          </a:blip>
          <a:srcRect r="32787"/>
          <a:stretch/>
        </p:blipFill>
        <p:spPr>
          <a:xfrm>
            <a:off x="179514" y="1167031"/>
            <a:ext cx="5904654" cy="4941550"/>
          </a:xfrm>
          <a:prstGeom prst="rect">
            <a:avLst/>
          </a:prstGeom>
        </p:spPr>
      </p:pic>
      <p:pic>
        <p:nvPicPr>
          <p:cNvPr id="8" name="ours"/>
          <p:cNvPicPr>
            <a:picLocks noChangeAspect="1"/>
          </p:cNvPicPr>
          <p:nvPr/>
        </p:nvPicPr>
        <p:blipFill rotWithShape="1">
          <a:blip r:embed="rId6">
            <a:extLst>
              <a:ext uri="{28A0092B-C50C-407E-A947-70E740481C1C}">
                <a14:useLocalDpi xmlns:a14="http://schemas.microsoft.com/office/drawing/2010/main" val="0"/>
              </a:ext>
            </a:extLst>
          </a:blip>
          <a:srcRect r="48851"/>
          <a:stretch/>
        </p:blipFill>
        <p:spPr>
          <a:xfrm>
            <a:off x="179512" y="1166600"/>
            <a:ext cx="4493524" cy="4941550"/>
          </a:xfrm>
          <a:prstGeom prst="rect">
            <a:avLst/>
          </a:prstGeom>
        </p:spPr>
      </p:pic>
      <p:sp useBgFill="1">
        <p:nvSpPr>
          <p:cNvPr id="9" name="Rechteck 8"/>
          <p:cNvSpPr/>
          <p:nvPr/>
        </p:nvSpPr>
        <p:spPr>
          <a:xfrm>
            <a:off x="7501374" y="1166301"/>
            <a:ext cx="72008" cy="4942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10" name="Rechteck 9"/>
          <p:cNvSpPr/>
          <p:nvPr/>
        </p:nvSpPr>
        <p:spPr>
          <a:xfrm>
            <a:off x="6087205" y="1167031"/>
            <a:ext cx="72008" cy="49415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useBgFill="1">
        <p:nvSpPr>
          <p:cNvPr id="11" name="Rechteck 10"/>
          <p:cNvSpPr/>
          <p:nvPr/>
        </p:nvSpPr>
        <p:spPr>
          <a:xfrm>
            <a:off x="4673036" y="1166301"/>
            <a:ext cx="72008" cy="4942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feld 11"/>
          <p:cNvSpPr txBox="1"/>
          <p:nvPr/>
        </p:nvSpPr>
        <p:spPr>
          <a:xfrm>
            <a:off x="7428787" y="1266703"/>
            <a:ext cx="1689814" cy="49244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smtClean="0">
                <a:solidFill>
                  <a:srgbClr val="EBEBED"/>
                </a:solidFill>
              </a:rPr>
              <a:t>BDPT</a:t>
            </a:r>
            <a:endParaRPr lang="de-CH" sz="2600" b="1" dirty="0">
              <a:solidFill>
                <a:srgbClr val="EBEBED"/>
              </a:solidFill>
            </a:endParaRPr>
          </a:p>
        </p:txBody>
      </p:sp>
      <p:sp>
        <p:nvSpPr>
          <p:cNvPr id="13" name="Textfeld 12"/>
          <p:cNvSpPr txBox="1"/>
          <p:nvPr/>
        </p:nvSpPr>
        <p:spPr>
          <a:xfrm>
            <a:off x="5988606" y="1266703"/>
            <a:ext cx="1669494" cy="89255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smtClean="0">
                <a:solidFill>
                  <a:srgbClr val="EBEBED"/>
                </a:solidFill>
              </a:rPr>
              <a:t>G-BDPT</a:t>
            </a:r>
          </a:p>
          <a:p>
            <a:pPr algn="ctr"/>
            <a:r>
              <a:rPr lang="de-CH" sz="2600" b="1" dirty="0" smtClean="0">
                <a:solidFill>
                  <a:srgbClr val="EBEBED"/>
                </a:solidFill>
              </a:rPr>
              <a:t>(L1)</a:t>
            </a:r>
            <a:endParaRPr lang="de-CH" sz="2600" b="1" dirty="0">
              <a:solidFill>
                <a:srgbClr val="EBEBED"/>
              </a:solidFill>
            </a:endParaRPr>
          </a:p>
        </p:txBody>
      </p:sp>
      <p:sp>
        <p:nvSpPr>
          <p:cNvPr id="14" name="Textfeld 13"/>
          <p:cNvSpPr txBox="1"/>
          <p:nvPr/>
        </p:nvSpPr>
        <p:spPr>
          <a:xfrm>
            <a:off x="4766113" y="1266703"/>
            <a:ext cx="1300858" cy="892552"/>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smtClean="0">
                <a:solidFill>
                  <a:srgbClr val="EBEBED"/>
                </a:solidFill>
              </a:rPr>
              <a:t>BDPT + RDFC</a:t>
            </a:r>
            <a:endParaRPr lang="de-CH" sz="2600" b="1" dirty="0">
              <a:solidFill>
                <a:srgbClr val="EBEBED"/>
              </a:solidFill>
            </a:endParaRPr>
          </a:p>
        </p:txBody>
      </p:sp>
      <p:sp>
        <p:nvSpPr>
          <p:cNvPr id="15" name="Textfeld 14"/>
          <p:cNvSpPr txBox="1"/>
          <p:nvPr/>
        </p:nvSpPr>
        <p:spPr>
          <a:xfrm>
            <a:off x="3564058" y="1266703"/>
            <a:ext cx="905712" cy="49244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de-CH" sz="2600" b="1" dirty="0" err="1" smtClean="0">
                <a:solidFill>
                  <a:srgbClr val="EBEBED"/>
                </a:solidFill>
              </a:rPr>
              <a:t>Ours</a:t>
            </a:r>
            <a:endParaRPr lang="de-CH" sz="2600" b="1" dirty="0">
              <a:solidFill>
                <a:srgbClr val="EBEBED"/>
              </a:solidFill>
            </a:endParaRPr>
          </a:p>
        </p:txBody>
      </p:sp>
      <p:sp>
        <p:nvSpPr>
          <p:cNvPr id="17" name="Textfeld 16"/>
          <p:cNvSpPr txBox="1"/>
          <p:nvPr/>
        </p:nvSpPr>
        <p:spPr>
          <a:xfrm>
            <a:off x="7124661" y="587377"/>
            <a:ext cx="1836323" cy="400110"/>
          </a:xfrm>
          <a:prstGeom prst="rect">
            <a:avLst/>
          </a:prstGeom>
          <a:noFill/>
        </p:spPr>
        <p:txBody>
          <a:bodyPr wrap="square" rtlCol="0">
            <a:spAutoFit/>
          </a:bodyPr>
          <a:lstStyle/>
          <a:p>
            <a:r>
              <a:rPr lang="de-CH" sz="2000" dirty="0" err="1"/>
              <a:t>Bottle</a:t>
            </a:r>
            <a:r>
              <a:rPr lang="de-CH" sz="2000" dirty="0"/>
              <a:t>, 14.5 min</a:t>
            </a:r>
          </a:p>
        </p:txBody>
      </p:sp>
    </p:spTree>
    <p:extLst>
      <p:ext uri="{BB962C8B-B14F-4D97-AF65-F5344CB8AC3E}">
        <p14:creationId xmlns:p14="http://schemas.microsoft.com/office/powerpoint/2010/main" val="2706273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2" presetClass="entr" presetSubtype="8"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22" presetClass="entr" presetSubtype="8"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hteck 1"/>
          <p:cNvSpPr/>
          <p:nvPr/>
        </p:nvSpPr>
        <p:spPr>
          <a:xfrm>
            <a:off x="4744741" y="3515866"/>
            <a:ext cx="198248" cy="216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Abgerundetes Rechteck 23"/>
          <p:cNvSpPr/>
          <p:nvPr/>
        </p:nvSpPr>
        <p:spPr>
          <a:xfrm>
            <a:off x="791581" y="2171717"/>
            <a:ext cx="3640435" cy="2880320"/>
          </a:xfrm>
          <a:prstGeom prst="roundRect">
            <a:avLst>
              <a:gd name="adj" fmla="val 1005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95" y="2711779"/>
            <a:ext cx="2400268" cy="148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8552" y="3030963"/>
            <a:ext cx="2400268" cy="148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1702" y="3424475"/>
            <a:ext cx="2400268" cy="148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Geschweifte Klammer rechts 30"/>
          <p:cNvSpPr/>
          <p:nvPr/>
        </p:nvSpPr>
        <p:spPr>
          <a:xfrm>
            <a:off x="4478569" y="2171718"/>
            <a:ext cx="273452" cy="2880319"/>
          </a:xfrm>
          <a:prstGeom prst="rightBrace">
            <a:avLst>
              <a:gd name="adj1" fmla="val 6406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500"/>
          </a:p>
        </p:txBody>
      </p:sp>
      <p:grpSp>
        <p:nvGrpSpPr>
          <p:cNvPr id="3" name="Gruppieren 2"/>
          <p:cNvGrpSpPr/>
          <p:nvPr/>
        </p:nvGrpSpPr>
        <p:grpSpPr>
          <a:xfrm>
            <a:off x="5004048" y="2171718"/>
            <a:ext cx="3352403" cy="2880320"/>
            <a:chOff x="5004048" y="2228868"/>
            <a:chExt cx="3352403" cy="2880320"/>
          </a:xfrm>
        </p:grpSpPr>
        <p:sp>
          <p:nvSpPr>
            <p:cNvPr id="14" name="Abgerundetes Rechteck 13"/>
            <p:cNvSpPr/>
            <p:nvPr/>
          </p:nvSpPr>
          <p:spPr>
            <a:xfrm>
              <a:off x="5004048" y="2228868"/>
              <a:ext cx="3352403" cy="2880320"/>
            </a:xfrm>
            <a:prstGeom prst="roundRect">
              <a:avLst>
                <a:gd name="adj" fmla="val 1005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5358" y="2779799"/>
              <a:ext cx="3060340" cy="1888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feld 32"/>
            <p:cNvSpPr txBox="1"/>
            <p:nvPr/>
          </p:nvSpPr>
          <p:spPr>
            <a:xfrm>
              <a:off x="5412095" y="2228868"/>
              <a:ext cx="2606867" cy="400110"/>
            </a:xfrm>
            <a:prstGeom prst="rect">
              <a:avLst/>
            </a:prstGeom>
            <a:noFill/>
            <a:effectLst>
              <a:softEdge rad="127000"/>
            </a:effectLst>
          </p:spPr>
          <p:txBody>
            <a:bodyPr wrap="none" rtlCol="0">
              <a:spAutoFit/>
            </a:bodyPr>
            <a:lstStyle/>
            <a:p>
              <a:r>
                <a:rPr lang="de-CH" sz="2000" b="1" dirty="0" err="1"/>
                <a:t>Poisson</a:t>
              </a:r>
              <a:r>
                <a:rPr lang="de-CH" sz="2000" b="1" dirty="0"/>
                <a:t> </a:t>
              </a:r>
              <a:r>
                <a:rPr lang="de-CH" sz="2000" b="1" dirty="0" err="1"/>
                <a:t>reconstruction</a:t>
              </a:r>
              <a:endParaRPr lang="en-US" sz="2000" b="1" dirty="0"/>
            </a:p>
          </p:txBody>
        </p:sp>
      </p:grpSp>
      <p:sp>
        <p:nvSpPr>
          <p:cNvPr id="38" name="Textfeld 37"/>
          <p:cNvSpPr txBox="1"/>
          <p:nvPr/>
        </p:nvSpPr>
        <p:spPr>
          <a:xfrm>
            <a:off x="1964114" y="2171718"/>
            <a:ext cx="1164101" cy="400110"/>
          </a:xfrm>
          <a:prstGeom prst="rect">
            <a:avLst/>
          </a:prstGeom>
          <a:noFill/>
          <a:effectLst/>
        </p:spPr>
        <p:txBody>
          <a:bodyPr wrap="none" rtlCol="0">
            <a:spAutoFit/>
          </a:bodyPr>
          <a:lstStyle/>
          <a:p>
            <a:r>
              <a:rPr lang="de-CH" sz="2000" b="1" dirty="0">
                <a:effectLst/>
              </a:rPr>
              <a:t>Sampling</a:t>
            </a:r>
            <a:endParaRPr lang="en-US" sz="2000" b="1" dirty="0">
              <a:effectLst/>
            </a:endParaRPr>
          </a:p>
        </p:txBody>
      </p:sp>
      <p:sp>
        <p:nvSpPr>
          <p:cNvPr id="4" name="Foliennummernplatzhalter 3"/>
          <p:cNvSpPr>
            <a:spLocks noGrp="1"/>
          </p:cNvSpPr>
          <p:nvPr>
            <p:ph type="sldNum" sz="quarter" idx="12"/>
          </p:nvPr>
        </p:nvSpPr>
        <p:spPr/>
        <p:txBody>
          <a:bodyPr/>
          <a:lstStyle/>
          <a:p>
            <a:fld id="{DD45DB90-B548-462E-8B3F-E835E3BE85F1}" type="slidenum">
              <a:rPr lang="en-US" smtClean="0"/>
              <a:t>4</a:t>
            </a:fld>
            <a:endParaRPr lang="en-US"/>
          </a:p>
        </p:txBody>
      </p:sp>
      <p:sp>
        <p:nvSpPr>
          <p:cNvPr id="5" name="Title 4"/>
          <p:cNvSpPr>
            <a:spLocks noGrp="1"/>
          </p:cNvSpPr>
          <p:nvPr>
            <p:ph type="title"/>
          </p:nvPr>
        </p:nvSpPr>
        <p:spPr/>
        <p:txBody>
          <a:bodyPr/>
          <a:lstStyle/>
          <a:p>
            <a:r>
              <a:rPr lang="en-US" dirty="0" smtClean="0"/>
              <a:t>Gradient-domain rendering</a:t>
            </a:r>
            <a:endParaRPr lang="en-US" dirty="0"/>
          </a:p>
        </p:txBody>
      </p:sp>
      <p:sp>
        <p:nvSpPr>
          <p:cNvPr id="17" name="Pfeil nach rechts 16"/>
          <p:cNvSpPr/>
          <p:nvPr/>
        </p:nvSpPr>
        <p:spPr>
          <a:xfrm>
            <a:off x="4707357" y="3554155"/>
            <a:ext cx="235632" cy="115443"/>
          </a:xfrm>
          <a:prstGeom prst="rightArrow">
            <a:avLst>
              <a:gd name="adj1" fmla="val 39362"/>
              <a:gd name="adj2" fmla="val 872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TextBox 2"/>
          <p:cNvSpPr txBox="1"/>
          <p:nvPr/>
        </p:nvSpPr>
        <p:spPr>
          <a:xfrm>
            <a:off x="524168" y="1217213"/>
            <a:ext cx="6840740" cy="338554"/>
          </a:xfrm>
          <a:prstGeom prst="rect">
            <a:avLst/>
          </a:prstGeom>
          <a:noFill/>
        </p:spPr>
        <p:txBody>
          <a:bodyPr wrap="square" rtlCol="0">
            <a:spAutoFit/>
          </a:bodyPr>
          <a:lstStyle/>
          <a:p>
            <a:r>
              <a:rPr lang="de-CH" sz="1600" dirty="0">
                <a:latin typeface="+mj-lt"/>
              </a:rPr>
              <a:t>[Lehtinen et al. 2013, Manzi et al. </a:t>
            </a:r>
            <a:r>
              <a:rPr lang="de-CH" sz="1600" dirty="0" smtClean="0">
                <a:latin typeface="+mj-lt"/>
              </a:rPr>
              <a:t>2014, Manzi </a:t>
            </a:r>
            <a:r>
              <a:rPr lang="de-CH" sz="1600" dirty="0">
                <a:latin typeface="+mj-lt"/>
              </a:rPr>
              <a:t>et al. 2015, Kettunen et al. 2015]</a:t>
            </a:r>
          </a:p>
        </p:txBody>
      </p:sp>
      <p:grpSp>
        <p:nvGrpSpPr>
          <p:cNvPr id="20" name="Gruppieren 19"/>
          <p:cNvGrpSpPr/>
          <p:nvPr/>
        </p:nvGrpSpPr>
        <p:grpSpPr>
          <a:xfrm>
            <a:off x="4510282" y="5352009"/>
            <a:ext cx="4339932" cy="442140"/>
            <a:chOff x="1202658" y="2663956"/>
            <a:chExt cx="5272903" cy="483141"/>
          </a:xfrm>
        </p:grpSpPr>
        <p:sp>
          <p:nvSpPr>
            <p:cNvPr id="21" name="Abgerundetes Rechteck 20"/>
            <p:cNvSpPr/>
            <p:nvPr/>
          </p:nvSpPr>
          <p:spPr>
            <a:xfrm>
              <a:off x="1202658" y="2663956"/>
              <a:ext cx="5272903" cy="483141"/>
            </a:xfrm>
            <a:prstGeom prst="roundRect">
              <a:avLst>
                <a:gd name="adj" fmla="val 10053"/>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Textfeld 21"/>
            <p:cNvSpPr txBox="1"/>
            <p:nvPr/>
          </p:nvSpPr>
          <p:spPr>
            <a:xfrm>
              <a:off x="1807181" y="2684495"/>
              <a:ext cx="4063877" cy="437213"/>
            </a:xfrm>
            <a:prstGeom prst="rect">
              <a:avLst/>
            </a:prstGeom>
            <a:noFill/>
            <a:ln cap="flat">
              <a:noFill/>
            </a:ln>
          </p:spPr>
          <p:txBody>
            <a:bodyPr wrap="none" rtlCol="0">
              <a:spAutoFit/>
            </a:bodyPr>
            <a:lstStyle/>
            <a:p>
              <a:pPr algn="ctr"/>
              <a:r>
                <a:rPr lang="en-US" sz="2000" b="1" dirty="0" smtClean="0"/>
                <a:t>Less </a:t>
              </a:r>
              <a:r>
                <a:rPr lang="en-US" sz="2000" b="1" dirty="0"/>
                <a:t>variance than naïve path tracing!</a:t>
              </a:r>
            </a:p>
          </p:txBody>
        </p:sp>
      </p:grpSp>
    </p:spTree>
    <p:custDataLst>
      <p:tags r:id="rId1"/>
    </p:custDataLst>
    <p:extLst>
      <p:ext uri="{BB962C8B-B14F-4D97-AF65-F5344CB8AC3E}">
        <p14:creationId xmlns:p14="http://schemas.microsoft.com/office/powerpoint/2010/main" val="2251847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P spid="38" grpId="0"/>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3B5F642D-6A31-4596-8C22-CC368C1BDF36}" type="slidenum">
              <a:rPr lang="de-CH" smtClean="0"/>
              <a:pPr/>
              <a:t>40</a:t>
            </a:fld>
            <a:endParaRPr lang="de-CH" dirty="0"/>
          </a:p>
        </p:txBody>
      </p:sp>
      <p:pic>
        <p:nvPicPr>
          <p:cNvPr id="28" name="Grafik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41" y="3376194"/>
            <a:ext cx="1741038" cy="1741039"/>
          </a:xfrm>
          <a:prstGeom prst="rect">
            <a:avLst/>
          </a:prstGeom>
          <a:noFill/>
          <a:ln w="127000">
            <a:noFill/>
          </a:ln>
        </p:spPr>
      </p:pic>
      <p:pic>
        <p:nvPicPr>
          <p:cNvPr id="29" name="Grafik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9" y="1557173"/>
            <a:ext cx="1741038" cy="1741039"/>
          </a:xfrm>
          <a:prstGeom prst="rect">
            <a:avLst/>
          </a:prstGeom>
          <a:noFill/>
          <a:ln w="127000">
            <a:noFill/>
          </a:ln>
        </p:spPr>
      </p:pic>
      <p:pic>
        <p:nvPicPr>
          <p:cNvPr id="30" name="Grafik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680" y="3376194"/>
            <a:ext cx="1741038" cy="1741039"/>
          </a:xfrm>
          <a:prstGeom prst="rect">
            <a:avLst/>
          </a:prstGeom>
          <a:noFill/>
          <a:ln w="127000">
            <a:noFill/>
          </a:ln>
        </p:spPr>
      </p:pic>
      <p:pic>
        <p:nvPicPr>
          <p:cNvPr id="31" name="Grafik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4591" y="1557173"/>
            <a:ext cx="1741038" cy="1741039"/>
          </a:xfrm>
          <a:prstGeom prst="rect">
            <a:avLst/>
          </a:prstGeom>
          <a:noFill/>
          <a:ln w="127000">
            <a:noFill/>
          </a:ln>
        </p:spPr>
      </p:pic>
      <p:pic>
        <p:nvPicPr>
          <p:cNvPr id="32" name="Grafik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1237" y="3376194"/>
            <a:ext cx="1741038" cy="1741039"/>
          </a:xfrm>
          <a:prstGeom prst="rect">
            <a:avLst/>
          </a:prstGeom>
          <a:noFill/>
          <a:ln w="127000">
            <a:noFill/>
          </a:ln>
        </p:spPr>
      </p:pic>
      <p:pic>
        <p:nvPicPr>
          <p:cNvPr id="33" name="Grafik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1104" y="1557173"/>
            <a:ext cx="1741038" cy="1741039"/>
          </a:xfrm>
          <a:prstGeom prst="rect">
            <a:avLst/>
          </a:prstGeom>
          <a:noFill/>
          <a:ln w="127000">
            <a:noFill/>
          </a:ln>
        </p:spPr>
      </p:pic>
      <p:pic>
        <p:nvPicPr>
          <p:cNvPr id="34" name="Grafik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617" y="1557173"/>
            <a:ext cx="1741038" cy="1741039"/>
          </a:xfrm>
          <a:prstGeom prst="rect">
            <a:avLst/>
          </a:prstGeom>
          <a:noFill/>
          <a:ln w="127000">
            <a:noFill/>
          </a:ln>
        </p:spPr>
      </p:pic>
      <p:pic>
        <p:nvPicPr>
          <p:cNvPr id="35" name="Grafik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7795" y="3376194"/>
            <a:ext cx="1741038" cy="1741039"/>
          </a:xfrm>
          <a:prstGeom prst="rect">
            <a:avLst/>
          </a:prstGeom>
          <a:noFill/>
          <a:ln w="127000">
            <a:noFill/>
          </a:ln>
        </p:spPr>
      </p:pic>
      <p:pic>
        <p:nvPicPr>
          <p:cNvPr id="36" name="Grafik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39220" y="1557173"/>
            <a:ext cx="1741038" cy="1741039"/>
          </a:xfrm>
          <a:prstGeom prst="rect">
            <a:avLst/>
          </a:prstGeom>
          <a:noFill/>
          <a:ln w="127000">
            <a:noFill/>
          </a:ln>
        </p:spPr>
      </p:pic>
      <p:pic>
        <p:nvPicPr>
          <p:cNvPr id="37" name="Grafik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39220" y="3390996"/>
            <a:ext cx="1741038" cy="1741039"/>
          </a:xfrm>
          <a:prstGeom prst="rect">
            <a:avLst/>
          </a:prstGeom>
          <a:noFill/>
          <a:ln w="127000">
            <a:noFill/>
          </a:ln>
        </p:spPr>
      </p:pic>
      <p:sp>
        <p:nvSpPr>
          <p:cNvPr id="16" name="Textfeld 15"/>
          <p:cNvSpPr txBox="1"/>
          <p:nvPr/>
        </p:nvSpPr>
        <p:spPr>
          <a:xfrm flipH="1">
            <a:off x="7485944" y="5132035"/>
            <a:ext cx="1447591" cy="400110"/>
          </a:xfrm>
          <a:prstGeom prst="rect">
            <a:avLst/>
          </a:prstGeom>
          <a:noFill/>
        </p:spPr>
        <p:txBody>
          <a:bodyPr wrap="square" rtlCol="0">
            <a:spAutoFit/>
          </a:bodyPr>
          <a:lstStyle/>
          <a:p>
            <a:pPr algn="ctr"/>
            <a:r>
              <a:rPr lang="de-CH" sz="2000" dirty="0" smtClean="0"/>
              <a:t>Reference</a:t>
            </a:r>
            <a:endParaRPr lang="de-CH" sz="2000" dirty="0"/>
          </a:p>
        </p:txBody>
      </p:sp>
      <p:sp>
        <p:nvSpPr>
          <p:cNvPr id="39" name="Textfeld 38"/>
          <p:cNvSpPr txBox="1"/>
          <p:nvPr/>
        </p:nvSpPr>
        <p:spPr>
          <a:xfrm flipH="1">
            <a:off x="5664519" y="5132035"/>
            <a:ext cx="1447591" cy="646331"/>
          </a:xfrm>
          <a:prstGeom prst="rect">
            <a:avLst/>
          </a:prstGeom>
          <a:noFill/>
        </p:spPr>
        <p:txBody>
          <a:bodyPr wrap="square" rtlCol="0">
            <a:spAutoFit/>
          </a:bodyPr>
          <a:lstStyle/>
          <a:p>
            <a:pPr algn="ctr"/>
            <a:r>
              <a:rPr lang="de-CH" sz="2000" b="1" dirty="0" err="1" smtClean="0"/>
              <a:t>Ours</a:t>
            </a:r>
            <a:r>
              <a:rPr lang="de-CH" sz="1600" b="1" dirty="0" smtClean="0"/>
              <a:t/>
            </a:r>
            <a:br>
              <a:rPr lang="de-CH" sz="1600" b="1" dirty="0" smtClean="0"/>
            </a:br>
            <a:r>
              <a:rPr lang="de-CH" sz="1600" dirty="0"/>
              <a:t>0.00042</a:t>
            </a:r>
            <a:endParaRPr lang="de-CH" sz="1600" b="1" dirty="0"/>
          </a:p>
        </p:txBody>
      </p:sp>
      <p:sp>
        <p:nvSpPr>
          <p:cNvPr id="40" name="Textfeld 39"/>
          <p:cNvSpPr txBox="1"/>
          <p:nvPr/>
        </p:nvSpPr>
        <p:spPr>
          <a:xfrm flipH="1">
            <a:off x="3848204" y="5132035"/>
            <a:ext cx="1447591" cy="646331"/>
          </a:xfrm>
          <a:prstGeom prst="rect">
            <a:avLst/>
          </a:prstGeom>
          <a:noFill/>
        </p:spPr>
        <p:txBody>
          <a:bodyPr wrap="square" rtlCol="0">
            <a:spAutoFit/>
          </a:bodyPr>
          <a:lstStyle/>
          <a:p>
            <a:pPr algn="ctr"/>
            <a:r>
              <a:rPr lang="de-CH" sz="2000" dirty="0" smtClean="0"/>
              <a:t>PT + RDFC</a:t>
            </a:r>
            <a:r>
              <a:rPr lang="de-CH" sz="1600" dirty="0" smtClean="0"/>
              <a:t/>
            </a:r>
            <a:br>
              <a:rPr lang="de-CH" sz="1600" dirty="0" smtClean="0"/>
            </a:br>
            <a:r>
              <a:rPr lang="de-CH" sz="1600" dirty="0"/>
              <a:t>0.00050</a:t>
            </a:r>
          </a:p>
        </p:txBody>
      </p:sp>
      <p:sp>
        <p:nvSpPr>
          <p:cNvPr id="41" name="Textfeld 40"/>
          <p:cNvSpPr txBox="1"/>
          <p:nvPr/>
        </p:nvSpPr>
        <p:spPr>
          <a:xfrm flipH="1">
            <a:off x="2031889" y="5132035"/>
            <a:ext cx="1447591" cy="646331"/>
          </a:xfrm>
          <a:prstGeom prst="rect">
            <a:avLst/>
          </a:prstGeom>
          <a:noFill/>
        </p:spPr>
        <p:txBody>
          <a:bodyPr wrap="square" rtlCol="0">
            <a:spAutoFit/>
          </a:bodyPr>
          <a:lstStyle/>
          <a:p>
            <a:pPr algn="ctr"/>
            <a:r>
              <a:rPr lang="de-CH" sz="2000" dirty="0" smtClean="0"/>
              <a:t>G-BDPT (L1)</a:t>
            </a:r>
          </a:p>
          <a:p>
            <a:pPr algn="ctr"/>
            <a:r>
              <a:rPr lang="de-CH" sz="1600" dirty="0"/>
              <a:t>0.00063</a:t>
            </a:r>
          </a:p>
        </p:txBody>
      </p:sp>
      <p:sp>
        <p:nvSpPr>
          <p:cNvPr id="42" name="Textfeld 41"/>
          <p:cNvSpPr txBox="1"/>
          <p:nvPr/>
        </p:nvSpPr>
        <p:spPr>
          <a:xfrm flipH="1">
            <a:off x="150876" y="5132035"/>
            <a:ext cx="1447591" cy="646331"/>
          </a:xfrm>
          <a:prstGeom prst="rect">
            <a:avLst/>
          </a:prstGeom>
          <a:noFill/>
        </p:spPr>
        <p:txBody>
          <a:bodyPr wrap="square" rtlCol="0">
            <a:spAutoFit/>
          </a:bodyPr>
          <a:lstStyle/>
          <a:p>
            <a:pPr algn="ctr"/>
            <a:r>
              <a:rPr lang="de-CH" sz="2000" dirty="0" smtClean="0"/>
              <a:t>BDPT</a:t>
            </a:r>
            <a:r>
              <a:rPr lang="de-CH" sz="1600" dirty="0" smtClean="0"/>
              <a:t/>
            </a:r>
            <a:br>
              <a:rPr lang="de-CH" sz="1600" dirty="0" smtClean="0"/>
            </a:br>
            <a:r>
              <a:rPr lang="de-CH" sz="1600" dirty="0"/>
              <a:t>0.00121</a:t>
            </a:r>
          </a:p>
        </p:txBody>
      </p:sp>
      <p:sp>
        <p:nvSpPr>
          <p:cNvPr id="5" name="Titel 4"/>
          <p:cNvSpPr>
            <a:spLocks noGrp="1"/>
          </p:cNvSpPr>
          <p:nvPr>
            <p:ph type="title"/>
          </p:nvPr>
        </p:nvSpPr>
        <p:spPr/>
        <p:txBody>
          <a:bodyPr/>
          <a:lstStyle/>
          <a:p>
            <a:r>
              <a:rPr lang="fr-CH" dirty="0" err="1" smtClean="0"/>
              <a:t>Results</a:t>
            </a:r>
            <a:endParaRPr lang="de-CH" dirty="0"/>
          </a:p>
        </p:txBody>
      </p:sp>
      <p:sp>
        <p:nvSpPr>
          <p:cNvPr id="23" name="Textfeld 22"/>
          <p:cNvSpPr txBox="1"/>
          <p:nvPr/>
        </p:nvSpPr>
        <p:spPr>
          <a:xfrm>
            <a:off x="7124661" y="587377"/>
            <a:ext cx="1836323" cy="400110"/>
          </a:xfrm>
          <a:prstGeom prst="rect">
            <a:avLst/>
          </a:prstGeom>
          <a:noFill/>
        </p:spPr>
        <p:txBody>
          <a:bodyPr wrap="square" rtlCol="0">
            <a:spAutoFit/>
          </a:bodyPr>
          <a:lstStyle/>
          <a:p>
            <a:r>
              <a:rPr lang="de-CH" sz="2000" dirty="0" err="1"/>
              <a:t>Bottle</a:t>
            </a:r>
            <a:r>
              <a:rPr lang="de-CH" sz="2000" dirty="0"/>
              <a:t>, 14.5 min</a:t>
            </a:r>
          </a:p>
        </p:txBody>
      </p:sp>
    </p:spTree>
    <p:extLst>
      <p:ext uri="{BB962C8B-B14F-4D97-AF65-F5344CB8AC3E}">
        <p14:creationId xmlns:p14="http://schemas.microsoft.com/office/powerpoint/2010/main" val="3304392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3B5F642D-6A31-4596-8C22-CC368C1BDF36}" type="slidenum">
              <a:rPr lang="de-CH" smtClean="0"/>
              <a:pPr/>
              <a:t>41</a:t>
            </a:fld>
            <a:endParaRPr lang="de-CH" dirty="0"/>
          </a:p>
        </p:txBody>
      </p:sp>
      <p:grpSp>
        <p:nvGrpSpPr>
          <p:cNvPr id="38" name="Gruppieren 37"/>
          <p:cNvGrpSpPr/>
          <p:nvPr/>
        </p:nvGrpSpPr>
        <p:grpSpPr>
          <a:xfrm>
            <a:off x="63741" y="1557173"/>
            <a:ext cx="9016517" cy="3574862"/>
            <a:chOff x="-538876" y="1551985"/>
            <a:chExt cx="9964300" cy="3950638"/>
          </a:xfrm>
          <a:noFill/>
        </p:grpSpPr>
        <p:pic>
          <p:nvPicPr>
            <p:cNvPr id="28" name="Grafik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74" y="3562215"/>
              <a:ext cx="1924050" cy="1924050"/>
            </a:xfrm>
            <a:prstGeom prst="rect">
              <a:avLst/>
            </a:prstGeom>
            <a:grpFill/>
            <a:ln w="127000">
              <a:noFill/>
            </a:ln>
          </p:spPr>
        </p:pic>
        <p:pic>
          <p:nvPicPr>
            <p:cNvPr id="29" name="Grafik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581" y="1551985"/>
              <a:ext cx="1924050" cy="1924050"/>
            </a:xfrm>
            <a:prstGeom prst="rect">
              <a:avLst/>
            </a:prstGeom>
            <a:grpFill/>
            <a:ln w="127000">
              <a:noFill/>
            </a:ln>
          </p:spPr>
        </p:pic>
        <p:pic>
          <p:nvPicPr>
            <p:cNvPr id="30" name="Grafik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025" y="3562215"/>
              <a:ext cx="1924050" cy="1924050"/>
            </a:xfrm>
            <a:prstGeom prst="rect">
              <a:avLst/>
            </a:prstGeom>
            <a:grpFill/>
            <a:ln w="127000">
              <a:noFill/>
            </a:ln>
          </p:spPr>
        </p:pic>
        <p:pic>
          <p:nvPicPr>
            <p:cNvPr id="31" name="Grafik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9123" y="1551985"/>
              <a:ext cx="1924050" cy="1924050"/>
            </a:xfrm>
            <a:prstGeom prst="rect">
              <a:avLst/>
            </a:prstGeom>
            <a:grpFill/>
            <a:ln w="127000">
              <a:noFill/>
            </a:ln>
          </p:spPr>
        </p:pic>
        <p:pic>
          <p:nvPicPr>
            <p:cNvPr id="32" name="Grafik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1518" y="3562215"/>
              <a:ext cx="1924050" cy="1924050"/>
            </a:xfrm>
            <a:prstGeom prst="rect">
              <a:avLst/>
            </a:prstGeom>
            <a:grpFill/>
            <a:ln w="127000">
              <a:noFill/>
            </a:ln>
          </p:spPr>
        </p:pic>
        <p:pic>
          <p:nvPicPr>
            <p:cNvPr id="33" name="Grafik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1665" y="1551985"/>
              <a:ext cx="1924050" cy="1924050"/>
            </a:xfrm>
            <a:prstGeom prst="rect">
              <a:avLst/>
            </a:prstGeom>
            <a:grpFill/>
            <a:ln w="127000">
              <a:noFill/>
            </a:ln>
          </p:spPr>
        </p:pic>
        <p:pic>
          <p:nvPicPr>
            <p:cNvPr id="34" name="Grafik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4207" y="1551985"/>
              <a:ext cx="1924050" cy="1924050"/>
            </a:xfrm>
            <a:prstGeom prst="rect">
              <a:avLst/>
            </a:prstGeom>
            <a:grpFill/>
            <a:ln w="127000">
              <a:noFill/>
            </a:ln>
          </p:spPr>
        </p:pic>
        <p:pic>
          <p:nvPicPr>
            <p:cNvPr id="35" name="Grafik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4011" y="3562215"/>
              <a:ext cx="1924050" cy="1924050"/>
            </a:xfrm>
            <a:prstGeom prst="rect">
              <a:avLst/>
            </a:prstGeom>
            <a:grpFill/>
            <a:ln w="127000">
              <a:noFill/>
            </a:ln>
          </p:spPr>
        </p:pic>
        <p:pic>
          <p:nvPicPr>
            <p:cNvPr id="36" name="Grafik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8876" y="1551985"/>
              <a:ext cx="1924050" cy="1924050"/>
            </a:xfrm>
            <a:prstGeom prst="rect">
              <a:avLst/>
            </a:prstGeom>
            <a:grpFill/>
            <a:ln w="127000">
              <a:noFill/>
            </a:ln>
          </p:spPr>
        </p:pic>
        <p:pic>
          <p:nvPicPr>
            <p:cNvPr id="37" name="Grafik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8876" y="3578573"/>
              <a:ext cx="1924050" cy="1924050"/>
            </a:xfrm>
            <a:prstGeom prst="rect">
              <a:avLst/>
            </a:prstGeom>
            <a:grpFill/>
            <a:ln w="127000">
              <a:noFill/>
            </a:ln>
          </p:spPr>
        </p:pic>
      </p:grpSp>
      <p:sp>
        <p:nvSpPr>
          <p:cNvPr id="16" name="Textfeld 15"/>
          <p:cNvSpPr txBox="1"/>
          <p:nvPr/>
        </p:nvSpPr>
        <p:spPr>
          <a:xfrm>
            <a:off x="210464" y="5132035"/>
            <a:ext cx="1447591" cy="400110"/>
          </a:xfrm>
          <a:prstGeom prst="rect">
            <a:avLst/>
          </a:prstGeom>
          <a:noFill/>
        </p:spPr>
        <p:txBody>
          <a:bodyPr wrap="square" rtlCol="0">
            <a:spAutoFit/>
          </a:bodyPr>
          <a:lstStyle/>
          <a:p>
            <a:pPr algn="ctr"/>
            <a:r>
              <a:rPr lang="de-CH" sz="2000" dirty="0" smtClean="0"/>
              <a:t>Reference</a:t>
            </a:r>
            <a:endParaRPr lang="de-CH" sz="2000" dirty="0"/>
          </a:p>
        </p:txBody>
      </p:sp>
      <p:sp>
        <p:nvSpPr>
          <p:cNvPr id="39" name="Textfeld 38"/>
          <p:cNvSpPr txBox="1"/>
          <p:nvPr/>
        </p:nvSpPr>
        <p:spPr>
          <a:xfrm>
            <a:off x="2031889" y="5132035"/>
            <a:ext cx="1447591" cy="646331"/>
          </a:xfrm>
          <a:prstGeom prst="rect">
            <a:avLst/>
          </a:prstGeom>
          <a:noFill/>
        </p:spPr>
        <p:txBody>
          <a:bodyPr wrap="square" rtlCol="0">
            <a:spAutoFit/>
          </a:bodyPr>
          <a:lstStyle/>
          <a:p>
            <a:pPr algn="ctr"/>
            <a:r>
              <a:rPr lang="de-CH" sz="2000" b="1" dirty="0" err="1" smtClean="0"/>
              <a:t>Ours</a:t>
            </a:r>
            <a:r>
              <a:rPr lang="de-CH" sz="1600" b="1" dirty="0" smtClean="0"/>
              <a:t/>
            </a:r>
            <a:br>
              <a:rPr lang="de-CH" sz="1600" b="1" dirty="0" smtClean="0"/>
            </a:br>
            <a:r>
              <a:rPr lang="de-CH" sz="1600" dirty="0"/>
              <a:t>0.00042</a:t>
            </a:r>
            <a:endParaRPr lang="de-CH" sz="1600" b="1" dirty="0"/>
          </a:p>
        </p:txBody>
      </p:sp>
      <p:sp>
        <p:nvSpPr>
          <p:cNvPr id="40" name="Textfeld 39"/>
          <p:cNvSpPr txBox="1"/>
          <p:nvPr/>
        </p:nvSpPr>
        <p:spPr>
          <a:xfrm>
            <a:off x="3848204" y="5132035"/>
            <a:ext cx="1447591" cy="646331"/>
          </a:xfrm>
          <a:prstGeom prst="rect">
            <a:avLst/>
          </a:prstGeom>
          <a:noFill/>
        </p:spPr>
        <p:txBody>
          <a:bodyPr wrap="square" rtlCol="0">
            <a:spAutoFit/>
          </a:bodyPr>
          <a:lstStyle/>
          <a:p>
            <a:pPr algn="ctr"/>
            <a:r>
              <a:rPr lang="de-CH" sz="2000" dirty="0" smtClean="0"/>
              <a:t>PT + RDFC</a:t>
            </a:r>
            <a:r>
              <a:rPr lang="de-CH" sz="1600" dirty="0" smtClean="0"/>
              <a:t/>
            </a:r>
            <a:br>
              <a:rPr lang="de-CH" sz="1600" dirty="0" smtClean="0"/>
            </a:br>
            <a:r>
              <a:rPr lang="de-CH" sz="1600" dirty="0"/>
              <a:t>0.00050</a:t>
            </a:r>
          </a:p>
        </p:txBody>
      </p:sp>
      <p:sp>
        <p:nvSpPr>
          <p:cNvPr id="41" name="Textfeld 40"/>
          <p:cNvSpPr txBox="1"/>
          <p:nvPr/>
        </p:nvSpPr>
        <p:spPr>
          <a:xfrm>
            <a:off x="5664519" y="5132035"/>
            <a:ext cx="1447591" cy="646331"/>
          </a:xfrm>
          <a:prstGeom prst="rect">
            <a:avLst/>
          </a:prstGeom>
          <a:noFill/>
        </p:spPr>
        <p:txBody>
          <a:bodyPr wrap="square" rtlCol="0">
            <a:spAutoFit/>
          </a:bodyPr>
          <a:lstStyle/>
          <a:p>
            <a:pPr algn="ctr"/>
            <a:r>
              <a:rPr lang="de-CH" sz="2000" dirty="0" smtClean="0"/>
              <a:t>G-BDPT (L1)</a:t>
            </a:r>
          </a:p>
          <a:p>
            <a:pPr algn="ctr"/>
            <a:r>
              <a:rPr lang="de-CH" sz="1600" dirty="0"/>
              <a:t>0.00063</a:t>
            </a:r>
          </a:p>
        </p:txBody>
      </p:sp>
      <p:sp>
        <p:nvSpPr>
          <p:cNvPr id="42" name="Textfeld 41"/>
          <p:cNvSpPr txBox="1"/>
          <p:nvPr/>
        </p:nvSpPr>
        <p:spPr>
          <a:xfrm>
            <a:off x="7545532" y="5132035"/>
            <a:ext cx="1447591" cy="646331"/>
          </a:xfrm>
          <a:prstGeom prst="rect">
            <a:avLst/>
          </a:prstGeom>
          <a:noFill/>
        </p:spPr>
        <p:txBody>
          <a:bodyPr wrap="square" rtlCol="0">
            <a:spAutoFit/>
          </a:bodyPr>
          <a:lstStyle/>
          <a:p>
            <a:pPr algn="ctr"/>
            <a:r>
              <a:rPr lang="de-CH" sz="2000" dirty="0" smtClean="0"/>
              <a:t>BDPT</a:t>
            </a:r>
            <a:r>
              <a:rPr lang="de-CH" sz="1600" dirty="0" smtClean="0"/>
              <a:t/>
            </a:r>
            <a:br>
              <a:rPr lang="de-CH" sz="1600" dirty="0" smtClean="0"/>
            </a:br>
            <a:r>
              <a:rPr lang="de-CH" sz="1600" dirty="0"/>
              <a:t>0.00121</a:t>
            </a:r>
          </a:p>
        </p:txBody>
      </p:sp>
      <p:sp>
        <p:nvSpPr>
          <p:cNvPr id="5" name="Titel 4"/>
          <p:cNvSpPr>
            <a:spLocks noGrp="1"/>
          </p:cNvSpPr>
          <p:nvPr>
            <p:ph type="title"/>
          </p:nvPr>
        </p:nvSpPr>
        <p:spPr/>
        <p:txBody>
          <a:bodyPr/>
          <a:lstStyle/>
          <a:p>
            <a:r>
              <a:rPr lang="fr-CH" dirty="0" err="1" smtClean="0"/>
              <a:t>Results</a:t>
            </a:r>
            <a:endParaRPr lang="de-CH" dirty="0"/>
          </a:p>
        </p:txBody>
      </p:sp>
      <p:sp>
        <p:nvSpPr>
          <p:cNvPr id="23" name="Textfeld 22"/>
          <p:cNvSpPr txBox="1"/>
          <p:nvPr/>
        </p:nvSpPr>
        <p:spPr>
          <a:xfrm>
            <a:off x="7124661" y="587377"/>
            <a:ext cx="1836323" cy="400110"/>
          </a:xfrm>
          <a:prstGeom prst="rect">
            <a:avLst/>
          </a:prstGeom>
          <a:noFill/>
        </p:spPr>
        <p:txBody>
          <a:bodyPr wrap="square" rtlCol="0">
            <a:spAutoFit/>
          </a:bodyPr>
          <a:lstStyle/>
          <a:p>
            <a:r>
              <a:rPr lang="de-CH" sz="2000" dirty="0" err="1"/>
              <a:t>Bottle</a:t>
            </a:r>
            <a:r>
              <a:rPr lang="de-CH" sz="2000" dirty="0"/>
              <a:t>, 14.5 min</a:t>
            </a:r>
          </a:p>
        </p:txBody>
      </p:sp>
    </p:spTree>
    <p:extLst>
      <p:ext uri="{BB962C8B-B14F-4D97-AF65-F5344CB8AC3E}">
        <p14:creationId xmlns:p14="http://schemas.microsoft.com/office/powerpoint/2010/main" val="1229949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Significant improvement over L1-Reconstruction</a:t>
            </a:r>
            <a:endParaRPr lang="en-US" dirty="0"/>
          </a:p>
          <a:p>
            <a:r>
              <a:rPr lang="en-US" dirty="0" smtClean="0"/>
              <a:t>Low overhead compared to rendering times </a:t>
            </a:r>
            <a:br>
              <a:rPr lang="en-US" dirty="0" smtClean="0"/>
            </a:br>
            <a:r>
              <a:rPr lang="en-US" dirty="0" smtClean="0"/>
              <a:t>(ca. 1 min for a 1 mega-pixel image)</a:t>
            </a:r>
          </a:p>
        </p:txBody>
      </p:sp>
      <p:sp>
        <p:nvSpPr>
          <p:cNvPr id="4" name="Slide Number Placeholder 3"/>
          <p:cNvSpPr>
            <a:spLocks noGrp="1"/>
          </p:cNvSpPr>
          <p:nvPr>
            <p:ph type="sldNum" sz="quarter" idx="12"/>
          </p:nvPr>
        </p:nvSpPr>
        <p:spPr/>
        <p:txBody>
          <a:bodyPr/>
          <a:lstStyle/>
          <a:p>
            <a:fld id="{3B5F642D-6A31-4596-8C22-CC368C1BDF36}" type="slidenum">
              <a:rPr lang="de-CH" smtClean="0"/>
              <a:pPr/>
              <a:t>42</a:t>
            </a:fld>
            <a:endParaRPr lang="de-CH" dirty="0"/>
          </a:p>
        </p:txBody>
      </p:sp>
      <p:grpSp>
        <p:nvGrpSpPr>
          <p:cNvPr id="12" name="Gruppieren 11"/>
          <p:cNvGrpSpPr/>
          <p:nvPr/>
        </p:nvGrpSpPr>
        <p:grpSpPr>
          <a:xfrm>
            <a:off x="1371804" y="3297910"/>
            <a:ext cx="6400392" cy="2410267"/>
            <a:chOff x="1242354" y="3424910"/>
            <a:chExt cx="6400392" cy="2410267"/>
          </a:xfrm>
        </p:grpSpPr>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0002" y="3430190"/>
              <a:ext cx="2030375" cy="2030375"/>
            </a:xfrm>
            <a:prstGeom prst="rect">
              <a:avLst/>
            </a:prstGeom>
            <a:noFill/>
            <a:ln w="127000">
              <a:noFill/>
            </a:ln>
          </p:spPr>
        </p:pic>
        <p:pic>
          <p:nvPicPr>
            <p:cNvPr id="6" name="Grafi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2371" y="3430189"/>
              <a:ext cx="2030375" cy="2030375"/>
            </a:xfrm>
            <a:prstGeom prst="rect">
              <a:avLst/>
            </a:prstGeom>
            <a:noFill/>
            <a:ln w="127000">
              <a:noFill/>
            </a:ln>
          </p:spPr>
        </p:pic>
        <p:sp>
          <p:nvSpPr>
            <p:cNvPr id="7" name="Textfeld 6"/>
            <p:cNvSpPr txBox="1"/>
            <p:nvPr/>
          </p:nvSpPr>
          <p:spPr>
            <a:xfrm>
              <a:off x="5916358" y="5465845"/>
              <a:ext cx="1422400" cy="369332"/>
            </a:xfrm>
            <a:prstGeom prst="rect">
              <a:avLst/>
            </a:prstGeom>
            <a:noFill/>
          </p:spPr>
          <p:txBody>
            <a:bodyPr wrap="square" rtlCol="0">
              <a:spAutoFit/>
            </a:bodyPr>
            <a:lstStyle/>
            <a:p>
              <a:pPr algn="ctr"/>
              <a:r>
                <a:rPr lang="de-CH" b="1" dirty="0" err="1" smtClean="0"/>
                <a:t>Ours</a:t>
              </a:r>
              <a:endParaRPr lang="de-CH" b="1" dirty="0"/>
            </a:p>
          </p:txBody>
        </p:sp>
        <p:sp>
          <p:nvSpPr>
            <p:cNvPr id="8" name="Textfeld 7"/>
            <p:cNvSpPr txBox="1"/>
            <p:nvPr/>
          </p:nvSpPr>
          <p:spPr>
            <a:xfrm>
              <a:off x="3733990" y="5465845"/>
              <a:ext cx="1422400" cy="369332"/>
            </a:xfrm>
            <a:prstGeom prst="rect">
              <a:avLst/>
            </a:prstGeom>
            <a:noFill/>
          </p:spPr>
          <p:txBody>
            <a:bodyPr wrap="square" rtlCol="0">
              <a:spAutoFit/>
            </a:bodyPr>
            <a:lstStyle/>
            <a:p>
              <a:pPr algn="ctr"/>
              <a:r>
                <a:rPr lang="de-CH" dirty="0" smtClean="0"/>
                <a:t>G-PT (L1)</a:t>
              </a:r>
              <a:endParaRPr lang="de-CH" dirty="0"/>
            </a:p>
          </p:txBody>
        </p:sp>
        <p:pic>
          <p:nvPicPr>
            <p:cNvPr id="10" name="Grafik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354" y="3424910"/>
              <a:ext cx="2035654" cy="2035654"/>
            </a:xfrm>
            <a:prstGeom prst="rect">
              <a:avLst/>
            </a:prstGeom>
            <a:noFill/>
            <a:ln w="127000">
              <a:noFill/>
            </a:ln>
          </p:spPr>
        </p:pic>
        <p:sp>
          <p:nvSpPr>
            <p:cNvPr id="11" name="Textfeld 10"/>
            <p:cNvSpPr txBox="1"/>
            <p:nvPr/>
          </p:nvSpPr>
          <p:spPr>
            <a:xfrm>
              <a:off x="1548981" y="5465845"/>
              <a:ext cx="1422400" cy="369332"/>
            </a:xfrm>
            <a:prstGeom prst="rect">
              <a:avLst/>
            </a:prstGeom>
            <a:noFill/>
          </p:spPr>
          <p:txBody>
            <a:bodyPr wrap="square" rtlCol="0">
              <a:spAutoFit/>
            </a:bodyPr>
            <a:lstStyle/>
            <a:p>
              <a:pPr algn="ctr"/>
              <a:r>
                <a:rPr lang="de-CH" dirty="0" smtClean="0"/>
                <a:t>Path </a:t>
              </a:r>
              <a:r>
                <a:rPr lang="de-CH" dirty="0" err="1" smtClean="0"/>
                <a:t>tracing</a:t>
              </a:r>
              <a:endParaRPr lang="de-CH" dirty="0"/>
            </a:p>
          </p:txBody>
        </p:sp>
      </p:grpSp>
    </p:spTree>
    <p:extLst>
      <p:ext uri="{BB962C8B-B14F-4D97-AF65-F5344CB8AC3E}">
        <p14:creationId xmlns:p14="http://schemas.microsoft.com/office/powerpoint/2010/main" val="10098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idx="1"/>
          </p:nvPr>
        </p:nvSpPr>
        <p:spPr/>
        <p:txBody>
          <a:bodyPr/>
          <a:lstStyle/>
          <a:p>
            <a:r>
              <a:rPr lang="en-US" dirty="0"/>
              <a:t>Improved gradient </a:t>
            </a:r>
            <a:r>
              <a:rPr lang="en-US" dirty="0" smtClean="0"/>
              <a:t>sampling</a:t>
            </a:r>
          </a:p>
          <a:p>
            <a:endParaRPr lang="en-US" dirty="0" smtClean="0"/>
          </a:p>
          <a:p>
            <a:r>
              <a:rPr lang="en-US" dirty="0" smtClean="0"/>
              <a:t>Adaptive sampling</a:t>
            </a:r>
          </a:p>
          <a:p>
            <a:endParaRPr lang="en-US" dirty="0" smtClean="0"/>
          </a:p>
          <a:p>
            <a:r>
              <a:rPr lang="en-US" dirty="0" smtClean="0"/>
              <a:t>Temporal consistency</a:t>
            </a:r>
            <a:endParaRPr lang="en-US" dirty="0"/>
          </a:p>
        </p:txBody>
      </p:sp>
      <p:sp>
        <p:nvSpPr>
          <p:cNvPr id="4" name="Slide Number Placeholder 3"/>
          <p:cNvSpPr>
            <a:spLocks noGrp="1"/>
          </p:cNvSpPr>
          <p:nvPr>
            <p:ph type="sldNum" sz="quarter" idx="12"/>
          </p:nvPr>
        </p:nvSpPr>
        <p:spPr/>
        <p:txBody>
          <a:bodyPr/>
          <a:lstStyle/>
          <a:p>
            <a:fld id="{3B5F642D-6A31-4596-8C22-CC368C1BDF36}" type="slidenum">
              <a:rPr lang="de-CH" smtClean="0"/>
              <a:pPr/>
              <a:t>43</a:t>
            </a:fld>
            <a:endParaRPr lang="de-CH" dirty="0"/>
          </a:p>
        </p:txBody>
      </p:sp>
    </p:spTree>
    <p:extLst>
      <p:ext uri="{BB962C8B-B14F-4D97-AF65-F5344CB8AC3E}">
        <p14:creationId xmlns:p14="http://schemas.microsoft.com/office/powerpoint/2010/main" val="720280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Acknowledgments</a:t>
            </a:r>
            <a:endParaRPr lang="de-CH" dirty="0"/>
          </a:p>
        </p:txBody>
      </p:sp>
      <p:sp>
        <p:nvSpPr>
          <p:cNvPr id="3" name="Inhaltsplatzhalter 2"/>
          <p:cNvSpPr>
            <a:spLocks noGrp="1"/>
          </p:cNvSpPr>
          <p:nvPr>
            <p:ph idx="1"/>
          </p:nvPr>
        </p:nvSpPr>
        <p:spPr/>
        <p:txBody>
          <a:bodyPr/>
          <a:lstStyle/>
          <a:p>
            <a:r>
              <a:rPr lang="de-CH" dirty="0"/>
              <a:t>Swiss National Science </a:t>
            </a:r>
            <a:r>
              <a:rPr lang="de-CH" dirty="0" err="1"/>
              <a:t>Foundation</a:t>
            </a:r>
            <a:r>
              <a:rPr lang="de-CH" dirty="0"/>
              <a:t> </a:t>
            </a:r>
            <a:r>
              <a:rPr lang="de-CH" dirty="0" err="1"/>
              <a:t>project</a:t>
            </a:r>
            <a:r>
              <a:rPr lang="de-CH" dirty="0"/>
              <a:t> </a:t>
            </a:r>
            <a:r>
              <a:rPr lang="de-CH" dirty="0" smtClean="0"/>
              <a:t>Nr. 143886</a:t>
            </a:r>
          </a:p>
          <a:p>
            <a:endParaRPr lang="de-CH" dirty="0" smtClean="0"/>
          </a:p>
          <a:p>
            <a:r>
              <a:rPr lang="de-CH" dirty="0"/>
              <a:t>Slide </a:t>
            </a:r>
            <a:r>
              <a:rPr lang="de-CH" dirty="0" err="1"/>
              <a:t>Credits</a:t>
            </a:r>
            <a:r>
              <a:rPr lang="de-CH" dirty="0"/>
              <a:t>: Markus </a:t>
            </a:r>
            <a:r>
              <a:rPr lang="de-CH" dirty="0" err="1"/>
              <a:t>Kettunen</a:t>
            </a:r>
            <a:r>
              <a:rPr lang="de-CH" dirty="0"/>
              <a:t>, Fabrice </a:t>
            </a:r>
            <a:r>
              <a:rPr lang="de-CH" dirty="0" err="1" smtClean="0"/>
              <a:t>Rousselle</a:t>
            </a:r>
            <a:endParaRPr lang="de-CH" dirty="0" smtClean="0"/>
          </a:p>
          <a:p>
            <a:endParaRPr lang="de-CH" dirty="0"/>
          </a:p>
          <a:p>
            <a:r>
              <a:rPr lang="de-CH" dirty="0" smtClean="0"/>
              <a:t>Code </a:t>
            </a:r>
            <a:r>
              <a:rPr lang="de-CH" dirty="0" err="1" smtClean="0"/>
              <a:t>available</a:t>
            </a:r>
            <a:r>
              <a:rPr lang="de-CH" dirty="0" smtClean="0"/>
              <a:t> </a:t>
            </a:r>
            <a:r>
              <a:rPr lang="de-CH" dirty="0" err="1" smtClean="0"/>
              <a:t>soon</a:t>
            </a:r>
            <a:r>
              <a:rPr lang="de-CH" dirty="0" smtClean="0"/>
              <a:t> at </a:t>
            </a:r>
            <a:r>
              <a:rPr lang="de-CH" dirty="0">
                <a:hlinkClick r:id="rId3"/>
              </a:rPr>
              <a:t>http://www.cgg.unibe.ch</a:t>
            </a:r>
            <a:r>
              <a:rPr lang="de-CH" dirty="0" smtClean="0">
                <a:hlinkClick r:id="rId3"/>
              </a:rPr>
              <a:t>/</a:t>
            </a:r>
            <a:endParaRPr lang="de-CH" dirty="0" smtClean="0"/>
          </a:p>
          <a:p>
            <a:endParaRPr lang="de-CH" dirty="0"/>
          </a:p>
        </p:txBody>
      </p:sp>
      <p:sp>
        <p:nvSpPr>
          <p:cNvPr id="4" name="Foliennummernplatzhalter 3"/>
          <p:cNvSpPr>
            <a:spLocks noGrp="1"/>
          </p:cNvSpPr>
          <p:nvPr>
            <p:ph type="sldNum" sz="quarter" idx="12"/>
          </p:nvPr>
        </p:nvSpPr>
        <p:spPr/>
        <p:txBody>
          <a:bodyPr/>
          <a:lstStyle/>
          <a:p>
            <a:fld id="{3B5F642D-6A31-4596-8C22-CC368C1BDF36}" type="slidenum">
              <a:rPr lang="de-CH" smtClean="0"/>
              <a:t>44</a:t>
            </a:fld>
            <a:endParaRPr lang="de-CH" dirty="0"/>
          </a:p>
        </p:txBody>
      </p:sp>
    </p:spTree>
    <p:extLst>
      <p:ext uri="{BB962C8B-B14F-4D97-AF65-F5344CB8AC3E}">
        <p14:creationId xmlns:p14="http://schemas.microsoft.com/office/powerpoint/2010/main" val="3904873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 name="Straight Connector 183"/>
          <p:cNvCxnSpPr/>
          <p:nvPr/>
        </p:nvCxnSpPr>
        <p:spPr>
          <a:xfrm>
            <a:off x="2411760" y="3418919"/>
            <a:ext cx="4319018" cy="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dirty="0" smtClean="0"/>
              <a:t>Gradient sampling</a:t>
            </a:r>
            <a:endParaRPr lang="en-US" dirty="0"/>
          </a:p>
        </p:txBody>
      </p:sp>
      <p:sp>
        <p:nvSpPr>
          <p:cNvPr id="2" name="Slide Number Placeholder 1"/>
          <p:cNvSpPr>
            <a:spLocks noGrp="1"/>
          </p:cNvSpPr>
          <p:nvPr>
            <p:ph type="sldNum" sz="quarter" idx="12"/>
          </p:nvPr>
        </p:nvSpPr>
        <p:spPr/>
        <p:txBody>
          <a:bodyPr/>
          <a:lstStyle/>
          <a:p>
            <a:fld id="{CDB8BC0E-CEE3-4EC1-B849-44D559D8322A}" type="slidenum">
              <a:rPr lang="en-US" altLang="fi-FI" smtClean="0"/>
              <a:pPr/>
              <a:t>5</a:t>
            </a:fld>
            <a:endParaRPr lang="en-US" altLang="fi-FI"/>
          </a:p>
        </p:txBody>
      </p:sp>
      <p:cxnSp>
        <p:nvCxnSpPr>
          <p:cNvPr id="183" name="Straight Connector 182"/>
          <p:cNvCxnSpPr/>
          <p:nvPr/>
        </p:nvCxnSpPr>
        <p:spPr>
          <a:xfrm>
            <a:off x="2413222" y="2708920"/>
            <a:ext cx="4319018" cy="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2413222" y="4149080"/>
            <a:ext cx="4319018" cy="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133302" y="1988840"/>
            <a:ext cx="0" cy="288032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852651" y="1988840"/>
            <a:ext cx="0" cy="288032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4571509" y="1988840"/>
            <a:ext cx="0" cy="288032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H="1">
            <a:off x="5292081" y="1991692"/>
            <a:ext cx="1" cy="2877468"/>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a:off x="6012161" y="1991692"/>
            <a:ext cx="1" cy="2877468"/>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02" name="PT Sample"/>
          <p:cNvSpPr/>
          <p:nvPr/>
        </p:nvSpPr>
        <p:spPr>
          <a:xfrm>
            <a:off x="4044388" y="2843936"/>
            <a:ext cx="163540" cy="163531"/>
          </a:xfrm>
          <a:prstGeom prst="ellipse">
            <a:avLst/>
          </a:prstGeom>
          <a:solidFill>
            <a:srgbClr val="588DBE"/>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lIns="182898" tIns="91449" rIns="182898" bIns="91449" rtlCol="0" anchor="ctr"/>
          <a:lstStyle/>
          <a:p>
            <a:pPr algn="ctr"/>
            <a:endParaRPr lang="fi-FI"/>
          </a:p>
        </p:txBody>
      </p:sp>
      <p:sp>
        <p:nvSpPr>
          <p:cNvPr id="203" name="PT Sample"/>
          <p:cNvSpPr/>
          <p:nvPr/>
        </p:nvSpPr>
        <p:spPr>
          <a:xfrm>
            <a:off x="4360328" y="2999148"/>
            <a:ext cx="163540" cy="163531"/>
          </a:xfrm>
          <a:prstGeom prst="ellipse">
            <a:avLst/>
          </a:prstGeom>
          <a:solidFill>
            <a:srgbClr val="588DBE"/>
          </a:solidFill>
          <a:ln>
            <a:solidFill>
              <a:schemeClr val="tx1"/>
            </a:solidFill>
          </a:ln>
        </p:spPr>
        <p:style>
          <a:lnRef idx="1">
            <a:schemeClr val="accent3"/>
          </a:lnRef>
          <a:fillRef idx="3">
            <a:schemeClr val="accent3"/>
          </a:fillRef>
          <a:effectRef idx="2">
            <a:schemeClr val="accent3"/>
          </a:effectRef>
          <a:fontRef idx="minor">
            <a:schemeClr val="lt1"/>
          </a:fontRef>
        </p:style>
        <p:txBody>
          <a:bodyPr lIns="182898" tIns="91449" rIns="182898" bIns="91449" rtlCol="0" anchor="ctr"/>
          <a:lstStyle/>
          <a:p>
            <a:pPr algn="ctr"/>
            <a:endParaRPr lang="fi-FI"/>
          </a:p>
        </p:txBody>
      </p:sp>
      <p:sp>
        <p:nvSpPr>
          <p:cNvPr id="204" name="PT Sample"/>
          <p:cNvSpPr/>
          <p:nvPr/>
        </p:nvSpPr>
        <p:spPr>
          <a:xfrm>
            <a:off x="4044388" y="3184779"/>
            <a:ext cx="163540" cy="163531"/>
          </a:xfrm>
          <a:prstGeom prst="ellipse">
            <a:avLst/>
          </a:prstGeom>
          <a:solidFill>
            <a:srgbClr val="588DBE"/>
          </a:solidFill>
          <a:ln>
            <a:solidFill>
              <a:schemeClr val="tx1"/>
            </a:solidFill>
          </a:ln>
        </p:spPr>
        <p:style>
          <a:lnRef idx="1">
            <a:schemeClr val="accent3"/>
          </a:lnRef>
          <a:fillRef idx="3">
            <a:schemeClr val="accent3"/>
          </a:fillRef>
          <a:effectRef idx="2">
            <a:schemeClr val="accent3"/>
          </a:effectRef>
          <a:fontRef idx="minor">
            <a:schemeClr val="lt1"/>
          </a:fontRef>
        </p:style>
        <p:txBody>
          <a:bodyPr lIns="182898" tIns="91449" rIns="182898" bIns="91449" rtlCol="0" anchor="ctr"/>
          <a:lstStyle/>
          <a:p>
            <a:pPr algn="ctr"/>
            <a:endParaRPr lang="fi-FI"/>
          </a:p>
        </p:txBody>
      </p:sp>
      <p:sp>
        <p:nvSpPr>
          <p:cNvPr id="205" name="PT Sample"/>
          <p:cNvSpPr/>
          <p:nvPr/>
        </p:nvSpPr>
        <p:spPr>
          <a:xfrm>
            <a:off x="4280263" y="2762170"/>
            <a:ext cx="163540" cy="163531"/>
          </a:xfrm>
          <a:prstGeom prst="ellipse">
            <a:avLst/>
          </a:prstGeom>
          <a:solidFill>
            <a:srgbClr val="588DBE"/>
          </a:solidFill>
          <a:ln>
            <a:solidFill>
              <a:schemeClr val="tx1"/>
            </a:solidFill>
          </a:ln>
        </p:spPr>
        <p:style>
          <a:lnRef idx="1">
            <a:schemeClr val="accent3"/>
          </a:lnRef>
          <a:fillRef idx="3">
            <a:schemeClr val="accent3"/>
          </a:fillRef>
          <a:effectRef idx="2">
            <a:schemeClr val="accent3"/>
          </a:effectRef>
          <a:fontRef idx="minor">
            <a:schemeClr val="lt1"/>
          </a:fontRef>
        </p:style>
        <p:txBody>
          <a:bodyPr lIns="182898" tIns="91449" rIns="182898" bIns="91449" rtlCol="0" anchor="ctr"/>
          <a:lstStyle/>
          <a:p>
            <a:pPr algn="ctr"/>
            <a:endParaRPr lang="fi-FI"/>
          </a:p>
        </p:txBody>
      </p:sp>
      <p:sp>
        <p:nvSpPr>
          <p:cNvPr id="16" name="Base Path"/>
          <p:cNvSpPr txBox="1"/>
          <p:nvPr/>
        </p:nvSpPr>
        <p:spPr>
          <a:xfrm>
            <a:off x="3628577" y="2140131"/>
            <a:ext cx="1698154" cy="461665"/>
          </a:xfrm>
          <a:prstGeom prst="rect">
            <a:avLst/>
          </a:prstGeom>
          <a:solidFill>
            <a:schemeClr val="tx1">
              <a:lumMod val="20000"/>
              <a:lumOff val="80000"/>
            </a:schemeClr>
          </a:solidFill>
          <a:ln>
            <a:solidFill>
              <a:srgbClr val="000000"/>
            </a:solidFill>
          </a:ln>
          <a:effectLst/>
        </p:spPr>
        <p:txBody>
          <a:bodyPr wrap="square" rtlCol="0">
            <a:spAutoFit/>
          </a:bodyPr>
          <a:lstStyle/>
          <a:p>
            <a:pPr algn="ctr"/>
            <a:r>
              <a:rPr lang="fi-FI" sz="2400" dirty="0">
                <a:ln w="25400">
                  <a:noFill/>
                </a:ln>
                <a:solidFill>
                  <a:srgbClr val="000000"/>
                </a:solidFill>
              </a:rPr>
              <a:t>Base Path</a:t>
            </a:r>
          </a:p>
        </p:txBody>
      </p:sp>
      <p:sp>
        <p:nvSpPr>
          <p:cNvPr id="17" name="Base Path"/>
          <p:cNvSpPr txBox="1"/>
          <p:nvPr/>
        </p:nvSpPr>
        <p:spPr>
          <a:xfrm>
            <a:off x="4642383" y="2836629"/>
            <a:ext cx="1698154" cy="461665"/>
          </a:xfrm>
          <a:prstGeom prst="rect">
            <a:avLst/>
          </a:prstGeom>
          <a:solidFill>
            <a:schemeClr val="tx1">
              <a:lumMod val="20000"/>
              <a:lumOff val="80000"/>
            </a:schemeClr>
          </a:solidFill>
          <a:ln>
            <a:solidFill>
              <a:srgbClr val="000000"/>
            </a:solidFill>
          </a:ln>
          <a:effectLst/>
        </p:spPr>
        <p:txBody>
          <a:bodyPr wrap="square" rtlCol="0">
            <a:spAutoFit/>
          </a:bodyPr>
          <a:lstStyle/>
          <a:p>
            <a:pPr algn="ctr"/>
            <a:r>
              <a:rPr lang="fi-FI" sz="2400" dirty="0">
                <a:ln w="25400">
                  <a:noFill/>
                </a:ln>
                <a:solidFill>
                  <a:srgbClr val="000000"/>
                </a:solidFill>
              </a:rPr>
              <a:t>Base Path</a:t>
            </a:r>
          </a:p>
        </p:txBody>
      </p:sp>
      <p:sp>
        <p:nvSpPr>
          <p:cNvPr id="18" name="Base Path"/>
          <p:cNvSpPr txBox="1"/>
          <p:nvPr/>
        </p:nvSpPr>
        <p:spPr>
          <a:xfrm>
            <a:off x="3357264" y="3426768"/>
            <a:ext cx="1698154" cy="461665"/>
          </a:xfrm>
          <a:prstGeom prst="rect">
            <a:avLst/>
          </a:prstGeom>
          <a:solidFill>
            <a:schemeClr val="tx1">
              <a:lumMod val="20000"/>
              <a:lumOff val="80000"/>
            </a:schemeClr>
          </a:solidFill>
          <a:ln>
            <a:solidFill>
              <a:srgbClr val="000000"/>
            </a:solidFill>
          </a:ln>
          <a:effectLst/>
        </p:spPr>
        <p:txBody>
          <a:bodyPr wrap="square" rtlCol="0">
            <a:spAutoFit/>
          </a:bodyPr>
          <a:lstStyle/>
          <a:p>
            <a:pPr algn="ctr"/>
            <a:r>
              <a:rPr lang="fi-FI" sz="2400" dirty="0">
                <a:ln w="25400">
                  <a:noFill/>
                </a:ln>
                <a:solidFill>
                  <a:srgbClr val="000000"/>
                </a:solidFill>
              </a:rPr>
              <a:t>Base Path</a:t>
            </a:r>
          </a:p>
        </p:txBody>
      </p:sp>
      <p:sp>
        <p:nvSpPr>
          <p:cNvPr id="19" name="Base Path"/>
          <p:cNvSpPr txBox="1"/>
          <p:nvPr/>
        </p:nvSpPr>
        <p:spPr>
          <a:xfrm>
            <a:off x="2257363" y="2700016"/>
            <a:ext cx="1698154" cy="461665"/>
          </a:xfrm>
          <a:prstGeom prst="rect">
            <a:avLst/>
          </a:prstGeom>
          <a:solidFill>
            <a:schemeClr val="tx1">
              <a:lumMod val="20000"/>
              <a:lumOff val="80000"/>
            </a:schemeClr>
          </a:solidFill>
          <a:ln>
            <a:solidFill>
              <a:srgbClr val="000000"/>
            </a:solidFill>
          </a:ln>
          <a:effectLst/>
        </p:spPr>
        <p:txBody>
          <a:bodyPr wrap="square" rtlCol="0">
            <a:spAutoFit/>
          </a:bodyPr>
          <a:lstStyle/>
          <a:p>
            <a:pPr algn="ctr"/>
            <a:r>
              <a:rPr lang="fi-FI" sz="2400" dirty="0">
                <a:ln w="25400">
                  <a:noFill/>
                </a:ln>
                <a:solidFill>
                  <a:srgbClr val="000000"/>
                </a:solidFill>
              </a:rPr>
              <a:t>Base</a:t>
            </a:r>
            <a:r>
              <a:rPr lang="fi-FI" sz="2400" b="1" dirty="0">
                <a:ln w="25400">
                  <a:noFill/>
                </a:ln>
                <a:solidFill>
                  <a:srgbClr val="000000"/>
                </a:solidFill>
              </a:rPr>
              <a:t> </a:t>
            </a:r>
            <a:r>
              <a:rPr lang="fi-FI" sz="2400" dirty="0">
                <a:ln w="25400">
                  <a:noFill/>
                </a:ln>
                <a:solidFill>
                  <a:srgbClr val="000000"/>
                </a:solidFill>
              </a:rPr>
              <a:t>Path</a:t>
            </a:r>
          </a:p>
        </p:txBody>
      </p:sp>
      <p:sp>
        <p:nvSpPr>
          <p:cNvPr id="4" name="Textfeld 3"/>
          <p:cNvSpPr txBox="1"/>
          <p:nvPr/>
        </p:nvSpPr>
        <p:spPr>
          <a:xfrm>
            <a:off x="3703957" y="5049779"/>
            <a:ext cx="1721102" cy="461665"/>
          </a:xfrm>
          <a:prstGeom prst="rect">
            <a:avLst/>
          </a:prstGeom>
          <a:noFill/>
        </p:spPr>
        <p:txBody>
          <a:bodyPr wrap="square" rtlCol="0">
            <a:spAutoFit/>
          </a:bodyPr>
          <a:lstStyle/>
          <a:p>
            <a:r>
              <a:rPr lang="de-CH" sz="2400" dirty="0" smtClean="0"/>
              <a:t>Image </a:t>
            </a:r>
            <a:r>
              <a:rPr lang="de-CH" sz="2400" dirty="0" err="1" smtClean="0"/>
              <a:t>pixels</a:t>
            </a:r>
            <a:endParaRPr lang="de-CH" sz="2400" dirty="0"/>
          </a:p>
        </p:txBody>
      </p:sp>
    </p:spTree>
    <p:custDataLst>
      <p:tags r:id="rId1"/>
    </p:custDataLst>
    <p:extLst>
      <p:ext uri="{BB962C8B-B14F-4D97-AF65-F5344CB8AC3E}">
        <p14:creationId xmlns:p14="http://schemas.microsoft.com/office/powerpoint/2010/main" val="3442349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30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200"/>
                                        <p:tgtEl>
                                          <p:spTgt spid="202"/>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200"/>
                                        <p:tgtEl>
                                          <p:spTgt spid="203"/>
                                        </p:tgtEl>
                                      </p:cBhvr>
                                    </p:animEffect>
                                  </p:childTnLst>
                                </p:cTn>
                              </p:par>
                            </p:childTnLst>
                          </p:cTn>
                        </p:par>
                        <p:par>
                          <p:cTn id="12" fill="hold">
                            <p:stCondLst>
                              <p:cond delay="1000"/>
                            </p:stCondLst>
                            <p:childTnLst>
                              <p:par>
                                <p:cTn id="13" presetID="10" presetClass="entr" presetSubtype="0" fill="hold" grpId="0" nodeType="afterEffect">
                                  <p:stCondLst>
                                    <p:cond delay="30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200"/>
                                        <p:tgtEl>
                                          <p:spTgt spid="204"/>
                                        </p:tgtEl>
                                      </p:cBhvr>
                                    </p:animEffect>
                                  </p:childTnLst>
                                </p:cTn>
                              </p:par>
                            </p:childTnLst>
                          </p:cTn>
                        </p:par>
                        <p:par>
                          <p:cTn id="16" fill="hold">
                            <p:stCondLst>
                              <p:cond delay="1500"/>
                            </p:stCondLst>
                            <p:childTnLst>
                              <p:par>
                                <p:cTn id="17" presetID="10" presetClass="entr" presetSubtype="0" fill="hold" grpId="0" nodeType="afterEffect">
                                  <p:stCondLst>
                                    <p:cond delay="300"/>
                                  </p:stCondLst>
                                  <p:childTnLst>
                                    <p:set>
                                      <p:cBhvr>
                                        <p:cTn id="18" dur="1" fill="hold">
                                          <p:stCondLst>
                                            <p:cond delay="0"/>
                                          </p:stCondLst>
                                        </p:cTn>
                                        <p:tgtEl>
                                          <p:spTgt spid="205"/>
                                        </p:tgtEl>
                                        <p:attrNameLst>
                                          <p:attrName>style.visibility</p:attrName>
                                        </p:attrNameLst>
                                      </p:cBhvr>
                                      <p:to>
                                        <p:strVal val="visible"/>
                                      </p:to>
                                    </p:set>
                                    <p:animEffect transition="in" filter="fade">
                                      <p:cBhvr>
                                        <p:cTn id="19" dur="200"/>
                                        <p:tgtEl>
                                          <p:spTgt spid="2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300"/>
                                        <p:tgtEl>
                                          <p:spTgt spid="16"/>
                                        </p:tgtEl>
                                      </p:cBhvr>
                                    </p:animEffect>
                                  </p:childTnLst>
                                </p:cTn>
                              </p:par>
                            </p:childTnLst>
                          </p:cTn>
                        </p:par>
                        <p:par>
                          <p:cTn id="25" fill="hold">
                            <p:stCondLst>
                              <p:cond delay="3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300"/>
                                        <p:tgtEl>
                                          <p:spTgt spid="17"/>
                                        </p:tgtEl>
                                      </p:cBhvr>
                                    </p:animEffect>
                                  </p:childTnLst>
                                </p:cTn>
                              </p:par>
                            </p:childTnLst>
                          </p:cTn>
                        </p:par>
                        <p:par>
                          <p:cTn id="29" fill="hold">
                            <p:stCondLst>
                              <p:cond delay="6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300"/>
                                        <p:tgtEl>
                                          <p:spTgt spid="18"/>
                                        </p:tgtEl>
                                      </p:cBhvr>
                                    </p:animEffect>
                                  </p:childTnLst>
                                </p:cTn>
                              </p:par>
                            </p:childTnLst>
                          </p:cTn>
                        </p:par>
                        <p:par>
                          <p:cTn id="33" fill="hold">
                            <p:stCondLst>
                              <p:cond delay="900"/>
                            </p:stCondLst>
                            <p:childTnLst>
                              <p:par>
                                <p:cTn id="34" presetID="10"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3" grpId="0" animBg="1"/>
      <p:bldP spid="204" grpId="0" animBg="1"/>
      <p:bldP spid="205" grpId="0" animBg="1"/>
      <p:bldP spid="16" grpId="0" animBg="1"/>
      <p:bldP spid="17"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Gradient sampling</a:t>
            </a:r>
            <a:endParaRPr lang="en-US" dirty="0"/>
          </a:p>
        </p:txBody>
      </p:sp>
      <p:sp>
        <p:nvSpPr>
          <p:cNvPr id="2" name="Slide Number Placeholder 1"/>
          <p:cNvSpPr>
            <a:spLocks noGrp="1"/>
          </p:cNvSpPr>
          <p:nvPr>
            <p:ph type="sldNum" sz="quarter" idx="12"/>
          </p:nvPr>
        </p:nvSpPr>
        <p:spPr/>
        <p:txBody>
          <a:bodyPr/>
          <a:lstStyle/>
          <a:p>
            <a:fld id="{CDB8BC0E-CEE3-4EC1-B849-44D559D8322A}" type="slidenum">
              <a:rPr lang="en-US" altLang="fi-FI" smtClean="0"/>
              <a:pPr/>
              <a:t>6</a:t>
            </a:fld>
            <a:endParaRPr lang="en-US" altLang="fi-FI"/>
          </a:p>
        </p:txBody>
      </p:sp>
      <p:cxnSp>
        <p:nvCxnSpPr>
          <p:cNvPr id="183" name="Straight Connector 182"/>
          <p:cNvCxnSpPr/>
          <p:nvPr/>
        </p:nvCxnSpPr>
        <p:spPr>
          <a:xfrm>
            <a:off x="2413222" y="2708920"/>
            <a:ext cx="4319018" cy="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411760" y="3418919"/>
            <a:ext cx="4319018" cy="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2413222" y="4149080"/>
            <a:ext cx="4319018" cy="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3133302" y="1988840"/>
            <a:ext cx="0" cy="288032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3852651" y="1988840"/>
            <a:ext cx="0" cy="288032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4571509" y="1988840"/>
            <a:ext cx="0" cy="2880320"/>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H="1">
            <a:off x="5292081" y="1991692"/>
            <a:ext cx="1" cy="2877468"/>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flipH="1">
            <a:off x="6012161" y="1991692"/>
            <a:ext cx="1" cy="2877468"/>
          </a:xfrm>
          <a:prstGeom prst="line">
            <a:avLst/>
          </a:prstGeom>
          <a:ln>
            <a:solidFill>
              <a:schemeClr val="accent1">
                <a:lumMod val="75000"/>
                <a:alpha val="74000"/>
              </a:schemeClr>
            </a:solidFill>
          </a:ln>
          <a:effectLst>
            <a:outerShdw blurRad="12700" dist="127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4" name="G-MLT Diff Connector"/>
          <p:cNvCxnSpPr/>
          <p:nvPr/>
        </p:nvCxnSpPr>
        <p:spPr>
          <a:xfrm flipH="1">
            <a:off x="4128592" y="2927034"/>
            <a:ext cx="727626" cy="1"/>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5" name="G-MLT Diff Connector"/>
          <p:cNvCxnSpPr/>
          <p:nvPr/>
        </p:nvCxnSpPr>
        <p:spPr>
          <a:xfrm flipV="1">
            <a:off x="4128591" y="2920026"/>
            <a:ext cx="2287" cy="717006"/>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6" name="G-MLT Diff Connector"/>
          <p:cNvCxnSpPr/>
          <p:nvPr/>
        </p:nvCxnSpPr>
        <p:spPr>
          <a:xfrm flipV="1">
            <a:off x="4130877" y="2206953"/>
            <a:ext cx="0" cy="713074"/>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7" name="G-MLT Diff Connector"/>
          <p:cNvCxnSpPr/>
          <p:nvPr/>
        </p:nvCxnSpPr>
        <p:spPr>
          <a:xfrm flipH="1">
            <a:off x="3409241" y="2927034"/>
            <a:ext cx="721636" cy="0"/>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sp>
        <p:nvSpPr>
          <p:cNvPr id="138" name="G-MLT Dot Red"/>
          <p:cNvSpPr/>
          <p:nvPr/>
        </p:nvSpPr>
        <p:spPr>
          <a:xfrm flipH="1">
            <a:off x="4046820" y="2845267"/>
            <a:ext cx="163540" cy="163532"/>
          </a:xfrm>
          <a:prstGeom prst="ellipse">
            <a:avLst/>
          </a:prstGeom>
          <a:solidFill>
            <a:srgbClr val="578CBD"/>
          </a:solid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i-FI"/>
          </a:p>
        </p:txBody>
      </p:sp>
      <p:sp>
        <p:nvSpPr>
          <p:cNvPr id="139" name="G-MLT Dot Green"/>
          <p:cNvSpPr/>
          <p:nvPr/>
        </p:nvSpPr>
        <p:spPr>
          <a:xfrm flipH="1">
            <a:off x="4766900" y="2845267"/>
            <a:ext cx="163540" cy="163532"/>
          </a:xfrm>
          <a:prstGeom prst="ellipse">
            <a:avLst/>
          </a:prstGeom>
          <a:solidFill>
            <a:srgbClr val="FFC00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i-FI"/>
          </a:p>
        </p:txBody>
      </p:sp>
      <p:sp>
        <p:nvSpPr>
          <p:cNvPr id="140" name="G-MLT Dot Green"/>
          <p:cNvSpPr/>
          <p:nvPr/>
        </p:nvSpPr>
        <p:spPr>
          <a:xfrm flipH="1">
            <a:off x="3334249" y="2845267"/>
            <a:ext cx="163540" cy="163532"/>
          </a:xfrm>
          <a:prstGeom prst="ellipse">
            <a:avLst/>
          </a:prstGeom>
          <a:solidFill>
            <a:srgbClr val="FFC00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i-FI"/>
          </a:p>
        </p:txBody>
      </p:sp>
      <p:sp>
        <p:nvSpPr>
          <p:cNvPr id="141" name="G-MLT Dot Green"/>
          <p:cNvSpPr/>
          <p:nvPr/>
        </p:nvSpPr>
        <p:spPr>
          <a:xfrm flipH="1">
            <a:off x="4046820" y="2125187"/>
            <a:ext cx="163540" cy="163532"/>
          </a:xfrm>
          <a:prstGeom prst="ellipse">
            <a:avLst/>
          </a:prstGeom>
          <a:solidFill>
            <a:srgbClr val="FFC00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i-FI"/>
          </a:p>
        </p:txBody>
      </p:sp>
      <p:sp>
        <p:nvSpPr>
          <p:cNvPr id="142" name="G-MLT Dot Green"/>
          <p:cNvSpPr/>
          <p:nvPr/>
        </p:nvSpPr>
        <p:spPr>
          <a:xfrm flipH="1">
            <a:off x="4049107" y="3555266"/>
            <a:ext cx="163540" cy="163532"/>
          </a:xfrm>
          <a:prstGeom prst="ellipse">
            <a:avLst/>
          </a:prstGeom>
          <a:solidFill>
            <a:srgbClr val="FFC000"/>
          </a:solidFill>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i-FI"/>
          </a:p>
        </p:txBody>
      </p:sp>
      <p:sp>
        <p:nvSpPr>
          <p:cNvPr id="143" name="G-MLT Minus"/>
          <p:cNvSpPr/>
          <p:nvPr/>
        </p:nvSpPr>
        <p:spPr>
          <a:xfrm flipV="1">
            <a:off x="4083590" y="2920026"/>
            <a:ext cx="90000" cy="1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44" name="G-MLT Plus"/>
          <p:cNvSpPr/>
          <p:nvPr/>
        </p:nvSpPr>
        <p:spPr>
          <a:xfrm>
            <a:off x="3366263" y="2879270"/>
            <a:ext cx="99512" cy="99512"/>
          </a:xfrm>
          <a:prstGeom prst="plus">
            <a:avLst>
              <a:gd name="adj" fmla="val 4159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45" name="G-MLT Plus"/>
          <p:cNvSpPr/>
          <p:nvPr/>
        </p:nvSpPr>
        <p:spPr>
          <a:xfrm>
            <a:off x="4798914" y="2879270"/>
            <a:ext cx="99512" cy="99512"/>
          </a:xfrm>
          <a:prstGeom prst="plus">
            <a:avLst>
              <a:gd name="adj" fmla="val 4159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46" name="G-MLT Plus"/>
          <p:cNvSpPr/>
          <p:nvPr/>
        </p:nvSpPr>
        <p:spPr>
          <a:xfrm>
            <a:off x="4081121" y="3587276"/>
            <a:ext cx="99512" cy="99512"/>
          </a:xfrm>
          <a:prstGeom prst="plus">
            <a:avLst>
              <a:gd name="adj" fmla="val 4159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147" name="G-MLT Plus"/>
          <p:cNvSpPr/>
          <p:nvPr/>
        </p:nvSpPr>
        <p:spPr>
          <a:xfrm>
            <a:off x="4078836" y="2157197"/>
            <a:ext cx="99512" cy="99512"/>
          </a:xfrm>
          <a:prstGeom prst="plus">
            <a:avLst>
              <a:gd name="adj" fmla="val 41597"/>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i-FI"/>
          </a:p>
        </p:txBody>
      </p:sp>
      <p:sp>
        <p:nvSpPr>
          <p:cNvPr id="50" name="Offset Path"/>
          <p:cNvSpPr txBox="1"/>
          <p:nvPr/>
        </p:nvSpPr>
        <p:spPr>
          <a:xfrm>
            <a:off x="3184397" y="3812591"/>
            <a:ext cx="1892961" cy="461665"/>
          </a:xfrm>
          <a:prstGeom prst="rect">
            <a:avLst/>
          </a:prstGeom>
          <a:solidFill>
            <a:schemeClr val="tx1">
              <a:lumMod val="20000"/>
              <a:lumOff val="80000"/>
            </a:schemeClr>
          </a:solidFill>
          <a:ln>
            <a:solidFill>
              <a:srgbClr val="000000"/>
            </a:solidFill>
          </a:ln>
          <a:effectLst/>
        </p:spPr>
        <p:txBody>
          <a:bodyPr wrap="square" rtlCol="0">
            <a:spAutoFit/>
          </a:bodyPr>
          <a:lstStyle/>
          <a:p>
            <a:pPr algn="ctr"/>
            <a:r>
              <a:rPr lang="fi-FI" sz="2400" dirty="0">
                <a:ln w="25400">
                  <a:noFill/>
                </a:ln>
                <a:solidFill>
                  <a:srgbClr val="000000"/>
                </a:solidFill>
              </a:rPr>
              <a:t>Offset Path</a:t>
            </a:r>
          </a:p>
        </p:txBody>
      </p:sp>
      <p:sp>
        <p:nvSpPr>
          <p:cNvPr id="29" name="Offset Path"/>
          <p:cNvSpPr txBox="1"/>
          <p:nvPr/>
        </p:nvSpPr>
        <p:spPr>
          <a:xfrm>
            <a:off x="5055448" y="2707194"/>
            <a:ext cx="1892961" cy="461665"/>
          </a:xfrm>
          <a:prstGeom prst="rect">
            <a:avLst/>
          </a:prstGeom>
          <a:solidFill>
            <a:schemeClr val="tx1">
              <a:lumMod val="20000"/>
              <a:lumOff val="80000"/>
            </a:schemeClr>
          </a:solidFill>
          <a:ln>
            <a:solidFill>
              <a:srgbClr val="000000"/>
            </a:solidFill>
          </a:ln>
          <a:effectLst/>
        </p:spPr>
        <p:txBody>
          <a:bodyPr wrap="square" rtlCol="0">
            <a:spAutoFit/>
          </a:bodyPr>
          <a:lstStyle/>
          <a:p>
            <a:pPr algn="ctr"/>
            <a:r>
              <a:rPr lang="fi-FI" sz="2400" dirty="0">
                <a:ln w="25400">
                  <a:noFill/>
                </a:ln>
                <a:solidFill>
                  <a:srgbClr val="000000"/>
                </a:solidFill>
              </a:rPr>
              <a:t>Offset Path</a:t>
            </a:r>
          </a:p>
        </p:txBody>
      </p:sp>
      <p:sp>
        <p:nvSpPr>
          <p:cNvPr id="30" name="Offset Path"/>
          <p:cNvSpPr txBox="1"/>
          <p:nvPr/>
        </p:nvSpPr>
        <p:spPr>
          <a:xfrm>
            <a:off x="1335532" y="2707194"/>
            <a:ext cx="1892961" cy="461665"/>
          </a:xfrm>
          <a:prstGeom prst="rect">
            <a:avLst/>
          </a:prstGeom>
          <a:solidFill>
            <a:schemeClr val="tx1">
              <a:lumMod val="20000"/>
              <a:lumOff val="80000"/>
            </a:schemeClr>
          </a:solidFill>
          <a:ln>
            <a:solidFill>
              <a:srgbClr val="000000"/>
            </a:solidFill>
          </a:ln>
          <a:effectLst/>
        </p:spPr>
        <p:txBody>
          <a:bodyPr wrap="square" rtlCol="0">
            <a:spAutoFit/>
          </a:bodyPr>
          <a:lstStyle/>
          <a:p>
            <a:pPr algn="ctr"/>
            <a:r>
              <a:rPr lang="fi-FI" sz="2400" dirty="0">
                <a:ln w="25400">
                  <a:noFill/>
                </a:ln>
                <a:solidFill>
                  <a:srgbClr val="000000"/>
                </a:solidFill>
              </a:rPr>
              <a:t>Offset Path</a:t>
            </a:r>
          </a:p>
        </p:txBody>
      </p:sp>
      <p:sp>
        <p:nvSpPr>
          <p:cNvPr id="31" name="Offset Path"/>
          <p:cNvSpPr txBox="1"/>
          <p:nvPr/>
        </p:nvSpPr>
        <p:spPr>
          <a:xfrm>
            <a:off x="3184397" y="1606261"/>
            <a:ext cx="1892961" cy="461665"/>
          </a:xfrm>
          <a:prstGeom prst="rect">
            <a:avLst/>
          </a:prstGeom>
          <a:solidFill>
            <a:schemeClr val="tx1">
              <a:lumMod val="20000"/>
              <a:lumOff val="80000"/>
            </a:schemeClr>
          </a:solidFill>
          <a:ln>
            <a:solidFill>
              <a:srgbClr val="000000"/>
            </a:solidFill>
          </a:ln>
          <a:effectLst/>
        </p:spPr>
        <p:txBody>
          <a:bodyPr wrap="square" rtlCol="0">
            <a:spAutoFit/>
          </a:bodyPr>
          <a:lstStyle/>
          <a:p>
            <a:pPr algn="ctr"/>
            <a:r>
              <a:rPr lang="fi-FI" sz="2400" dirty="0">
                <a:ln w="25400">
                  <a:noFill/>
                </a:ln>
                <a:solidFill>
                  <a:srgbClr val="000000"/>
                </a:solidFill>
              </a:rPr>
              <a:t>Offset Path</a:t>
            </a:r>
          </a:p>
        </p:txBody>
      </p:sp>
      <p:sp>
        <p:nvSpPr>
          <p:cNvPr id="32" name="Textfeld 31"/>
          <p:cNvSpPr txBox="1"/>
          <p:nvPr/>
        </p:nvSpPr>
        <p:spPr>
          <a:xfrm>
            <a:off x="3703957" y="5049779"/>
            <a:ext cx="1721102" cy="461665"/>
          </a:xfrm>
          <a:prstGeom prst="rect">
            <a:avLst/>
          </a:prstGeom>
          <a:noFill/>
        </p:spPr>
        <p:txBody>
          <a:bodyPr wrap="square" rtlCol="0">
            <a:spAutoFit/>
          </a:bodyPr>
          <a:lstStyle/>
          <a:p>
            <a:r>
              <a:rPr lang="de-CH" sz="2400" dirty="0" smtClean="0"/>
              <a:t>Image </a:t>
            </a:r>
            <a:r>
              <a:rPr lang="de-CH" sz="2400" dirty="0" err="1" smtClean="0"/>
              <a:t>pixels</a:t>
            </a:r>
            <a:endParaRPr lang="de-CH" sz="2400" dirty="0"/>
          </a:p>
        </p:txBody>
      </p:sp>
    </p:spTree>
    <p:custDataLst>
      <p:tags r:id="rId1"/>
    </p:custDataLst>
    <p:extLst>
      <p:ext uri="{BB962C8B-B14F-4D97-AF65-F5344CB8AC3E}">
        <p14:creationId xmlns:p14="http://schemas.microsoft.com/office/powerpoint/2010/main" val="77402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
                                        <p:tgtEl>
                                          <p:spTgt spid="1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fade">
                                      <p:cBhvr>
                                        <p:cTn id="10" dur="100"/>
                                        <p:tgtEl>
                                          <p:spTgt spid="1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fade">
                                      <p:cBhvr>
                                        <p:cTn id="13" dur="100"/>
                                        <p:tgtEl>
                                          <p:spTgt spid="1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1"/>
                                        </p:tgtEl>
                                        <p:attrNameLst>
                                          <p:attrName>style.visibility</p:attrName>
                                        </p:attrNameLst>
                                      </p:cBhvr>
                                      <p:to>
                                        <p:strVal val="visible"/>
                                      </p:to>
                                    </p:set>
                                    <p:animEffect transition="in" filter="fade">
                                      <p:cBhvr>
                                        <p:cTn id="16" dur="100"/>
                                        <p:tgtEl>
                                          <p:spTgt spid="141"/>
                                        </p:tgtEl>
                                      </p:cBhvr>
                                    </p:animEffect>
                                  </p:childTnLst>
                                </p:cTn>
                              </p:par>
                              <p:par>
                                <p:cTn id="17" presetID="42" presetClass="path" presetSubtype="0" accel="50000" decel="49000" fill="hold" grpId="1" nodeType="withEffect">
                                  <p:stCondLst>
                                    <p:cond delay="0"/>
                                  </p:stCondLst>
                                  <p:childTnLst>
                                    <p:animMotion origin="layout" path="M 1.66667E-6 -3.7037E-7 L -0.07847 -3.7037E-7 " pathEditMode="relative" rAng="0" ptsTypes="AA">
                                      <p:cBhvr>
                                        <p:cTn id="18" dur="500" spd="-100000" fill="hold"/>
                                        <p:tgtEl>
                                          <p:spTgt spid="139"/>
                                        </p:tgtEl>
                                        <p:attrNameLst>
                                          <p:attrName>ppt_x</p:attrName>
                                          <p:attrName>ppt_y</p:attrName>
                                        </p:attrNameLst>
                                      </p:cBhvr>
                                      <p:rCtr x="-3924" y="0"/>
                                    </p:animMotion>
                                  </p:childTnLst>
                                </p:cTn>
                              </p:par>
                              <p:par>
                                <p:cTn id="19" presetID="42" presetClass="path" presetSubtype="0" accel="50000" decel="49000" fill="hold" grpId="1" nodeType="withEffect">
                                  <p:stCondLst>
                                    <p:cond delay="0"/>
                                  </p:stCondLst>
                                  <p:childTnLst>
                                    <p:animMotion origin="layout" path="M 3.88889E-6 -4.07407E-6 L 3.88889E-6 -0.13796 " pathEditMode="relative" rAng="0" ptsTypes="AA">
                                      <p:cBhvr>
                                        <p:cTn id="20" dur="500" spd="-100000" fill="hold"/>
                                        <p:tgtEl>
                                          <p:spTgt spid="142"/>
                                        </p:tgtEl>
                                        <p:attrNameLst>
                                          <p:attrName>ppt_x</p:attrName>
                                          <p:attrName>ppt_y</p:attrName>
                                        </p:attrNameLst>
                                      </p:cBhvr>
                                      <p:rCtr x="0" y="-6898"/>
                                    </p:animMotion>
                                  </p:childTnLst>
                                </p:cTn>
                              </p:par>
                              <p:par>
                                <p:cTn id="21" presetID="42" presetClass="path" presetSubtype="0" accel="50000" decel="49000" fill="hold" grpId="1" nodeType="withEffect">
                                  <p:stCondLst>
                                    <p:cond delay="0"/>
                                  </p:stCondLst>
                                  <p:childTnLst>
                                    <p:animMotion origin="layout" path="M 2.5E-6 -3.7037E-7 L 0.07812 -3.7037E-7 " pathEditMode="relative" rAng="0" ptsTypes="AA">
                                      <p:cBhvr>
                                        <p:cTn id="22" dur="500" spd="-100000" fill="hold"/>
                                        <p:tgtEl>
                                          <p:spTgt spid="140"/>
                                        </p:tgtEl>
                                        <p:attrNameLst>
                                          <p:attrName>ppt_x</p:attrName>
                                          <p:attrName>ppt_y</p:attrName>
                                        </p:attrNameLst>
                                      </p:cBhvr>
                                      <p:rCtr x="3906" y="0"/>
                                    </p:animMotion>
                                  </p:childTnLst>
                                </p:cTn>
                              </p:par>
                              <p:par>
                                <p:cTn id="23" presetID="42" presetClass="path" presetSubtype="0" accel="50000" decel="49000" fill="hold" grpId="1" nodeType="withEffect">
                                  <p:stCondLst>
                                    <p:cond delay="0"/>
                                  </p:stCondLst>
                                  <p:childTnLst>
                                    <p:animMotion origin="layout" path="M 1.11111E-6 7.40741E-7 L 0.00017 0.13981 " pathEditMode="relative" rAng="0" ptsTypes="AA">
                                      <p:cBhvr>
                                        <p:cTn id="24" dur="500" spd="-100000" fill="hold"/>
                                        <p:tgtEl>
                                          <p:spTgt spid="141"/>
                                        </p:tgtEl>
                                        <p:attrNameLst>
                                          <p:attrName>ppt_x</p:attrName>
                                          <p:attrName>ppt_y</p:attrName>
                                        </p:attrNameLst>
                                      </p:cBhvr>
                                      <p:rCtr x="0" y="6991"/>
                                    </p:animMotion>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100"/>
                                        <p:tgtEl>
                                          <p:spTgt spid="1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100"/>
                                        <p:tgtEl>
                                          <p:spTgt spid="1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100"/>
                                        <p:tgtEl>
                                          <p:spTgt spid="1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100"/>
                                        <p:tgtEl>
                                          <p:spTgt spid="1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7"/>
                                        </p:tgtEl>
                                        <p:attrNameLst>
                                          <p:attrName>style.visibility</p:attrName>
                                        </p:attrNameLst>
                                      </p:cBhvr>
                                      <p:to>
                                        <p:strVal val="visible"/>
                                      </p:to>
                                    </p:set>
                                    <p:animEffect transition="in" filter="fade">
                                      <p:cBhvr>
                                        <p:cTn id="40" dur="100"/>
                                        <p:tgtEl>
                                          <p:spTgt spid="147"/>
                                        </p:tgtEl>
                                      </p:cBhvr>
                                    </p:animEffect>
                                  </p:childTnLst>
                                </p:cTn>
                              </p:par>
                              <p:par>
                                <p:cTn id="41" presetID="10" presetClass="entr" presetSubtype="0" fill="hold" nodeType="with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100"/>
                                        <p:tgtEl>
                                          <p:spTgt spid="136"/>
                                        </p:tgtEl>
                                      </p:cBhvr>
                                    </p:animEffect>
                                  </p:childTnLst>
                                </p:cTn>
                              </p:par>
                              <p:par>
                                <p:cTn id="44" presetID="10" presetClass="entr" presetSubtype="0" fill="hold"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100"/>
                                        <p:tgtEl>
                                          <p:spTgt spid="134"/>
                                        </p:tgtEl>
                                      </p:cBhvr>
                                    </p:animEffect>
                                  </p:childTnLst>
                                </p:cTn>
                              </p:par>
                              <p:par>
                                <p:cTn id="47" presetID="10" presetClass="entr" presetSubtype="0" fill="hold"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100"/>
                                        <p:tgtEl>
                                          <p:spTgt spid="135"/>
                                        </p:tgtEl>
                                      </p:cBhvr>
                                    </p:animEffect>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100"/>
                                        <p:tgtEl>
                                          <p:spTgt spid="1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300"/>
                                        <p:tgtEl>
                                          <p:spTgt spid="31"/>
                                        </p:tgtEl>
                                      </p:cBhvr>
                                    </p:animEffect>
                                  </p:childTnLst>
                                </p:cTn>
                              </p:par>
                            </p:childTnLst>
                          </p:cTn>
                        </p:par>
                        <p:par>
                          <p:cTn id="58" fill="hold">
                            <p:stCondLst>
                              <p:cond delay="300"/>
                            </p:stCondLst>
                            <p:childTnLst>
                              <p:par>
                                <p:cTn id="59" presetID="10"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300"/>
                                        <p:tgtEl>
                                          <p:spTgt spid="29"/>
                                        </p:tgtEl>
                                      </p:cBhvr>
                                    </p:animEffect>
                                  </p:childTnLst>
                                </p:cTn>
                              </p:par>
                            </p:childTnLst>
                          </p:cTn>
                        </p:par>
                        <p:par>
                          <p:cTn id="62" fill="hold">
                            <p:stCondLst>
                              <p:cond delay="600"/>
                            </p:stCondLst>
                            <p:childTnLst>
                              <p:par>
                                <p:cTn id="63" presetID="10" presetClass="entr" presetSubtype="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300"/>
                                        <p:tgtEl>
                                          <p:spTgt spid="50"/>
                                        </p:tgtEl>
                                      </p:cBhvr>
                                    </p:animEffect>
                                  </p:childTnLst>
                                </p:cTn>
                              </p:par>
                            </p:childTnLst>
                          </p:cTn>
                        </p:par>
                        <p:par>
                          <p:cTn id="66" fill="hold">
                            <p:stCondLst>
                              <p:cond delay="900"/>
                            </p:stCondLst>
                            <p:childTnLst>
                              <p:par>
                                <p:cTn id="67" presetID="10" presetClass="entr" presetSubtype="0"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3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39" grpId="1" animBg="1"/>
      <p:bldP spid="140" grpId="0" animBg="1"/>
      <p:bldP spid="140" grpId="1" animBg="1"/>
      <p:bldP spid="141" grpId="0" animBg="1"/>
      <p:bldP spid="141" grpId="1" animBg="1"/>
      <p:bldP spid="142" grpId="0" animBg="1"/>
      <p:bldP spid="142" grpId="1" animBg="1"/>
      <p:bldP spid="143" grpId="0" animBg="1"/>
      <p:bldP spid="144" grpId="0" animBg="1"/>
      <p:bldP spid="145" grpId="0" animBg="1"/>
      <p:bldP spid="146" grpId="0" animBg="1"/>
      <p:bldP spid="147" grpId="0" animBg="1"/>
      <p:bldP spid="50" grpId="0" animBg="1"/>
      <p:bldP spid="29"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A5C6209-8062-4961-BAC8-5E60E70D0670}" type="slidenum">
              <a:rPr lang="de-CH" smtClean="0"/>
              <a:pPr/>
              <a:t>7</a:t>
            </a:fld>
            <a:endParaRPr lang="de-CH"/>
          </a:p>
        </p:txBody>
      </p:sp>
      <p:pic>
        <p:nvPicPr>
          <p:cNvPr id="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644" y="1953091"/>
            <a:ext cx="7198043" cy="3343918"/>
          </a:xfrm>
          <a:prstGeom prst="rect">
            <a:avLst/>
          </a:prstGeom>
          <a:solidFill>
            <a:schemeClr val="accent2"/>
          </a:solidFill>
        </p:spPr>
      </p:pic>
      <p:cxnSp>
        <p:nvCxnSpPr>
          <p:cNvPr id="7" name="Straight Connector 16"/>
          <p:cNvCxnSpPr/>
          <p:nvPr/>
        </p:nvCxnSpPr>
        <p:spPr>
          <a:xfrm>
            <a:off x="1511660" y="2536704"/>
            <a:ext cx="2340260" cy="2280253"/>
          </a:xfrm>
          <a:prstGeom prst="line">
            <a:avLst/>
          </a:prstGeom>
          <a:ln w="19050">
            <a:solidFill>
              <a:srgbClr val="578CBD"/>
            </a:solidFill>
          </a:ln>
        </p:spPr>
        <p:style>
          <a:lnRef idx="1">
            <a:schemeClr val="accent1"/>
          </a:lnRef>
          <a:fillRef idx="0">
            <a:schemeClr val="accent1"/>
          </a:fillRef>
          <a:effectRef idx="0">
            <a:schemeClr val="accent1"/>
          </a:effectRef>
          <a:fontRef idx="minor">
            <a:schemeClr val="tx1"/>
          </a:fontRef>
        </p:style>
      </p:cxnSp>
      <p:cxnSp>
        <p:nvCxnSpPr>
          <p:cNvPr id="9" name="Straight Connector 19"/>
          <p:cNvCxnSpPr/>
          <p:nvPr/>
        </p:nvCxnSpPr>
        <p:spPr>
          <a:xfrm flipV="1">
            <a:off x="3851920" y="3187252"/>
            <a:ext cx="447030" cy="1629705"/>
          </a:xfrm>
          <a:prstGeom prst="line">
            <a:avLst/>
          </a:prstGeom>
          <a:ln w="19050">
            <a:solidFill>
              <a:srgbClr val="578CBD"/>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27"/>
          <p:cNvCxnSpPr/>
          <p:nvPr/>
        </p:nvCxnSpPr>
        <p:spPr>
          <a:xfrm>
            <a:off x="4298951" y="3187251"/>
            <a:ext cx="1233157" cy="429572"/>
          </a:xfrm>
          <a:prstGeom prst="straightConnector1">
            <a:avLst/>
          </a:prstGeom>
          <a:ln w="19050">
            <a:solidFill>
              <a:srgbClr val="578CBD"/>
            </a:solidFill>
            <a:tailEnd type="triangle"/>
          </a:ln>
        </p:spPr>
        <p:style>
          <a:lnRef idx="1">
            <a:schemeClr val="accent1"/>
          </a:lnRef>
          <a:fillRef idx="0">
            <a:schemeClr val="accent1"/>
          </a:fillRef>
          <a:effectRef idx="0">
            <a:schemeClr val="accent1"/>
          </a:effectRef>
          <a:fontRef idx="minor">
            <a:schemeClr val="tx1"/>
          </a:fontRef>
        </p:style>
      </p:cxnSp>
      <p:sp>
        <p:nvSpPr>
          <p:cNvPr id="12" name="Oval 45"/>
          <p:cNvSpPr/>
          <p:nvPr/>
        </p:nvSpPr>
        <p:spPr>
          <a:xfrm>
            <a:off x="3821918" y="4786954"/>
            <a:ext cx="60007" cy="600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cxnSp>
        <p:nvCxnSpPr>
          <p:cNvPr id="4" name="Gerade Verbindung 3"/>
          <p:cNvCxnSpPr/>
          <p:nvPr/>
        </p:nvCxnSpPr>
        <p:spPr>
          <a:xfrm flipV="1">
            <a:off x="5532440" y="2356685"/>
            <a:ext cx="2099903" cy="1266733"/>
          </a:xfrm>
          <a:prstGeom prst="line">
            <a:avLst/>
          </a:prstGeom>
          <a:ln w="190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9" name="Oval 31"/>
          <p:cNvSpPr/>
          <p:nvPr/>
        </p:nvSpPr>
        <p:spPr>
          <a:xfrm>
            <a:off x="2069183" y="3076764"/>
            <a:ext cx="60007" cy="600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cxnSp>
        <p:nvCxnSpPr>
          <p:cNvPr id="25" name="Straight Connector 16"/>
          <p:cNvCxnSpPr/>
          <p:nvPr/>
        </p:nvCxnSpPr>
        <p:spPr>
          <a:xfrm>
            <a:off x="1510774" y="2535318"/>
            <a:ext cx="3181243" cy="240165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flipH="1" flipV="1">
            <a:off x="4298950" y="3184079"/>
            <a:ext cx="393700" cy="1752601"/>
          </a:xfrm>
          <a:prstGeom prst="line">
            <a:avLst/>
          </a:pr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13" name="Oval 44"/>
          <p:cNvSpPr/>
          <p:nvPr/>
        </p:nvSpPr>
        <p:spPr>
          <a:xfrm>
            <a:off x="1483438" y="2506700"/>
            <a:ext cx="60007" cy="600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sp>
        <p:nvSpPr>
          <p:cNvPr id="21" name="Oval 32"/>
          <p:cNvSpPr/>
          <p:nvPr/>
        </p:nvSpPr>
        <p:spPr>
          <a:xfrm>
            <a:off x="2119983" y="2989451"/>
            <a:ext cx="60007" cy="600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sp>
        <p:nvSpPr>
          <p:cNvPr id="22" name="Curved Down Arrow 34"/>
          <p:cNvSpPr/>
          <p:nvPr/>
        </p:nvSpPr>
        <p:spPr>
          <a:xfrm rot="17898586">
            <a:off x="2013789" y="2985305"/>
            <a:ext cx="122147" cy="71246"/>
          </a:xfrm>
          <a:prstGeom prst="curvedDownArrow">
            <a:avLst>
              <a:gd name="adj1" fmla="val 17445"/>
              <a:gd name="adj2" fmla="val 63532"/>
              <a:gd name="adj3" fmla="val 52512"/>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solidFill>
                <a:schemeClr val="tx1"/>
              </a:solidFill>
            </a:endParaRPr>
          </a:p>
        </p:txBody>
      </p:sp>
      <p:sp>
        <p:nvSpPr>
          <p:cNvPr id="29" name="Oval 45"/>
          <p:cNvSpPr/>
          <p:nvPr/>
        </p:nvSpPr>
        <p:spPr>
          <a:xfrm>
            <a:off x="4662011" y="4906967"/>
            <a:ext cx="60007" cy="600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sp>
        <p:nvSpPr>
          <p:cNvPr id="24" name="Freihandform 23"/>
          <p:cNvSpPr/>
          <p:nvPr/>
        </p:nvSpPr>
        <p:spPr>
          <a:xfrm>
            <a:off x="4328953" y="2266979"/>
            <a:ext cx="3371850" cy="1504950"/>
          </a:xfrm>
          <a:custGeom>
            <a:avLst/>
            <a:gdLst>
              <a:gd name="connsiteX0" fmla="*/ 1432560 w 4046220"/>
              <a:gd name="connsiteY0" fmla="*/ 1447800 h 1805940"/>
              <a:gd name="connsiteX1" fmla="*/ 182880 w 4046220"/>
              <a:gd name="connsiteY1" fmla="*/ 1013460 h 1805940"/>
              <a:gd name="connsiteX2" fmla="*/ 0 w 4046220"/>
              <a:gd name="connsiteY2" fmla="*/ 1112520 h 1805940"/>
              <a:gd name="connsiteX3" fmla="*/ 53340 w 4046220"/>
              <a:gd name="connsiteY3" fmla="*/ 1325880 h 1805940"/>
              <a:gd name="connsiteX4" fmla="*/ 1424940 w 4046220"/>
              <a:gd name="connsiteY4" fmla="*/ 1805940 h 1805940"/>
              <a:gd name="connsiteX5" fmla="*/ 4008120 w 4046220"/>
              <a:gd name="connsiteY5" fmla="*/ 228600 h 1805940"/>
              <a:gd name="connsiteX6" fmla="*/ 4046220 w 4046220"/>
              <a:gd name="connsiteY6" fmla="*/ 38100 h 1805940"/>
              <a:gd name="connsiteX7" fmla="*/ 3832860 w 4046220"/>
              <a:gd name="connsiteY7" fmla="*/ 0 h 1805940"/>
              <a:gd name="connsiteX8" fmla="*/ 1432560 w 4046220"/>
              <a:gd name="connsiteY8" fmla="*/ 1447800 h 180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6220" h="1805940">
                <a:moveTo>
                  <a:pt x="1432560" y="1447800"/>
                </a:moveTo>
                <a:lnTo>
                  <a:pt x="182880" y="1013460"/>
                </a:lnTo>
                <a:lnTo>
                  <a:pt x="0" y="1112520"/>
                </a:lnTo>
                <a:lnTo>
                  <a:pt x="53340" y="1325880"/>
                </a:lnTo>
                <a:lnTo>
                  <a:pt x="1424940" y="1805940"/>
                </a:lnTo>
                <a:lnTo>
                  <a:pt x="4008120" y="228600"/>
                </a:lnTo>
                <a:lnTo>
                  <a:pt x="4046220" y="38100"/>
                </a:lnTo>
                <a:lnTo>
                  <a:pt x="3832860" y="0"/>
                </a:lnTo>
                <a:lnTo>
                  <a:pt x="1432560" y="1447800"/>
                </a:lnTo>
                <a:close/>
              </a:path>
            </a:pathLst>
          </a:custGeom>
          <a:solidFill>
            <a:srgbClr val="948A54">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37" name="Gerade Verbindung 36"/>
          <p:cNvCxnSpPr/>
          <p:nvPr/>
        </p:nvCxnSpPr>
        <p:spPr>
          <a:xfrm>
            <a:off x="4308081" y="3190825"/>
            <a:ext cx="1208484" cy="420688"/>
          </a:xfrm>
          <a:prstGeom prst="line">
            <a:avLst/>
          </a:prstGeom>
          <a:ln w="5715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flipH="1">
            <a:off x="5548314" y="2353418"/>
            <a:ext cx="2091530" cy="1258755"/>
          </a:xfrm>
          <a:prstGeom prst="line">
            <a:avLst/>
          </a:prstGeom>
          <a:ln w="5715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5" name="Oval 47"/>
          <p:cNvSpPr/>
          <p:nvPr/>
        </p:nvSpPr>
        <p:spPr>
          <a:xfrm>
            <a:off x="5503834" y="3593456"/>
            <a:ext cx="60007" cy="600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sp>
        <p:nvSpPr>
          <p:cNvPr id="14" name="Oval 46"/>
          <p:cNvSpPr/>
          <p:nvPr/>
        </p:nvSpPr>
        <p:spPr>
          <a:xfrm>
            <a:off x="4268948" y="3157249"/>
            <a:ext cx="60007" cy="600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sp>
        <p:nvSpPr>
          <p:cNvPr id="17" name="Oval 47"/>
          <p:cNvSpPr/>
          <p:nvPr/>
        </p:nvSpPr>
        <p:spPr>
          <a:xfrm>
            <a:off x="7602338" y="2326680"/>
            <a:ext cx="60007" cy="600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500"/>
          </a:p>
        </p:txBody>
      </p:sp>
      <p:sp>
        <p:nvSpPr>
          <p:cNvPr id="16" name="Title 15"/>
          <p:cNvSpPr>
            <a:spLocks noGrp="1"/>
          </p:cNvSpPr>
          <p:nvPr>
            <p:ph type="title"/>
          </p:nvPr>
        </p:nvSpPr>
        <p:spPr/>
        <p:txBody>
          <a:bodyPr/>
          <a:lstStyle/>
          <a:p>
            <a:r>
              <a:rPr lang="en-US" dirty="0" smtClean="0"/>
              <a:t>Gradient sampling</a:t>
            </a:r>
            <a:endParaRPr lang="en-US" dirty="0"/>
          </a:p>
        </p:txBody>
      </p:sp>
      <p:grpSp>
        <p:nvGrpSpPr>
          <p:cNvPr id="31" name="Gruppieren 30"/>
          <p:cNvGrpSpPr/>
          <p:nvPr/>
        </p:nvGrpSpPr>
        <p:grpSpPr>
          <a:xfrm>
            <a:off x="5031468" y="2682628"/>
            <a:ext cx="2348844" cy="442140"/>
            <a:chOff x="2555776" y="2663953"/>
            <a:chExt cx="2566668" cy="483141"/>
          </a:xfrm>
          <a:solidFill>
            <a:srgbClr val="EBEBED"/>
          </a:solidFill>
        </p:grpSpPr>
        <p:sp useBgFill="1">
          <p:nvSpPr>
            <p:cNvPr id="33" name="Abgerundetes Rechteck 32"/>
            <p:cNvSpPr/>
            <p:nvPr/>
          </p:nvSpPr>
          <p:spPr>
            <a:xfrm>
              <a:off x="2555776" y="2663953"/>
              <a:ext cx="2566668" cy="483141"/>
            </a:xfrm>
            <a:prstGeom prst="roundRect">
              <a:avLst>
                <a:gd name="adj" fmla="val 10053"/>
              </a:avLst>
            </a:pr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 name="Textfeld 33"/>
            <p:cNvSpPr txBox="1"/>
            <p:nvPr/>
          </p:nvSpPr>
          <p:spPr>
            <a:xfrm>
              <a:off x="2664684" y="2684493"/>
              <a:ext cx="2348848" cy="400110"/>
            </a:xfrm>
            <a:prstGeom prst="rect">
              <a:avLst/>
            </a:prstGeom>
            <a:grpFill/>
            <a:ln cap="flat">
              <a:noFill/>
            </a:ln>
          </p:spPr>
          <p:txBody>
            <a:bodyPr wrap="none" rtlCol="0">
              <a:spAutoFit/>
            </a:bodyPr>
            <a:lstStyle/>
            <a:p>
              <a:pPr algn="ctr"/>
              <a:r>
                <a:rPr lang="de-CH" sz="2000" b="1" dirty="0"/>
                <a:t>Noise </a:t>
              </a:r>
              <a:r>
                <a:rPr lang="de-CH" sz="2000" b="1" dirty="0" err="1"/>
                <a:t>cancelled</a:t>
              </a:r>
              <a:r>
                <a:rPr lang="de-CH" sz="2000" b="1" dirty="0"/>
                <a:t> out!</a:t>
              </a:r>
              <a:endParaRPr lang="en-US" sz="2000" b="1" dirty="0"/>
            </a:p>
          </p:txBody>
        </p:sp>
      </p:grpSp>
      <p:sp>
        <p:nvSpPr>
          <p:cNvPr id="2" name="Textfeld 1"/>
          <p:cNvSpPr txBox="1"/>
          <p:nvPr/>
        </p:nvSpPr>
        <p:spPr>
          <a:xfrm>
            <a:off x="1995500" y="4226198"/>
            <a:ext cx="1208348" cy="400110"/>
          </a:xfrm>
          <a:prstGeom prst="rect">
            <a:avLst/>
          </a:prstGeom>
          <a:solidFill>
            <a:srgbClr val="CCCCCC"/>
          </a:solidFill>
          <a:ln>
            <a:solidFill>
              <a:schemeClr val="tx1"/>
            </a:solidFill>
          </a:ln>
        </p:spPr>
        <p:txBody>
          <a:bodyPr wrap="square" rtlCol="0">
            <a:spAutoFit/>
          </a:bodyPr>
          <a:lstStyle/>
          <a:p>
            <a:r>
              <a:rPr lang="fr-CH" sz="2000" dirty="0" smtClean="0"/>
              <a:t>Base Path</a:t>
            </a:r>
            <a:endParaRPr lang="de-CH" sz="2000" dirty="0"/>
          </a:p>
        </p:txBody>
      </p:sp>
      <p:grpSp>
        <p:nvGrpSpPr>
          <p:cNvPr id="96" name="Gruppieren 95"/>
          <p:cNvGrpSpPr/>
          <p:nvPr/>
        </p:nvGrpSpPr>
        <p:grpSpPr>
          <a:xfrm>
            <a:off x="3351408" y="4786954"/>
            <a:ext cx="1370610" cy="675073"/>
            <a:chOff x="3351408" y="5019178"/>
            <a:chExt cx="1370610" cy="675073"/>
          </a:xfrm>
        </p:grpSpPr>
        <p:sp>
          <p:nvSpPr>
            <p:cNvPr id="35" name="Textfeld 34"/>
            <p:cNvSpPr txBox="1"/>
            <p:nvPr/>
          </p:nvSpPr>
          <p:spPr>
            <a:xfrm>
              <a:off x="3351408" y="5294141"/>
              <a:ext cx="1370610" cy="400110"/>
            </a:xfrm>
            <a:prstGeom prst="rect">
              <a:avLst/>
            </a:prstGeom>
            <a:solidFill>
              <a:srgbClr val="CCCCCC"/>
            </a:solidFill>
            <a:ln>
              <a:solidFill>
                <a:schemeClr val="tx1"/>
              </a:solidFill>
            </a:ln>
            <a:effectLst/>
          </p:spPr>
          <p:txBody>
            <a:bodyPr wrap="square" rtlCol="0">
              <a:spAutoFit/>
            </a:bodyPr>
            <a:lstStyle/>
            <a:p>
              <a:r>
                <a:rPr lang="fr-CH" sz="2000" dirty="0" smtClean="0"/>
                <a:t>Offset Path</a:t>
              </a:r>
              <a:endParaRPr lang="de-CH" sz="2000" dirty="0"/>
            </a:p>
          </p:txBody>
        </p:sp>
        <p:cxnSp>
          <p:nvCxnSpPr>
            <p:cNvPr id="91" name="Gerader Verbinder 90"/>
            <p:cNvCxnSpPr/>
            <p:nvPr/>
          </p:nvCxnSpPr>
          <p:spPr>
            <a:xfrm flipV="1">
              <a:off x="3995936" y="5019178"/>
              <a:ext cx="447030" cy="2749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3" name="Gerader Verbinder 92"/>
          <p:cNvCxnSpPr>
            <a:stCxn id="2" idx="0"/>
          </p:cNvCxnSpPr>
          <p:nvPr/>
        </p:nvCxnSpPr>
        <p:spPr>
          <a:xfrm flipV="1">
            <a:off x="2599674" y="3916856"/>
            <a:ext cx="292570" cy="309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Ellipse 35"/>
          <p:cNvSpPr/>
          <p:nvPr/>
        </p:nvSpPr>
        <p:spPr>
          <a:xfrm>
            <a:off x="1935719" y="2870907"/>
            <a:ext cx="360000" cy="36004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custDataLst>
      <p:tags r:id="rId1"/>
    </p:custDataLst>
    <p:extLst>
      <p:ext uri="{BB962C8B-B14F-4D97-AF65-F5344CB8AC3E}">
        <p14:creationId xmlns:p14="http://schemas.microsoft.com/office/powerpoint/2010/main" val="1963042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6"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arn(inHorizontal)">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9" grpId="0" animBg="1"/>
      <p:bldP spid="24" grpId="0" animBg="1"/>
      <p:bldP spid="36" grpId="0" animBg="1"/>
      <p:bldP spid="3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Gradient-domain example</a:t>
            </a:r>
            <a:endParaRPr lang="en-US" dirty="0"/>
          </a:p>
        </p:txBody>
      </p:sp>
      <p:sp>
        <p:nvSpPr>
          <p:cNvPr id="4" name="Slide Number Placeholder 3"/>
          <p:cNvSpPr>
            <a:spLocks noGrp="1"/>
          </p:cNvSpPr>
          <p:nvPr>
            <p:ph type="sldNum" sz="quarter" idx="12"/>
          </p:nvPr>
        </p:nvSpPr>
        <p:spPr/>
        <p:txBody>
          <a:bodyPr/>
          <a:lstStyle/>
          <a:p>
            <a:fld id="{3B5F642D-6A31-4596-8C22-CC368C1BDF36}" type="slidenum">
              <a:rPr lang="de-CH" smtClean="0"/>
              <a:pPr/>
              <a:t>8</a:t>
            </a:fld>
            <a:endParaRPr lang="de-CH" dirty="0"/>
          </a:p>
        </p:txBody>
      </p:sp>
      <p:grpSp>
        <p:nvGrpSpPr>
          <p:cNvPr id="2" name="Gruppieren 1"/>
          <p:cNvGrpSpPr/>
          <p:nvPr/>
        </p:nvGrpSpPr>
        <p:grpSpPr>
          <a:xfrm>
            <a:off x="493999" y="1495294"/>
            <a:ext cx="3744000" cy="4231637"/>
            <a:chOff x="798799" y="1484784"/>
            <a:chExt cx="3744000" cy="4231637"/>
          </a:xfrm>
        </p:grpSpPr>
        <p:sp>
          <p:nvSpPr>
            <p:cNvPr id="19" name="Textfeld 18"/>
            <p:cNvSpPr txBox="1"/>
            <p:nvPr/>
          </p:nvSpPr>
          <p:spPr>
            <a:xfrm>
              <a:off x="1086623" y="5316311"/>
              <a:ext cx="3168352" cy="400110"/>
            </a:xfrm>
            <a:prstGeom prst="rect">
              <a:avLst/>
            </a:prstGeom>
            <a:noFill/>
          </p:spPr>
          <p:txBody>
            <a:bodyPr wrap="square" rtlCol="0">
              <a:spAutoFit/>
            </a:bodyPr>
            <a:lstStyle/>
            <a:p>
              <a:pPr algn="ctr"/>
              <a:r>
                <a:rPr lang="de-CH" sz="2000" dirty="0" smtClean="0"/>
                <a:t>Path </a:t>
              </a:r>
              <a:r>
                <a:rPr lang="de-CH" sz="2000" dirty="0" err="1" smtClean="0"/>
                <a:t>Tracing</a:t>
              </a:r>
              <a:endParaRPr lang="de-CH" sz="2000" dirty="0"/>
            </a:p>
          </p:txBody>
        </p:sp>
        <p:pic>
          <p:nvPicPr>
            <p:cNvPr id="12" name="Grafik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8799" y="1484784"/>
              <a:ext cx="3744000" cy="3744000"/>
            </a:xfrm>
            <a:prstGeom prst="rect">
              <a:avLst/>
            </a:prstGeom>
          </p:spPr>
        </p:pic>
      </p:grpSp>
      <p:grpSp>
        <p:nvGrpSpPr>
          <p:cNvPr id="3" name="Gruppieren 2"/>
          <p:cNvGrpSpPr/>
          <p:nvPr/>
        </p:nvGrpSpPr>
        <p:grpSpPr>
          <a:xfrm>
            <a:off x="4702194" y="1484784"/>
            <a:ext cx="4112040" cy="4196333"/>
            <a:chOff x="4460460" y="1484784"/>
            <a:chExt cx="4112040" cy="4196333"/>
          </a:xfrm>
        </p:grpSpPr>
        <p:sp>
          <p:nvSpPr>
            <p:cNvPr id="22" name="Textfeld 21"/>
            <p:cNvSpPr txBox="1"/>
            <p:nvPr/>
          </p:nvSpPr>
          <p:spPr>
            <a:xfrm>
              <a:off x="4460460" y="5281007"/>
              <a:ext cx="4112040" cy="400110"/>
            </a:xfrm>
            <a:prstGeom prst="rect">
              <a:avLst/>
            </a:prstGeom>
            <a:noFill/>
          </p:spPr>
          <p:txBody>
            <a:bodyPr wrap="square" rtlCol="0">
              <a:spAutoFit/>
            </a:bodyPr>
            <a:lstStyle/>
            <a:p>
              <a:pPr algn="ctr"/>
              <a:r>
                <a:rPr lang="de-CH" sz="2000" dirty="0" smtClean="0"/>
                <a:t>Gradient-Domain Path </a:t>
              </a:r>
              <a:r>
                <a:rPr lang="de-CH" sz="2000" dirty="0" err="1" smtClean="0"/>
                <a:t>Tracing</a:t>
              </a:r>
              <a:r>
                <a:rPr lang="de-CH" sz="2000" dirty="0" smtClean="0"/>
                <a:t> (L1)</a:t>
              </a:r>
              <a:endParaRPr lang="de-CH" sz="2000" dirty="0"/>
            </a:p>
          </p:txBody>
        </p:sp>
        <p:pic>
          <p:nvPicPr>
            <p:cNvPr id="13" name="Grafik 1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44480" y="1484784"/>
              <a:ext cx="3744000" cy="3744000"/>
            </a:xfrm>
            <a:prstGeom prst="rect">
              <a:avLst/>
            </a:prstGeom>
          </p:spPr>
        </p:pic>
      </p:grpSp>
      <p:sp>
        <p:nvSpPr>
          <p:cNvPr id="16" name="Rechteck 15"/>
          <p:cNvSpPr/>
          <p:nvPr/>
        </p:nvSpPr>
        <p:spPr>
          <a:xfrm>
            <a:off x="1614950" y="3726324"/>
            <a:ext cx="506935" cy="5069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hteck 16"/>
          <p:cNvSpPr/>
          <p:nvPr/>
        </p:nvSpPr>
        <p:spPr>
          <a:xfrm>
            <a:off x="5996429" y="3715815"/>
            <a:ext cx="506935" cy="50693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4" name="Grafik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1990" y="3163285"/>
            <a:ext cx="2076009" cy="2076009"/>
          </a:xfrm>
          <a:prstGeom prst="rect">
            <a:avLst/>
          </a:prstGeom>
          <a:ln>
            <a:noFill/>
          </a:ln>
          <a:effectLst/>
        </p:spPr>
      </p:pic>
      <p:pic>
        <p:nvPicPr>
          <p:cNvPr id="15" name="Grafik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4205" y="3152775"/>
            <a:ext cx="2076009" cy="2076009"/>
          </a:xfrm>
          <a:prstGeom prst="rect">
            <a:avLst/>
          </a:prstGeom>
          <a:ln>
            <a:noFill/>
          </a:ln>
          <a:effectLst/>
        </p:spPr>
      </p:pic>
      <p:grpSp>
        <p:nvGrpSpPr>
          <p:cNvPr id="20" name="Gruppieren 19"/>
          <p:cNvGrpSpPr/>
          <p:nvPr/>
        </p:nvGrpSpPr>
        <p:grpSpPr>
          <a:xfrm>
            <a:off x="5996429" y="5738921"/>
            <a:ext cx="1905970" cy="442140"/>
            <a:chOff x="1202658" y="2663956"/>
            <a:chExt cx="5272903" cy="483141"/>
          </a:xfrm>
        </p:grpSpPr>
        <p:sp>
          <p:nvSpPr>
            <p:cNvPr id="21" name="Abgerundetes Rechteck 20"/>
            <p:cNvSpPr/>
            <p:nvPr/>
          </p:nvSpPr>
          <p:spPr>
            <a:xfrm>
              <a:off x="1202658" y="2663956"/>
              <a:ext cx="5272903" cy="483141"/>
            </a:xfrm>
            <a:prstGeom prst="roundRect">
              <a:avLst>
                <a:gd name="adj" fmla="val 10053"/>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Textfeld 22"/>
            <p:cNvSpPr txBox="1"/>
            <p:nvPr/>
          </p:nvSpPr>
          <p:spPr>
            <a:xfrm>
              <a:off x="3142894" y="2684495"/>
              <a:ext cx="1392452" cy="437213"/>
            </a:xfrm>
            <a:prstGeom prst="rect">
              <a:avLst/>
            </a:prstGeom>
            <a:noFill/>
            <a:ln cap="flat">
              <a:noFill/>
            </a:ln>
          </p:spPr>
          <p:txBody>
            <a:bodyPr wrap="none" rtlCol="0">
              <a:spAutoFit/>
            </a:bodyPr>
            <a:lstStyle/>
            <a:p>
              <a:pPr algn="ctr"/>
              <a:r>
                <a:rPr lang="de-CH" sz="2000" b="1" dirty="0" err="1" smtClean="0"/>
                <a:t>Stilly</a:t>
              </a:r>
              <a:r>
                <a:rPr lang="de-CH" sz="2000" b="1" dirty="0" smtClean="0"/>
                <a:t> </a:t>
              </a:r>
              <a:r>
                <a:rPr lang="de-CH" sz="2000" b="1" dirty="0" err="1" smtClean="0"/>
                <a:t>Noisy</a:t>
              </a:r>
              <a:r>
                <a:rPr lang="de-CH" sz="2000" b="1" dirty="0" smtClean="0"/>
                <a:t>!</a:t>
              </a:r>
              <a:endParaRPr lang="en-US" sz="2000" b="1" dirty="0"/>
            </a:p>
          </p:txBody>
        </p:sp>
      </p:grpSp>
      <p:grpSp>
        <p:nvGrpSpPr>
          <p:cNvPr id="7" name="Gruppieren 6"/>
          <p:cNvGrpSpPr/>
          <p:nvPr/>
        </p:nvGrpSpPr>
        <p:grpSpPr>
          <a:xfrm>
            <a:off x="4288840" y="3093731"/>
            <a:ext cx="2214524" cy="2581883"/>
            <a:chOff x="4288840" y="3093731"/>
            <a:chExt cx="2214524" cy="2581883"/>
          </a:xfrm>
        </p:grpSpPr>
        <p:sp>
          <p:nvSpPr>
            <p:cNvPr id="26" name="Abgerundetes Rechteck 25"/>
            <p:cNvSpPr/>
            <p:nvPr/>
          </p:nvSpPr>
          <p:spPr>
            <a:xfrm>
              <a:off x="4288840" y="3093731"/>
              <a:ext cx="2214524" cy="2564146"/>
            </a:xfrm>
            <a:prstGeom prst="roundRect">
              <a:avLst>
                <a:gd name="adj" fmla="val 4031"/>
              </a:avLst>
            </a:prstGeom>
            <a:solidFill>
              <a:srgbClr val="EBEBED"/>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7" name="Textfeld 26"/>
            <p:cNvSpPr txBox="1"/>
            <p:nvPr/>
          </p:nvSpPr>
          <p:spPr>
            <a:xfrm>
              <a:off x="5039018" y="5275506"/>
              <a:ext cx="714166" cy="400108"/>
            </a:xfrm>
            <a:prstGeom prst="rect">
              <a:avLst/>
            </a:prstGeom>
            <a:noFill/>
            <a:ln cap="flat">
              <a:noFill/>
            </a:ln>
          </p:spPr>
          <p:txBody>
            <a:bodyPr wrap="square" rtlCol="0">
              <a:spAutoFit/>
            </a:bodyPr>
            <a:lstStyle/>
            <a:p>
              <a:pPr algn="ctr"/>
              <a:r>
                <a:rPr lang="de-CH" sz="2000" b="1" dirty="0" err="1" smtClean="0"/>
                <a:t>Ours</a:t>
              </a:r>
              <a:endParaRPr lang="en-US" sz="2000" b="1" dirty="0"/>
            </a:p>
          </p:txBody>
        </p:sp>
        <p:pic>
          <p:nvPicPr>
            <p:cNvPr id="6" name="Grafik 5"/>
            <p:cNvPicPr>
              <a:picLocks noChangeAspect="1"/>
            </p:cNvPicPr>
            <p:nvPr/>
          </p:nvPicPr>
          <p:blipFill rotWithShape="1">
            <a:blip r:embed="rId7">
              <a:extLst>
                <a:ext uri="{28A0092B-C50C-407E-A947-70E740481C1C}">
                  <a14:useLocalDpi xmlns:a14="http://schemas.microsoft.com/office/drawing/2010/main" val="0"/>
                </a:ext>
              </a:extLst>
            </a:blip>
            <a:srcRect l="24081" t="21251" r="7794" b="11847"/>
            <a:stretch/>
          </p:blipFill>
          <p:spPr>
            <a:xfrm>
              <a:off x="4358097" y="3151584"/>
              <a:ext cx="2076009" cy="2077200"/>
            </a:xfrm>
            <a:prstGeom prst="rect">
              <a:avLst/>
            </a:prstGeom>
            <a:noFill/>
          </p:spPr>
        </p:pic>
      </p:grpSp>
    </p:spTree>
    <p:extLst>
      <p:ext uri="{BB962C8B-B14F-4D97-AF65-F5344CB8AC3E}">
        <p14:creationId xmlns:p14="http://schemas.microsoft.com/office/powerpoint/2010/main" val="4173640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contribution</a:t>
            </a:r>
            <a:endParaRPr lang="en-US" dirty="0"/>
          </a:p>
        </p:txBody>
      </p:sp>
      <p:sp>
        <p:nvSpPr>
          <p:cNvPr id="3" name="Content Placeholder 2"/>
          <p:cNvSpPr>
            <a:spLocks noGrp="1"/>
          </p:cNvSpPr>
          <p:nvPr>
            <p:ph idx="1"/>
          </p:nvPr>
        </p:nvSpPr>
        <p:spPr/>
        <p:txBody>
          <a:bodyPr/>
          <a:lstStyle/>
          <a:p>
            <a:r>
              <a:rPr lang="en-US" dirty="0" smtClean="0"/>
              <a:t>Extended </a:t>
            </a:r>
            <a:r>
              <a:rPr lang="en-US" dirty="0"/>
              <a:t>screened Poisson </a:t>
            </a:r>
            <a:r>
              <a:rPr lang="en-US" dirty="0" smtClean="0"/>
              <a:t>reconstruction</a:t>
            </a:r>
            <a:r>
              <a:rPr lang="en-US" dirty="0"/>
              <a:t> </a:t>
            </a:r>
            <a:r>
              <a:rPr lang="en-US" dirty="0" smtClean="0"/>
              <a:t>for gradient-domain </a:t>
            </a:r>
            <a:r>
              <a:rPr lang="en-US" dirty="0"/>
              <a:t>rendering </a:t>
            </a:r>
            <a:endParaRPr lang="en-US" dirty="0" smtClean="0"/>
          </a:p>
          <a:p>
            <a:pPr lvl="1"/>
            <a:r>
              <a:rPr lang="en-US" dirty="0" smtClean="0"/>
              <a:t>Leverages </a:t>
            </a:r>
            <a:r>
              <a:rPr lang="en-US" dirty="0"/>
              <a:t>feature patches to </a:t>
            </a:r>
            <a:r>
              <a:rPr lang="en-US" dirty="0" smtClean="0"/>
              <a:t>regularize solution</a:t>
            </a:r>
            <a:endParaRPr lang="en-US" dirty="0"/>
          </a:p>
          <a:p>
            <a:r>
              <a:rPr lang="en-US" dirty="0" smtClean="0"/>
              <a:t>An </a:t>
            </a:r>
            <a:r>
              <a:rPr lang="en-US" dirty="0"/>
              <a:t>error </a:t>
            </a:r>
            <a:r>
              <a:rPr lang="en-US" dirty="0" smtClean="0"/>
              <a:t>analysis</a:t>
            </a:r>
          </a:p>
          <a:p>
            <a:pPr lvl="1"/>
            <a:r>
              <a:rPr lang="en-US" dirty="0" smtClean="0"/>
              <a:t>Reveals influence </a:t>
            </a:r>
            <a:r>
              <a:rPr lang="en-US" dirty="0"/>
              <a:t>of </a:t>
            </a:r>
            <a:r>
              <a:rPr lang="en-US" dirty="0" smtClean="0"/>
              <a:t>main parameters on bias </a:t>
            </a:r>
            <a:r>
              <a:rPr lang="en-US" dirty="0"/>
              <a:t>and </a:t>
            </a:r>
            <a:r>
              <a:rPr lang="en-US" dirty="0" smtClean="0"/>
              <a:t>variance</a:t>
            </a:r>
          </a:p>
          <a:p>
            <a:r>
              <a:rPr lang="en-US" dirty="0" smtClean="0"/>
              <a:t>Multiscale reconstruction</a:t>
            </a:r>
          </a:p>
          <a:p>
            <a:pPr lvl="1"/>
            <a:r>
              <a:rPr lang="en-US" dirty="0" smtClean="0"/>
              <a:t>Scale selection based on error estimation</a:t>
            </a:r>
          </a:p>
          <a:p>
            <a:r>
              <a:rPr lang="en-US" dirty="0" smtClean="0"/>
              <a:t>Up to 5x MSE reduction</a:t>
            </a:r>
            <a:endParaRPr lang="en-US" dirty="0"/>
          </a:p>
        </p:txBody>
      </p:sp>
      <p:sp>
        <p:nvSpPr>
          <p:cNvPr id="4" name="Slide Number Placeholder 3"/>
          <p:cNvSpPr>
            <a:spLocks noGrp="1"/>
          </p:cNvSpPr>
          <p:nvPr>
            <p:ph type="sldNum" sz="quarter" idx="12"/>
          </p:nvPr>
        </p:nvSpPr>
        <p:spPr/>
        <p:txBody>
          <a:bodyPr/>
          <a:lstStyle/>
          <a:p>
            <a:fld id="{3B5F642D-6A31-4596-8C22-CC368C1BDF36}" type="slidenum">
              <a:rPr lang="de-CH" smtClean="0"/>
              <a:pPr/>
              <a:t>9</a:t>
            </a:fld>
            <a:endParaRPr lang="de-CH" dirty="0"/>
          </a:p>
        </p:txBody>
      </p:sp>
    </p:spTree>
    <p:extLst>
      <p:ext uri="{BB962C8B-B14F-4D97-AF65-F5344CB8AC3E}">
        <p14:creationId xmlns:p14="http://schemas.microsoft.com/office/powerpoint/2010/main" val="2614879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4"/>
</p:tagLst>
</file>

<file path=ppt/tags/tag10.xml><?xml version="1.0" encoding="utf-8"?>
<p:tagLst xmlns:a="http://schemas.openxmlformats.org/drawingml/2006/main" xmlns:r="http://schemas.openxmlformats.org/officeDocument/2006/relationships" xmlns:p="http://schemas.openxmlformats.org/presentationml/2006/main">
  <p:tag name="ORIGINALHEIGHT" val="135.75"/>
  <p:tag name="ORIGINALWIDTH" val="396"/>
  <p:tag name="OUTPUTDPI" val="1200"/>
  <p:tag name="LATEXADDIN" val="\documentclass{article}&#10;\usepackage{amsmath}&#10;\pagestyle{empty}&#10;\begin{document}&#10;&#10;\begin{align*}&#10;I^{dx}, I^{dy}&#10;\end{align*}&#10;&#10;&#10;\end{document}"/>
  <p:tag name="IGUANATEXSIZE" val="20"/>
  <p:tag name="IGUANATEXCURSOR" val="110"/>
  <p:tag name="TRANSPARENCY" val="Wahr"/>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90"/>
  <p:tag name="ORIGINALWIDTH" val="108"/>
  <p:tag name="OUTPUTDPI" val="1200"/>
  <p:tag name="LATEXADDIN" val="\documentclass{article}&#10;\usepackage{amsmath}&#10;\pagestyle{empty}&#10;\begin{document}&#10;&#10;\begin{align*}&#10;I^g&#10;\end{align*}&#10;&#10;&#10;\end{document}"/>
  <p:tag name="IGUANATEXSIZE" val="20"/>
  <p:tag name="IGUANATEXCURSOR" val="99"/>
  <p:tag name="TRANSPARENCY" val="Wahr"/>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305.25"/>
  <p:tag name="ORIGINALWIDTH" val="2696.25"/>
  <p:tag name="LATEXADDIN" val="\documentclass{article}&#10;\usepackage{amsmath}&#10;&#10;\DeclareMathOperator*{\argmin}{arg\,min}&#10;\DeclareMathOperator*{\argmax}{arg\,max}&#10;\newcommand{\norm}[1]{\left\lVert#1\right\rVert}&#10;&#10;\pagestyle{empty}&#10;\begin{document}&#10;&#10;$$ I = \argmin_{\bar{I}} \norm{\alpha(\bar{I} - I^g)} + \norm{\begin{pmatrix} H^{dx}\bar{I} \\ H^{dy}\bar{I}\end{pmatrix}  - \begin{pmatrix} I^{dx} \\ I^{dy}\end{pmatrix}} + $$&#10;&#10;&#10;\end{document}"/>
  <p:tag name="IGUANATEXSIZE" val="20"/>
  <p:tag name="IGUANATEXCURSOR" val="319"/>
  <p:tag name="TRANSPARENCY" val="Wahr"/>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05"/>
  <p:tag name="ORIGINALWIDTH" val="65.25"/>
  <p:tag name="OUTPUTDPI" val="1200"/>
  <p:tag name="LATEXADDIN" val="\documentclass{article}&#10;\usepackage{amsmath}&#10;&#10;\DeclareMathOperator*{\argmin}{arg\,min}&#10;\DeclareMathOperator*{\argmax}{arg\,max}&#10;\newcommand{\norm}[1]{\left\lVert#1\right\rVert}&#10;&#10;\pagestyle{empty}&#10;\begin{document}&#10;&#10;$\bar{I}$&#10;&#10;\end{document}"/>
  <p:tag name="IGUANATEXSIZE" val="20"/>
  <p:tag name="IGUANATEXCURSOR" val="219"/>
  <p:tag name="TRANSPARENCY" val="Wahr"/>
  <p:tag name="FILENAME" val=""/>
  <p:tag name="INPUTTYPE" val="0"/>
  <p:tag name="LATEXENGINEID" val="0"/>
  <p:tag name="TEMPFOLDER" val="C:\Users\Delio\AppData\Local\Temp\"/>
</p:tagLst>
</file>

<file path=ppt/tags/tag14.xml><?xml version="1.0" encoding="utf-8"?>
<p:tagLst xmlns:a="http://schemas.openxmlformats.org/drawingml/2006/main" xmlns:r="http://schemas.openxmlformats.org/officeDocument/2006/relationships" xmlns:p="http://schemas.openxmlformats.org/presentationml/2006/main">
  <p:tag name="ORIGINALHEIGHT" val="153"/>
  <p:tag name="ORIGINALWIDTH" val="504.75"/>
  <p:tag name="OUTPUTDPI" val="1200"/>
  <p:tag name="LATEXADDIN" val="\documentclass{article}&#10;\usepackage{amsmath}&#10;\pagestyle{empty}&#10;\begin{document}&#10;&#10;\begin{equation*}&#10;\operatorname{patch}_p(\bar{I})&#10;\end{equation*}&#10;&#10;&#10;\end{document}"/>
  <p:tag name="IGUANATEXSIZE" val="20"/>
  <p:tag name="IGUANATEXCURSOR" val="126"/>
  <p:tag name="TRANSPARENCY" val="Wahr"/>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79.5"/>
  <p:tag name="ORIGINALWIDTH" val="66"/>
  <p:tag name="OUTPUTDPI" val="1200"/>
  <p:tag name="LATEXADDIN" val="\documentclass{article}&#10;\usepackage{amsmath}&#10;&#10;\DeclareMathOperator*{\argmin}{arg\,min}&#10;\DeclareMathOperator*{\argmax}{arg\,max}&#10;\newcommand{\norm}[1]{\left\lVert#1\right\rVert}&#10;&#10;\pagestyle{empty}&#10;\begin{document}&#10;&#10;$p$&#10;&#10;\end{document}"/>
  <p:tag name="IGUANATEXSIZE" val="20"/>
  <p:tag name="IGUANATEXCURSOR" val="216"/>
  <p:tag name="TRANSPARENCY" val="Wahr"/>
  <p:tag name="FILENAME" val=""/>
  <p:tag name="INPUTTYPE" val="0"/>
  <p:tag name="LATEXENGINEID" val="0"/>
  <p:tag name="TEMPFOLDER" val="C:\Users\Delio\AppData\Local\Temp\"/>
</p:tagLst>
</file>

<file path=ppt/tags/tag16.xml><?xml version="1.0" encoding="utf-8"?>
<p:tagLst xmlns:a="http://schemas.openxmlformats.org/drawingml/2006/main" xmlns:r="http://schemas.openxmlformats.org/officeDocument/2006/relationships" xmlns:p="http://schemas.openxmlformats.org/presentationml/2006/main">
  <p:tag name="ORIGINALHEIGHT" val="230.25"/>
  <p:tag name="ORIGINALWIDTH" val="2250.75"/>
  <p:tag name="LATEXADDIN" val="\documentclass{article}&#10;\usepackage{amsmath}&#10;\pagestyle{empty}&#10;\newcommand{\norm}[1]{\left\lVert#1\right\rVert}&#10;\begin{document}&#10;&#10;\begin{equation*}&#10;\Bigl\lVert{\operatorname{patch}_p(\bar{I}) - \operatorname{proj}_{F_p}(\operatorname{patch}_p(\bar{I}))}\Bigr\rVert = \Bigr\lVert M_p \bar{I}\Bigr\rVert &#10;\end{equation*}&#10;&#10;\end{document}"/>
  <p:tag name="IGUANATEXSIZE" val="20"/>
  <p:tag name="IGUANATEXCURSOR" val="290"/>
  <p:tag name="TRANSPARENCY" val="Wahr"/>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69.75"/>
  <p:tag name="ORIGINALWIDTH" val="215.25"/>
  <p:tag name="LATEXADDIN" val="\documentclass{article}&#10;\usepackage{amsmath}&#10;\pagestyle{empty}&#10;\begin{document}&#10;&#10;$$ \iff $$&#10;&#10;&#10;\end{document}"/>
  <p:tag name="IGUANATEXSIZE" val="20"/>
  <p:tag name="IGUANATEXCURSOR" val="91"/>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846.75"/>
  <p:tag name="ORIGINALWIDTH" val="2731.5"/>
  <p:tag name="LATEXADDIN" val="\documentclass{article}&#10;\usepackage{amsmath}&#10;\pagestyle{empty}&#10;\newcommand{\norm}[1]{\left\lVert#1\right\rVert}&#10;\begin{document}&#10;&#10;\begin{equation*}&#10;\sum_{p=1}^{n}\Bigl\lVert{\operatorname{patch}_p(\bar{I}) - \operatorname{proj}_{F_p}(\operatorname{patch}_p(\bar{I}))}\Bigr\rVert = \Biggl\lVert \underbrace{\begin{pmatrix} M_1 \\ M_2 \\ \vdots \\ M_n\end{pmatrix}}_{M} \bar{I} \Biggr\rVert &#10;\end{equation*}&#10;&#10;&#10;\end{document}"/>
  <p:tag name="IGUANATEXSIZE" val="20"/>
  <p:tag name="IGUANATEXCURSOR" val="388"/>
  <p:tag name="TRANSPARENCY" val="Wahr"/>
  <p:tag name="FILENAME" val=""/>
  <p:tag name="INPUTTYPE" val="0"/>
  <p:tag name="LATEXENGINEID" val="0"/>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420.75"/>
  <p:tag name="ORIGINALWIDTH" val="2941.5"/>
  <p:tag name="OUTPUTDPI" val="1200"/>
  <p:tag name="LATEXADDIN" val="\documentclass{article}&#10;\usepackage{amsmath}&#10;\pagestyle{empty}&#10;\newcommand{\norm}[1]{\left\lVert#1\right\rVert}&#10;\begin{document}&#10;&#10;\begin{equation*}&#10;\Bigl\lVert{\underbrace{\operatorname{patch}_p(\bar{I})}_{\Gamma_p\bar{I}} - \underbrace{\operatorname{proj}_{F_p}(\operatorname{patch}_p(\bar{I}))}_{B_p B_p^T \Gamma_p \bar{I}}}\Bigr\rVert = \Bigl\lVert{(\operatorname{Id}_s - B_p B_p^T)\Gamma_p\bar{I}}\Bigr\rVert&#10;\end{equation*}&#10;&#10;\end{document}"/>
  <p:tag name="IGUANATEXSIZE" val="20"/>
  <p:tag name="IGUANATEXCURSOR" val="372"/>
  <p:tag name="TRANSPARENCY" val="Wahr"/>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TIMING" val="|12.9|2.5|4.8"/>
</p:tagLst>
</file>

<file path=ppt/tags/tag20.xml><?xml version="1.0" encoding="utf-8"?>
<p:tagLst xmlns:a="http://schemas.openxmlformats.org/drawingml/2006/main" xmlns:r="http://schemas.openxmlformats.org/officeDocument/2006/relationships" xmlns:p="http://schemas.openxmlformats.org/presentationml/2006/main">
  <p:tag name="ORIGINALHEIGHT" val="846.75"/>
  <p:tag name="ORIGINALWIDTH" val="594"/>
  <p:tag name="LATEXADDIN" val="\documentclass{article}&#10;\usepackage{amsmath}&#10;\pagestyle{empty}&#10;\begin{document}&#10;&#10;&#10;\begin{equation*}&#10;\Biggl\lVert \underbrace{\begin{pmatrix} M_1 \\ M_2 \\ \vdots \\ M_n\end{pmatrix}}_{M} \bar{I} \Biggr\rVert&#10;\end{equation*}&#10;&#10;\end{document}"/>
  <p:tag name="IGUANATEXSIZE" val="20"/>
  <p:tag name="IGUANATEXCURSOR" val="144"/>
  <p:tag name="TRANSPARENCY" val="Wahr"/>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420.75"/>
  <p:tag name="ORIGINALWIDTH" val="2941.5"/>
  <p:tag name="OUTPUTDPI" val="1200"/>
  <p:tag name="LATEXADDIN" val="\documentclass{article}&#10;\usepackage{amsmath}&#10;\pagestyle{empty}&#10;\newcommand{\norm}[1]{\left\lVert#1\right\rVert}&#10;\begin{document}&#10;&#10;\begin{equation*}&#10;\Bigl\lVert{\underbrace{\operatorname{patch}_p(\bar{I})}_{\Gamma_p\bar{I}} - \underbrace{\operatorname{proj}_{F_p}(\operatorname{patch}_p(\bar{I}))}_{B_p B_p^T \Gamma_p \bar{I}}}\Bigr\rVert = \Bigl\lVert{(\operatorname{Id}_s - B_p B_p^T)\Gamma_p\bar{I}}\Bigr\rVert&#10;\end{equation*}&#10;&#10;\end{document}"/>
  <p:tag name="IGUANATEXSIZE" val="20"/>
  <p:tag name="IGUANATEXCURSOR" val="372"/>
  <p:tag name="TRANSPARENCY" val="Wahr"/>
  <p:tag name="FILENAME" val=""/>
  <p:tag name="INPUTTYPE" val="0"/>
  <p:tag name="LATEXENGINEID" val="0"/>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ORIGINALHEIGHT" val="849.75"/>
  <p:tag name="ORIGINALWIDTH" val="1309.5"/>
  <p:tag name="LATEXADDIN" val="\documentclass{article}&#10;\usepackage{amsmath}&#10;\pagestyle{empty}&#10;\begin{document}&#10;&#10;&#10;\begin{equation*}&#10;\Biggl\lVert \underbrace{\begin{pmatrix} (B_1 B_1^T - \operatorname{Id}_s)\Gamma_1 \\ (B_2 B_2^T - \operatorname{Id}_s)\Gamma_2 \\ \vdots \\ (B_n B_n^T - \operatorname{Id}_s)\Gamma_n\end{pmatrix}}_{M} \bar{I} \Biggr\rVert&#10;\end{equation*}&#10;&#10;\end{document}"/>
  <p:tag name="IGUANATEXSIZE" val="20"/>
  <p:tag name="IGUANATEXCURSOR" val="305"/>
  <p:tag name="TRANSPARENCY" val="Wahr"/>
  <p:tag name="FILENAME" val=""/>
  <p:tag name="INPUTTYPE" val="0"/>
  <p:tag name="LATEXENGINEID" val="0"/>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305.25"/>
  <p:tag name="ORIGINALWIDTH" val="3134.25"/>
  <p:tag name="LATEXADDIN" val="\documentclass{article}&#10;\usepackage{amsmath}&#10;&#10;\DeclareMathOperator*{\argmin}{arg\,min}&#10;\DeclareMathOperator*{\argmax}{arg\,max}&#10;\newcommand{\norm}[1]{\left\lVert#1\right\rVert}&#10;&#10;\pagestyle{empty}&#10;\begin{document}&#10;&#10;\begin{equation*}&#10;I = \argmin_{\bar{I}} \norm{\alpha(\bar{I} - I^g)} + \norm{\begin{pmatrix} H^{dx}\bar{I}  \\ H^{dy}\bar{I} \end{pmatrix} - \begin{pmatrix} I^{dx} \\ I^{dy}\end{pmatrix}} + \norm{\beta M \bar{I}}&#10;\end{equation*}&#10;&#10;\end{document}"/>
  <p:tag name="IGUANATEXSIZE" val="20"/>
  <p:tag name="IGUANATEXCURSOR" val="352"/>
  <p:tag name="TRANSPARENCY" val="Wahr"/>
  <p:tag name="FILENAME" val=""/>
  <p:tag name="INPUTTYPE" val="0"/>
  <p:tag name="LATEXENGINEID" val="0"/>
  <p:tag name="TEMPFOLDER" val="C:\Users\Delio\AppData\Local\Temp\"/>
</p:tagLst>
</file>

<file path=ppt/tags/tag24.xml><?xml version="1.0" encoding="utf-8"?>
<p:tagLst xmlns:a="http://schemas.openxmlformats.org/drawingml/2006/main" xmlns:r="http://schemas.openxmlformats.org/officeDocument/2006/relationships" xmlns:p="http://schemas.openxmlformats.org/presentationml/2006/main">
  <p:tag name="ORIGINALHEIGHT" val="230.25"/>
  <p:tag name="ORIGINALWIDTH" val="2085.75"/>
  <p:tag name="OUTPUTDPI" val="1200"/>
  <p:tag name="LATEXADDIN" val="\documentclass{article}&#10;\usepackage{amsmath}&#10;\pagestyle{empty}&#10;\newcommand{\norm}[1]{\left\lVert#1\right\rVert}&#10;\begin{document}&#10;&#10;\begin{equation*}&#10;\norm{D_p \cdot (\operatorname{patch}_p(\bar{I}) - \operatorname{proj}_{F_p}(\operatorname{patch}_p(\bar{I})))}&#10;\end{equation*}&#10;&#10;\end{document}"/>
  <p:tag name="IGUANATEXSIZE" val="20"/>
  <p:tag name="IGUANATEXCURSOR" val="250"/>
  <p:tag name="TRANSPARENCY" val="Wahr"/>
  <p:tag name="FILENAME" val=""/>
  <p:tag name="INPUTTYPE" val="0"/>
  <p:tag name="LATEXENGINEID" val="0"/>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20.75"/>
  <p:tag name="ORIGINALWIDTH" val="147"/>
  <p:tag name="LATEXADDIN" val="\documentclass{article}&#10;\usepackage{amsmath}&#10;&#10;\DeclareMathOperator*{\argmin}{arg\,min}&#10;\DeclareMathOperator*{\argmax}{arg\,max}&#10;\newcommand{\norm}[1]{\left\lVert#1\right\rVert}&#10;&#10;\pagestyle{empty}&#10;\begin{document}&#10;&#10;$$ D_p $$&#10;&#10;\end{document}"/>
  <p:tag name="IGUANATEXSIZE" val="20"/>
  <p:tag name="IGUANATEXCURSOR" val="221"/>
  <p:tag name="TRANSPARENCY" val="Wahr"/>
  <p:tag name="FILENAME" val=""/>
  <p:tag name="INPUTTYPE" val="0"/>
  <p:tag name="LATEXENGINEID" val="0"/>
  <p:tag name="TEMPFOLDER" val="C:\Users\Delio\AppData\Local\Temp\"/>
</p:tagLst>
</file>

<file path=ppt/tags/tag3.xml><?xml version="1.0" encoding="utf-8"?>
<p:tagLst xmlns:a="http://schemas.openxmlformats.org/drawingml/2006/main" xmlns:r="http://schemas.openxmlformats.org/officeDocument/2006/relationships" xmlns:p="http://schemas.openxmlformats.org/presentationml/2006/main">
  <p:tag name="TIMING" val="|2.1"/>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3.3|10.5|1.7|3.4"/>
</p:tagLst>
</file>

<file path=ppt/tags/tag6.xml><?xml version="1.0" encoding="utf-8"?>
<p:tagLst xmlns:a="http://schemas.openxmlformats.org/drawingml/2006/main" xmlns:r="http://schemas.openxmlformats.org/officeDocument/2006/relationships" xmlns:p="http://schemas.openxmlformats.org/presentationml/2006/main">
  <p:tag name="TIMING" val="|6|2.6|5.1"/>
</p:tagLst>
</file>

<file path=ppt/tags/tag7.xml><?xml version="1.0" encoding="utf-8"?>
<p:tagLst xmlns:a="http://schemas.openxmlformats.org/drawingml/2006/main" xmlns:r="http://schemas.openxmlformats.org/officeDocument/2006/relationships" xmlns:p="http://schemas.openxmlformats.org/presentationml/2006/main">
  <p:tag name="TIMING" val="|40.4"/>
</p:tagLst>
</file>

<file path=ppt/tags/tag8.xml><?xml version="1.0" encoding="utf-8"?>
<p:tagLst xmlns:a="http://schemas.openxmlformats.org/drawingml/2006/main" xmlns:r="http://schemas.openxmlformats.org/officeDocument/2006/relationships" xmlns:p="http://schemas.openxmlformats.org/presentationml/2006/main">
  <p:tag name="ORIGINALHEIGHT" val="305.25"/>
  <p:tag name="ORIGINALWIDTH" val="2817.75"/>
  <p:tag name="OUTPUTDPI" val="1200"/>
  <p:tag name="LATEXADDIN" val="\documentclass{article}&#10;\usepackage{amsmath}&#10;\usepackage{amsfonts}&#10;&#10;\DeclareMathOperator*{\argmin}{arg\,min}&#10;\DeclareMathOperator*{\argmax}{arg\,max}&#10;\DeclareMathOperator{\diag}{diag}&#10;\DeclareMathOperator{\tr}{tr}&#10;&#10;\DeclareMathOperator{\relmse}{relMSE}&#10;&#10;&#10;\newcommand{\refimage}{I_{\mathrm{ref}}}&#10;\newcommand{\norm}[1]{\left\lVert#1\right\rVert}&#10;\newcommand{\expv}{\operatorname{E}}&#10;\newcommand{\var}{\operatorname{Var}}&#10;&#10;\pagestyle{empty}&#10;\begin{document}&#10;&#10;\begin{align*}&#10;I = \argmin_{\bar{I}} \left\| \alpha(\bar{I}-I^g)\right\| &#10;+ \left\| \left( \begin{array}{c}H^{dx}\bar{I} \\ H^{dy}\bar{I} \end{array} \right) - \left( \begin{array}{c}I^{dx} \\ I^{dy} \end{array} \right) \right\|&#10;\end{align*}&#10;&#10;&#10;&#10;\end{document}"/>
  <p:tag name="IGUANATEXSIZE" val="20"/>
  <p:tag name="IGUANATEXCURSOR" val="697"/>
  <p:tag name="TRANSPARENCY" val="Wahr"/>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84"/>
  <p:tag name="ORIGINALWIDTH" val="58.5"/>
  <p:tag name="OUTPUTDPI" val="1200"/>
  <p:tag name="LATEXADDIN" val="\documentclass{article}&#10;\usepackage{amsmath}&#10;\pagestyle{empty}&#10;\begin{document}&#10;&#10;\begin{align*}&#10;I&#10;\end{align*}&#10;&#10;&#10;\end{document}"/>
  <p:tag name="IGUANATEXSIZE" val="20"/>
  <p:tag name="IGUANATEXCURSOR" val="97"/>
  <p:tag name="TRANSPARENCY" val="Wahr"/>
  <p:tag name="FILENAME" val=""/>
  <p:tag name="INPUTTYPE" val="0"/>
  <p:tag name="LATEXENGINEID" val="0"/>
  <p:tag name="TEMPFOLDER" val="c:\temp\"/>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3677</Words>
  <Application>Microsoft Office PowerPoint</Application>
  <PresentationFormat>Bildschirmpräsentation (4:3)</PresentationFormat>
  <Paragraphs>565</Paragraphs>
  <Slides>44</Slides>
  <Notes>37</Notes>
  <HiddenSlides>8</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44</vt:i4>
      </vt:variant>
    </vt:vector>
  </HeadingPairs>
  <TitlesOfParts>
    <vt:vector size="52" baseType="lpstr">
      <vt:lpstr>Arial</vt:lpstr>
      <vt:lpstr>Calibri</vt:lpstr>
      <vt:lpstr>Calibri Light</vt:lpstr>
      <vt:lpstr>Symbol</vt:lpstr>
      <vt:lpstr>Tahoma</vt:lpstr>
      <vt:lpstr>WenQuanYi Micro Hei</vt:lpstr>
      <vt:lpstr>Wingdings</vt:lpstr>
      <vt:lpstr>Office Theme</vt:lpstr>
      <vt:lpstr>Regularizing Image Reconstruction for  Gradient-Domain Rendering with  Feature Patches</vt:lpstr>
      <vt:lpstr>Motivation</vt:lpstr>
      <vt:lpstr>PowerPoint-Präsentation</vt:lpstr>
      <vt:lpstr>Gradient-domain rendering</vt:lpstr>
      <vt:lpstr>Gradient sampling</vt:lpstr>
      <vt:lpstr>Gradient sampling</vt:lpstr>
      <vt:lpstr>Gradient sampling</vt:lpstr>
      <vt:lpstr>Gradient-domain example</vt:lpstr>
      <vt:lpstr>Our contribution</vt:lpstr>
      <vt:lpstr>Image-space denoising</vt:lpstr>
      <vt:lpstr>Image-space denoising</vt:lpstr>
      <vt:lpstr>Leveraging per-pixel features</vt:lpstr>
      <vt:lpstr>Poisson reconstruction</vt:lpstr>
      <vt:lpstr>Poisson reconstruction</vt:lpstr>
      <vt:lpstr>Extending the reconstruction</vt:lpstr>
      <vt:lpstr>Feature constraint</vt:lpstr>
      <vt:lpstr>Extending the Reconstruction</vt:lpstr>
      <vt:lpstr>Feature constraint</vt:lpstr>
      <vt:lpstr>Feature constraint</vt:lpstr>
      <vt:lpstr>Regularized reconstruction</vt:lpstr>
      <vt:lpstr>Problems</vt:lpstr>
      <vt:lpstr>Problems</vt:lpstr>
      <vt:lpstr>Solution</vt:lpstr>
      <vt:lpstr>Analysis</vt:lpstr>
      <vt:lpstr>Analysis</vt:lpstr>
      <vt:lpstr>Parameter setting</vt:lpstr>
      <vt:lpstr>Multiscale reconstruction pipeline</vt:lpstr>
      <vt:lpstr>Multiscale reconstruction pipeline</vt:lpstr>
      <vt:lpstr>Candidate reconstructions</vt:lpstr>
      <vt:lpstr>Error estimation</vt:lpstr>
      <vt:lpstr>Scale selection</vt:lpstr>
      <vt:lpstr>Results</vt:lpstr>
      <vt:lpstr>Results</vt:lpstr>
      <vt:lpstr>Results</vt:lpstr>
      <vt:lpstr>Results</vt:lpstr>
      <vt:lpstr>Results</vt:lpstr>
      <vt:lpstr>Results</vt:lpstr>
      <vt:lpstr>Results</vt:lpstr>
      <vt:lpstr>Results</vt:lpstr>
      <vt:lpstr>Results</vt:lpstr>
      <vt:lpstr>Results</vt:lpstr>
      <vt:lpstr>Conclusions</vt:lpstr>
      <vt:lpstr>Future work </vt:lpstr>
      <vt:lpstr>Acknowledgments</vt:lpstr>
    </vt:vector>
  </TitlesOfParts>
  <Company>DRZ</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Marra  Alessia</dc:creator>
  <cp:lastModifiedBy>Delio Vicini</cp:lastModifiedBy>
  <cp:revision>191</cp:revision>
  <dcterms:created xsi:type="dcterms:W3CDTF">2015-03-02T13:48:54Z</dcterms:created>
  <dcterms:modified xsi:type="dcterms:W3CDTF">2016-05-10T21:08:49Z</dcterms:modified>
</cp:coreProperties>
</file>